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F136B-996C-48A1-8E66-9F82B79D1869}" v="82" dt="2024-05-22T07:30:30.564"/>
    <p1510:client id="{603F960A-C1E6-4E61-9025-7FDF6099D2F9}" v="4" dt="2024-05-22T08:02:13.198"/>
    <p1510:client id="{9D6C2C93-205F-43A1-BF5F-3ABF69F25D0F}" v="39" dt="2024-05-22T07:34:11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D-48F6-8F8C-8F885493C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D-48F6-8F8C-8F885493C3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7A1D-48F6-8F8C-8F885493C3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63-420B-9A79-ABB12E0B9CCC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63-420B-9A79-ABB12E0B9CCC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A63-420B-9A79-ABB12E0B9CCC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A63-420B-9A79-ABB12E0B9CCC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63-420B-9A79-ABB12E0B9CCC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A63-420B-9A79-ABB12E0B9CCC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63-420B-9A79-ABB12E0B9C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Tapaturma, onnettomuus</c:v>
                </c:pt>
                <c:pt idx="1">
                  <c:v>Lääke </c:v>
                </c:pt>
                <c:pt idx="2">
                  <c:v>Väkivalta</c:v>
                </c:pt>
                <c:pt idx="3">
                  <c:v>muut</c:v>
                </c:pt>
                <c:pt idx="4">
                  <c:v>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</c:v>
                </c:pt>
                <c:pt idx="1">
                  <c:v>25</c:v>
                </c:pt>
                <c:pt idx="2">
                  <c:v>5</c:v>
                </c:pt>
                <c:pt idx="3">
                  <c:v>16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63-420B-9A79-ABB12E0B9CC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Hem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boendeservice</a:t>
            </a:r>
            <a:r>
              <a:rPr lang="fi-FI" sz="140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Asumispalvelut (HEBO)</a:t>
            </a:r>
          </a:p>
          <a:p>
            <a:r>
              <a:rPr lang="fi-FI"/>
              <a:t>Raportoitava ajanjakso: 1.1-30.4.2024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/>
          <p:nvPr/>
        </p:nvSpPr>
        <p:spPr>
          <a:xfrm>
            <a:off x="1137461" y="1403377"/>
            <a:ext cx="359169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solidFill>
                  <a:schemeClr val="accent4"/>
                </a:solidFill>
              </a:rPr>
              <a:t>JONOT</a:t>
            </a:r>
            <a:r>
              <a:rPr lang="en-US" sz="1600" b="1" baseline="0">
                <a:solidFill>
                  <a:schemeClr val="accent4"/>
                </a:solidFill>
              </a:rPr>
              <a:t> ASUMISYKSIKÖIHIN</a:t>
            </a:r>
            <a:r>
              <a:rPr lang="en-US" sz="1600" b="1">
                <a:solidFill>
                  <a:schemeClr val="accent4"/>
                </a:solidFill>
              </a:rPr>
              <a:t> </a:t>
            </a:r>
            <a:r>
              <a:rPr lang="en-US" sz="1600" b="1" baseline="0">
                <a:solidFill>
                  <a:schemeClr val="accent4"/>
                </a:solidFill>
              </a:rPr>
              <a:t> – TAVOITE ALLE 3KK</a:t>
            </a:r>
            <a:endParaRPr lang="en-US" sz="1600" b="1">
              <a:solidFill>
                <a:schemeClr val="accent4"/>
              </a:solidFill>
            </a:endParaRPr>
          </a:p>
          <a:p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7C461-8AC3-7FAE-F8CE-3D8C8DD29FEA}"/>
              </a:ext>
            </a:extLst>
          </p:cNvPr>
          <p:cNvSpPr txBox="1"/>
          <p:nvPr/>
        </p:nvSpPr>
        <p:spPr>
          <a:xfrm>
            <a:off x="1153038" y="2012364"/>
            <a:ext cx="361784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2,7kk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4737850" y="1375749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4770881" y="1686887"/>
            <a:ext cx="361784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600" dirty="0">
                <a:solidFill>
                  <a:schemeClr val="bg1"/>
                </a:solidFill>
              </a:rPr>
              <a:t>-kuormitus 93,9%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-17 intervallipaikkaa ollut suljettuna henkilöstöpulan vuoksi</a:t>
            </a:r>
          </a:p>
          <a:p>
            <a:endParaRPr lang="fi-FI" sz="16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137461" y="4968000"/>
            <a:ext cx="3609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HENKILÖSTÖMITOITUS PER ASUMISYKSIKKÖ, OMAT JA ULKOISET ASUMISYKSIKÖT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78373-B5EE-B49F-B8FF-E82CB1575908}"/>
              </a:ext>
            </a:extLst>
          </p:cNvPr>
          <p:cNvSpPr txBox="1"/>
          <p:nvPr/>
        </p:nvSpPr>
        <p:spPr>
          <a:xfrm>
            <a:off x="1137461" y="5771581"/>
            <a:ext cx="361784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Asumisyksiköistä neljä (4)   omissa ja kaksi (2) yksityisissä alitti vanhuspalvelulain vaatiman vähimmäishenkilöstömitoituksen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/>
          </p:cNvSpPr>
          <p:nvPr/>
        </p:nvSpPr>
        <p:spPr>
          <a:xfrm>
            <a:off x="4770881" y="4968000"/>
            <a:ext cx="3576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0881" y="5306554"/>
            <a:ext cx="361784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Ympärivuorokautisia asumispalvelupaikkojen määrissä alueellisia eroja edelleen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8430453" y="1403377"/>
            <a:ext cx="3761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8554861" y="1834622"/>
            <a:ext cx="376154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400" dirty="0">
                <a:solidFill>
                  <a:schemeClr val="bg1"/>
                </a:solidFill>
              </a:rPr>
              <a:t>-</a:t>
            </a:r>
            <a:r>
              <a:rPr lang="fi-FI" sz="1400" dirty="0" err="1">
                <a:solidFill>
                  <a:schemeClr val="bg1"/>
                </a:solidFill>
              </a:rPr>
              <a:t>Intervallihoitoopaikkojen</a:t>
            </a:r>
            <a:r>
              <a:rPr lang="fi-FI" sz="1400" dirty="0">
                <a:solidFill>
                  <a:schemeClr val="bg1"/>
                </a:solidFill>
              </a:rPr>
              <a:t> laajentaminen ja keskittäminen sekä </a:t>
            </a:r>
            <a:r>
              <a:rPr lang="fi-FI" sz="1400" dirty="0" err="1">
                <a:solidFill>
                  <a:schemeClr val="bg1"/>
                </a:solidFill>
              </a:rPr>
              <a:t>väliaasumismuoto</a:t>
            </a:r>
            <a:r>
              <a:rPr lang="fi-FI" sz="1400" dirty="0">
                <a:solidFill>
                  <a:schemeClr val="bg1"/>
                </a:solidFill>
              </a:rPr>
              <a:t> asuntopaikkojen laajentaminen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-Vastaava suhde asumispaikkoja verrattuna yli 75v pohjoisella, keski- ja eteläalueella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rgbClr val="213A8F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-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Åldesbron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yhteisöllisen asumisen aloitus toukokuussa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rgbClr val="213A8F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E485C-DADF-DC41-AAFE-8B2F09676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Koti- ja asumispalvelut - Asumispalvelut 1-4.2024</a:t>
            </a: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21" name="Chart 20" descr="Taulukko Vaaratapahtumailmoitusten määrä &#10;Tammikuu-Huhtikuu 2023 100&#10;Tammikuu-Huhtikuu 2024 117&#10;Toukokuu-Elokuu 2023 95&#10;Toukokuu-Elokuu 2024&#10;Syyskuu-Joulukuu 2023 112&#10;Syyskuu- Joulukuu 2024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767054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31 %&#10;Muut havainnot 15%&#10;Tapahtui asiakkaalle 54%&#10;josta&#10;Kohtalaiset seuraukset 6,6%&#10;Vakavat seuraukset: 1,6 %">
            <a:extLst>
              <a:ext uri="{FF2B5EF4-FFF2-40B4-BE49-F238E27FC236}">
                <a16:creationId xmlns:a16="http://schemas.microsoft.com/office/drawing/2014/main" id="{52CAAD63-6A4D-4BB3-89BD-90A7B0CAA3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08942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RAI TUNNUSLUVUT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8636924" y="1708095"/>
            <a:ext cx="355507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Monilääkitys 54% (maan ka 57%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Painehaavat   9% (maan ka 7%)   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</a:p>
          <a:p>
            <a:pPr algn="ctr"/>
            <a:endParaRPr lang="fi-FI" sz="2000" b="1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 algn="ctr"/>
            <a:r>
              <a:rPr lang="fi-FI" sz="3200" b="1">
                <a:solidFill>
                  <a:schemeClr val="bg1"/>
                </a:solidFill>
                <a:latin typeface="Arial" panose="020B0604020202020204"/>
                <a:cs typeface="Arial"/>
              </a:rPr>
              <a:t>2</a:t>
            </a:r>
          </a:p>
          <a:p>
            <a:pPr algn="ctr"/>
            <a:endParaRPr lang="fi-FI" sz="1400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 algn="ctr"/>
            <a:endParaRPr lang="fi-FI" sz="1400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 algn="ctr"/>
            <a:endParaRPr lang="fi-FI" sz="1400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 algn="ctr"/>
            <a:endParaRPr lang="fi-FI" sz="1400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 algn="ctr"/>
            <a:endParaRPr lang="fi-FI" sz="1400" b="1">
              <a:solidFill>
                <a:srgbClr val="85C598"/>
              </a:solidFill>
              <a:latin typeface="Arial" panose="020B0604020202020204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2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23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Imo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(itsemääräämisoikeus) suunnitelmaa laaditaan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Lääkeannosjakelun laajentaminen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Kaatumisten ehkäisyn työryhmä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Koulutukset</a:t>
            </a:r>
          </a:p>
          <a:p>
            <a:pPr marL="285750" indent="-285750">
              <a:buFont typeface="Calibri,Sans-Serif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Yhteydenotot sosiaaliasiavastaavaan käsittää kaikki vanhushuollosta tulleet yhteydenotot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rgbClr val="FFFFFF"/>
              </a:solidFill>
              <a:cs typeface="Arial" panose="020B0604020202020204"/>
            </a:endParaRPr>
          </a:p>
          <a:p>
            <a:endParaRPr lang="fi-FI" sz="1400">
              <a:solidFill>
                <a:srgbClr val="FFFFFF"/>
              </a:solidFill>
              <a:cs typeface="Arial" panose="020B0604020202020204"/>
            </a:endParaRPr>
          </a:p>
          <a:p>
            <a:pPr marL="342900" indent="-342900">
              <a:buFont typeface="Calibri"/>
              <a:buChar char="-"/>
            </a:pPr>
            <a:endParaRPr lang="en-US">
              <a:cs typeface="Arial" panose="020B06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EC54F-6111-F191-6791-EDA778B5F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Koti- ja asumispalvelut - Asumispalvelut 1-4.2024</a:t>
            </a:r>
          </a:p>
        </p:txBody>
      </p:sp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93B66927-4AC2-0E86-9482-2D2B49542324}"/>
              </a:ext>
            </a:extLst>
          </p:cNvPr>
          <p:cNvSpPr txBox="1"/>
          <p:nvPr/>
        </p:nvSpPr>
        <p:spPr>
          <a:xfrm>
            <a:off x="1160379" y="1399227"/>
            <a:ext cx="45229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ASIAKASPALAUTTEIDEN MÄÄRÄ= 237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31279" y="3865449"/>
            <a:ext cx="541210" cy="52361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>
                <a:solidFill>
                  <a:schemeClr val="bg1"/>
                </a:solidFill>
              </a:rPr>
              <a:t>58</a:t>
            </a:r>
            <a:endParaRPr lang="en-US" sz="40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69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83,7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69,6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57,9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36,7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45,7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61,3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82</a:t>
            </a:r>
            <a:endParaRPr lang="en-US"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Positiivinen palaute</a:t>
            </a: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-NPS on noussut 58 (1-4/ 2024) ja 51  (2023) 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Palautetta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keräämme mm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Roidun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kautta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ADDD76-18AA-DD84-530B-F3A62EE72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Koti- ja asumispalvelut - Asumispalvelut 1-4.2024</a:t>
            </a: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05B41-2152-8C0A-EEE5-B122C8820F92}"/>
              </a:ext>
            </a:extLst>
          </p:cNvPr>
          <p:cNvSpPr>
            <a:spLocks/>
          </p:cNvSpPr>
          <p:nvPr/>
        </p:nvSpPr>
        <p:spPr>
          <a:xfrm>
            <a:off x="1143000" y="2263220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Yhteisiä omaisteniltoja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järjestty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Keräämme palaute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Roidun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kautta 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 käytössä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THL kansallinen asiakas tyytyväisyys kysely vuoden alussa</a:t>
            </a:r>
          </a:p>
          <a:p>
            <a:pPr marL="285750" lvl="0" indent="-285750">
              <a:buFont typeface="Arial"/>
              <a:buChar char="•"/>
            </a:pP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2FE03-93DA-87F4-906B-20692F56D213}"/>
              </a:ext>
            </a:extLst>
          </p:cNvPr>
          <p:cNvSpPr>
            <a:spLocks/>
          </p:cNvSpPr>
          <p:nvPr/>
        </p:nvSpPr>
        <p:spPr>
          <a:xfrm>
            <a:off x="1128543" y="6087646"/>
            <a:ext cx="5486400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/>
                <a:cs typeface="Arial"/>
              </a:rPr>
              <a:t>Yhteisiä omaisteniltoja järjestetty</a:t>
            </a:r>
            <a:endParaRPr lang="fi-FI" sz="1600" dirty="0" err="1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fi-FI" b="1">
              <a:solidFill>
                <a:schemeClr val="bg1"/>
              </a:solidFill>
              <a:latin typeface="Arial"/>
              <a:cs typeface="Times New Roman"/>
            </a:endParaRPr>
          </a:p>
          <a:p>
            <a:pPr lvl="0" algn="ctr"/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>
          <a:xfrm>
            <a:off x="6705600" y="198877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Säännöllisiä tapaamisia järjestöjen kanssa</a:t>
            </a:r>
          </a:p>
          <a:p>
            <a:pPr lvl="0"/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Koulutusta väkivalta/haasteellisista tilanteista </a:t>
            </a:r>
            <a:endParaRPr lang="fi-FI" sz="1600" b="1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Henkilöhälytysten toimivuutta pyritty parantamaan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Parempaa tiedotusta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Erillinen </a:t>
            </a:r>
            <a:r>
              <a:rPr lang="fi-FI" sz="1600" b="1" dirty="0" err="1">
                <a:solidFill>
                  <a:schemeClr val="bg2"/>
                </a:solidFill>
                <a:cs typeface="Arial"/>
              </a:rPr>
              <a:t>Roidu</a:t>
            </a:r>
            <a:r>
              <a:rPr lang="fi-FI" sz="1600" b="1" dirty="0">
                <a:solidFill>
                  <a:schemeClr val="bg2"/>
                </a:solidFill>
                <a:cs typeface="Arial"/>
              </a:rPr>
              <a:t>-mittaus intervalliosastoilla</a:t>
            </a:r>
          </a:p>
          <a:p>
            <a:pPr marL="285750" indent="-285750">
              <a:buFont typeface="Arial"/>
              <a:buChar char="•"/>
            </a:pPr>
            <a:endParaRPr lang="fi-FI" sz="1600" b="1">
              <a:solidFill>
                <a:schemeClr val="bg2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1C4D3-93EC-878F-6935-2AA0A1BFC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Koti- ja asumispalvelut - Asumispalvelut 1-4.2024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Henkilöstö: 1217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Vakinaiset: 962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Tilapäiset: 255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Avoimet vakanssit: 44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.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543E4-1287-883C-3E56-00593237A9FB}"/>
              </a:ext>
            </a:extLst>
          </p:cNvPr>
          <p:cNvSpPr txBox="1"/>
          <p:nvPr/>
        </p:nvSpPr>
        <p:spPr>
          <a:xfrm>
            <a:off x="4676541" y="2229447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Imoitusten</a:t>
            </a:r>
            <a:r>
              <a:rPr lang="fi-FI" sz="1600" baseline="0" dirty="0">
                <a:solidFill>
                  <a:schemeClr val="bg1"/>
                </a:solidFill>
              </a:rPr>
              <a:t> määrä:</a:t>
            </a:r>
          </a:p>
          <a:p>
            <a:r>
              <a:rPr lang="fi-FI" sz="1600" baseline="0" dirty="0">
                <a:solidFill>
                  <a:schemeClr val="bg1"/>
                </a:solidFill>
                <a:cs typeface="Arial"/>
              </a:rPr>
              <a:t>179</a:t>
            </a:r>
          </a:p>
          <a:p>
            <a:endParaRPr lang="fi-FI" sz="1600">
              <a:solidFill>
                <a:srgbClr val="213A8F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Yleisimmät ilmoitustyypit: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1. Uhka tai väkivalta (50%)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2.  Kaatuminen (9%)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3.  Akuutti fyysinen tai psyykkinen kuormitus (7%)</a:t>
            </a:r>
            <a:endParaRPr lang="fi-FI" dirty="0">
              <a:solidFill>
                <a:schemeClr val="bg1"/>
              </a:solidFill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Neljä (4)asumisyksikköä omissa ja kaksi (2)  yksityisissä asumisyksiköissä alitti vanhuspalvelulain vaatiman vähimmäismitoituksen 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606C9-4FC3-41BA-1790-4754DD6B036D}"/>
              </a:ext>
            </a:extLst>
          </p:cNvPr>
          <p:cNvSpPr txBox="1"/>
          <p:nvPr/>
        </p:nvSpPr>
        <p:spPr>
          <a:xfrm>
            <a:off x="1200329" y="5105783"/>
            <a:ext cx="228499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cs typeface="Arial"/>
              </a:rPr>
              <a:t>7,6% /palveluksessa olopäivistä</a:t>
            </a:r>
            <a:endParaRPr lang="fi-FI" b="1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cs typeface="Arial"/>
              </a:rPr>
              <a:t>NPS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arvoa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ei</a:t>
            </a:r>
            <a:r>
              <a:rPr lang="sv-SE" dirty="0">
                <a:solidFill>
                  <a:schemeClr val="bg1"/>
                </a:solidFill>
                <a:cs typeface="Arial"/>
              </a:rPr>
              <a:t> 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saatavilla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keväällä</a:t>
            </a:r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työnohjaukset</a:t>
            </a: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Haiproilmoitusten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säännöllinen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läpikäynti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korjaavat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toimenpiteet</a:t>
            </a:r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passi</a:t>
            </a:r>
          </a:p>
          <a:p>
            <a:endParaRPr lang="sv-SE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F9B32-CF3E-73CE-5179-9391626BA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Koti- ja asumispalvelut - Asumispalvelut 1-4.2024</a:t>
            </a: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A66354-7197-45DD-9516-8ADA0A389FA4}">
  <ds:schemaRefs>
    <ds:schemaRef ds:uri="http://schemas.microsoft.com/office/2006/documentManagement/types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662b06d-03b9-424a-ab70-bfab313b8d4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5D30BF-BEEA-4A31-9DE0-40AF748FFD54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546</Words>
  <Application>Microsoft Office PowerPoint</Application>
  <PresentationFormat>Widescreen</PresentationFormat>
  <Paragraphs>131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Omavalvonnan seuratatietojen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Koskela Marketta</cp:lastModifiedBy>
  <cp:revision>52</cp:revision>
  <dcterms:created xsi:type="dcterms:W3CDTF">2023-11-14T05:41:58Z</dcterms:created>
  <dcterms:modified xsi:type="dcterms:W3CDTF">2024-05-23T05:20:59Z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