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21" r:id="rId6"/>
    <p:sldId id="340" r:id="rId7"/>
    <p:sldId id="275" r:id="rId8"/>
    <p:sldId id="337" r:id="rId9"/>
    <p:sldId id="339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4302" autoAdjust="0"/>
  </p:normalViewPr>
  <p:slideViewPr>
    <p:cSldViewPr snapToGrid="0">
      <p:cViewPr varScale="1">
        <p:scale>
          <a:sx n="79" d="100"/>
          <a:sy n="79" d="100"/>
        </p:scale>
        <p:origin x="96" y="684"/>
      </p:cViewPr>
      <p:guideLst/>
    </p:cSldViewPr>
  </p:slideViewPr>
  <p:outlineViewPr>
    <p:cViewPr>
      <p:scale>
        <a:sx n="66" d="100"/>
        <a:sy n="66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9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3969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29-4EFF-AF11-4BF6C99302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29-4EFF-AF11-4BF6C99302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D3433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F129-4EFF-AF11-4BF6C99302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22.5.2024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54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 dirty="0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ANTAL ANMÄLAN OM NEGATIV HÄNDELSE </a:t>
            </a:r>
            <a:endParaRPr lang="en-US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 dirty="0">
                <a:solidFill>
                  <a:schemeClr val="accent4"/>
                </a:solidFill>
              </a:rPr>
              <a:t>VAARATAPAHTUMA ILMOITUSTEN MÄÄRÄ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559115E-30FE-4CFA-8D29-D4469F46B786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Saatavuus/</a:t>
            </a:r>
            <a:r>
              <a:rPr lang="fi-FI" sz="3600" dirty="0" err="1">
                <a:solidFill>
                  <a:schemeClr val="tx1"/>
                </a:solidFill>
              </a:rPr>
              <a:t>Tillgänglighet</a:t>
            </a:r>
            <a:endParaRPr lang="fi-FI" sz="36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D15E168-C861-4B90-9251-9ACACBCAE006}"/>
              </a:ext>
            </a:extLst>
          </p:cNvPr>
          <p:cNvSpPr txBox="1"/>
          <p:nvPr userDrawn="1"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Koti- ja asumispalvelut 9-12.2023</a:t>
            </a:r>
          </a:p>
        </p:txBody>
      </p: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1084729" y="4942270"/>
            <a:ext cx="733313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522315" y="4937282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 flipV="1">
            <a:off x="8417867" y="1390046"/>
            <a:ext cx="0" cy="35472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D2711D-29F2-100B-9DF7-369B97D14A6B}"/>
              </a:ext>
            </a:extLst>
          </p:cNvPr>
          <p:cNvCxnSpPr/>
          <p:nvPr userDrawn="1"/>
        </p:nvCxnSpPr>
        <p:spPr>
          <a:xfrm>
            <a:off x="8417867" y="4937282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5FAE34-08E6-EEFC-6D2C-34B1448856D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60802" y="1390046"/>
            <a:ext cx="0" cy="35472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708" r:id="rId13"/>
    <p:sldLayoutId id="2147483706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100" y="914884"/>
            <a:ext cx="8214278" cy="2072107"/>
          </a:xfrm>
        </p:spPr>
        <p:txBody>
          <a:bodyPr>
            <a:noAutofit/>
          </a:bodyPr>
          <a:lstStyle/>
          <a:p>
            <a:r>
              <a:rPr lang="fi-FI" sz="4800" dirty="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Tulosalue: Kotiin annettavat palvelut</a:t>
            </a:r>
          </a:p>
          <a:p>
            <a:r>
              <a:rPr lang="fi-FI" dirty="0"/>
              <a:t>Raportoitava ajanjakso: 1.1-30.4.2024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Suositteluindeksi (asiakkaat ja henkilöstö)</a:t>
            </a:r>
          </a:p>
        </p:txBody>
      </p:sp>
    </p:spTree>
    <p:extLst>
      <p:ext uri="{BB962C8B-B14F-4D97-AF65-F5344CB8AC3E}">
        <p14:creationId xmlns:p14="http://schemas.microsoft.com/office/powerpoint/2010/main" val="332570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41A7B2D-9F4C-445F-9B83-55F7653582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/>
              <a:t>Saatavuus</a:t>
            </a:r>
            <a:endParaRPr lang="fi-FI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1DAA44-159D-4036-EEC3-2CF6054FA6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– Kotiin annettavat palvelut 1-4.2024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3287D3-F0B9-1CE8-0FAE-9DF98D47C57F}"/>
              </a:ext>
            </a:extLst>
          </p:cNvPr>
          <p:cNvSpPr txBox="1"/>
          <p:nvPr/>
        </p:nvSpPr>
        <p:spPr>
          <a:xfrm>
            <a:off x="1137461" y="1403377"/>
            <a:ext cx="3591691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chemeClr val="accent4"/>
                </a:solidFill>
              </a:rPr>
              <a:t>JONOT</a:t>
            </a:r>
            <a:r>
              <a:rPr lang="en-US" sz="1600" b="1" baseline="0" dirty="0">
                <a:solidFill>
                  <a:schemeClr val="accent4"/>
                </a:solidFill>
              </a:rPr>
              <a:t> KOTIHOITOON</a:t>
            </a:r>
            <a:endParaRPr lang="en-US" sz="1600" b="1" dirty="0">
              <a:solidFill>
                <a:schemeClr val="accent4"/>
              </a:solidFill>
              <a:cs typeface="Arial"/>
            </a:endParaRPr>
          </a:p>
          <a:p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84B67C-F6AA-EA9A-9FE6-D726AF9D3283}"/>
              </a:ext>
            </a:extLst>
          </p:cNvPr>
          <p:cNvSpPr txBox="1">
            <a:spLocks/>
          </p:cNvSpPr>
          <p:nvPr/>
        </p:nvSpPr>
        <p:spPr>
          <a:xfrm>
            <a:off x="1128763" y="1749722"/>
            <a:ext cx="3579524" cy="28931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Kotihoitoon on jatkuva jono keskisellä alueella. Jonossa on ollut keskimäärin 15 henkilöä.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Palveluasuminen omaan kotiin kotihoitona, ei jonoja.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Päivätoiminta, jono keskimäärin 5 henkilöä.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Omaishoidon ohjaajat, lakisääteinen arvio.</a:t>
            </a: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4737850" y="1375749"/>
            <a:ext cx="3609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SUORITTEET</a:t>
            </a:r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4770881" y="1686887"/>
            <a:ext cx="3617843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-Toteutuneet kotihoitotunnit suhteessa toimintasuunnitelman tavoitteisiin 20% per 30.3.2024</a:t>
            </a:r>
          </a:p>
          <a:p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-Toteutuneet päivätoimintapäiviä suhteessa </a:t>
            </a:r>
            <a:r>
              <a:rPr lang="fi-FI" sz="1400" dirty="0" err="1">
                <a:solidFill>
                  <a:schemeClr val="bg1"/>
                </a:solidFill>
              </a:rPr>
              <a:t>toimintasuunitelmaan</a:t>
            </a:r>
            <a:r>
              <a:rPr lang="fi-FI" sz="1400" dirty="0">
                <a:solidFill>
                  <a:schemeClr val="bg1"/>
                </a:solidFill>
              </a:rPr>
              <a:t> 26 % per 30.3.2024</a:t>
            </a:r>
          </a:p>
          <a:p>
            <a:endParaRPr lang="fi-FI" sz="1400" dirty="0">
              <a:solidFill>
                <a:schemeClr val="bg1"/>
              </a:solidFill>
            </a:endParaRPr>
          </a:p>
          <a:p>
            <a:r>
              <a:rPr lang="sv-FI" sz="1400" dirty="0" err="1">
                <a:solidFill>
                  <a:schemeClr val="bg1"/>
                </a:solidFill>
              </a:rPr>
              <a:t>Pohjoinen</a:t>
            </a:r>
            <a:r>
              <a:rPr lang="sv-FI" sz="1400" dirty="0">
                <a:solidFill>
                  <a:schemeClr val="bg1"/>
                </a:solidFill>
              </a:rPr>
              <a:t> 1796 </a:t>
            </a:r>
            <a:r>
              <a:rPr lang="sv-FI" sz="1400" dirty="0" err="1">
                <a:solidFill>
                  <a:schemeClr val="bg1"/>
                </a:solidFill>
              </a:rPr>
              <a:t>käyntiä</a:t>
            </a:r>
            <a:endParaRPr lang="sv-FI" sz="1400" dirty="0" err="1">
              <a:solidFill>
                <a:schemeClr val="bg1"/>
              </a:solidFill>
              <a:cs typeface="Arial"/>
            </a:endParaRPr>
          </a:p>
          <a:p>
            <a:r>
              <a:rPr lang="sv-FI" sz="1400" dirty="0">
                <a:solidFill>
                  <a:schemeClr val="bg1"/>
                </a:solidFill>
              </a:rPr>
              <a:t>Keskinen 1433 </a:t>
            </a:r>
            <a:r>
              <a:rPr lang="sv-FI" sz="1400" dirty="0" err="1">
                <a:solidFill>
                  <a:schemeClr val="bg1"/>
                </a:solidFill>
              </a:rPr>
              <a:t>käyntiä</a:t>
            </a:r>
            <a:endParaRPr lang="sv-FI" sz="1400" dirty="0" err="1">
              <a:solidFill>
                <a:schemeClr val="bg1"/>
              </a:solidFill>
              <a:cs typeface="Arial"/>
            </a:endParaRPr>
          </a:p>
          <a:p>
            <a:r>
              <a:rPr lang="sv-FI" sz="1400" dirty="0" err="1">
                <a:solidFill>
                  <a:schemeClr val="bg1"/>
                </a:solidFill>
              </a:rPr>
              <a:t>Eteläinen</a:t>
            </a:r>
            <a:r>
              <a:rPr lang="sv-FI" sz="1400" dirty="0">
                <a:solidFill>
                  <a:schemeClr val="bg1"/>
                </a:solidFill>
              </a:rPr>
              <a:t> 373 </a:t>
            </a:r>
            <a:r>
              <a:rPr lang="sv-FI" sz="1400" dirty="0" err="1">
                <a:solidFill>
                  <a:schemeClr val="bg1"/>
                </a:solidFill>
              </a:rPr>
              <a:t>käyntiä</a:t>
            </a:r>
            <a:endParaRPr lang="fi-FI" sz="1400" dirty="0" err="1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TextBox 2"/>
          <p:cNvSpPr txBox="1">
            <a:spLocks/>
          </p:cNvSpPr>
          <p:nvPr/>
        </p:nvSpPr>
        <p:spPr>
          <a:xfrm>
            <a:off x="1137461" y="4968000"/>
            <a:ext cx="2358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KOTIHOIDON ODOTUSAIKA  </a:t>
            </a: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1137461" y="6000708"/>
            <a:ext cx="23582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>
                <a:solidFill>
                  <a:schemeClr val="bg1"/>
                </a:solidFill>
              </a:rPr>
              <a:t>TOTEUTUU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A3FAB7-CD99-6DE4-64A0-A1D8597A55BE}"/>
              </a:ext>
            </a:extLst>
          </p:cNvPr>
          <p:cNvSpPr txBox="1">
            <a:spLocks/>
          </p:cNvSpPr>
          <p:nvPr/>
        </p:nvSpPr>
        <p:spPr>
          <a:xfrm>
            <a:off x="3553499" y="4986447"/>
            <a:ext cx="3761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YHDENVERTAISUUS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53499" y="5287474"/>
            <a:ext cx="4783710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Kriteerit ja maksut yhdenmukaistettu.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Alueiden toimintaa yhdenmukaistetaan, Etähoiva laajennetaan koko alueella kuten myös mahdollisuus lääkerobotteihin.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Ikäihmisten päivätoiminta ei vielä kata aluetta tyydyttävästi. Toiminta aloitettu Laihialla ja Kristiinankaupungissa.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8430453" y="1403377"/>
            <a:ext cx="3761548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KORJAAVAT TOIMENPITEET</a:t>
            </a:r>
          </a:p>
          <a:p>
            <a:endParaRPr lang="fi-FI" b="1" dirty="0">
              <a:solidFill>
                <a:schemeClr val="accent4"/>
              </a:solidFill>
              <a:cs typeface="Arial"/>
            </a:endParaRPr>
          </a:p>
          <a:p>
            <a:endParaRPr lang="fi-FI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8430453" y="1686887"/>
            <a:ext cx="3761548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400" dirty="0">
              <a:solidFill>
                <a:schemeClr val="bg1"/>
              </a:solidFill>
            </a:endParaRPr>
          </a:p>
          <a:p>
            <a:endParaRPr lang="fi-FI" sz="1400" dirty="0">
              <a:solidFill>
                <a:schemeClr val="bg1"/>
              </a:solidFill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</a:rPr>
              <a:t>Hyvinvointiteknologian merkittävä laajeneminen.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</a:rPr>
              <a:t>Kotihoidon yksiköiden välisen yhteistyön parantaminen ja toiminnan yhtenäistäminen kohti yhteisiä kriteerejä.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Ei hoidolliset työtehtävät siirretään pois hoitajilta.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Keskiselle alueelle palkataan hoiva-avustajia (käytössä jo etelä/pohjoinen alue)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Asiakasajan korottaminen /työvuoro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Yhteistyö yli toimialarajojen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Kehittämisryhmät mm. kotihoidon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scrum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400" b="1" dirty="0">
              <a:solidFill>
                <a:schemeClr val="bg1"/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23621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dirty="0"/>
              <a:t>Turvallisuus ja laatu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YLEISIMMÄT ILMOITUSTYYPIT HENKILÖKUNTA: 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Tapaturma ja onnettomuus</a:t>
            </a:r>
            <a:endParaRPr lang="fi-FI" sz="16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Lääkehoitoon liittyvä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Tiedonkulku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Muu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Muuhun hoitoon ja seurantaan liittyvä</a:t>
            </a:r>
          </a:p>
          <a:p>
            <a:pPr marL="342900" indent="-342900">
              <a:buAutoNum type="arabicPeriod"/>
            </a:pP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9A6102-A104-4835-B038-12AB22A776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4500000"/>
            <a:ext cx="17467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rgbClr val="85C598"/>
                </a:solidFill>
                <a:latin typeface="Arial" panose="020B0604020202020204"/>
              </a:rPr>
              <a:t>SOSIAALI-HUOLLON</a:t>
            </a:r>
            <a:r>
              <a:rPr lang="fi-FI" sz="1400" b="1" baseline="0" dirty="0">
                <a:solidFill>
                  <a:srgbClr val="85C598"/>
                </a:solidFill>
                <a:latin typeface="Arial" panose="020B0604020202020204"/>
              </a:rPr>
              <a:t> EPÄKOHTA-</a:t>
            </a:r>
            <a:r>
              <a:rPr lang="fi-FI" sz="1400" b="1" dirty="0">
                <a:solidFill>
                  <a:srgbClr val="85C598"/>
                </a:solidFill>
                <a:latin typeface="Arial" panose="020B0604020202020204"/>
              </a:rPr>
              <a:t>ILMOITUSTEN MÄÄRÄ:</a:t>
            </a:r>
            <a:endParaRPr lang="en-US" sz="1400" b="1" dirty="0">
              <a:solidFill>
                <a:srgbClr val="85C598"/>
              </a:solidFill>
              <a:latin typeface="Arial" panose="020B0604020202020204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363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  <a:cs typeface="Arial"/>
              </a:rPr>
              <a:t>8 (2)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YHTEYDENOTOT POTILASASIA-VASTAAVILLE (KPL/ HAIPROSTA)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YHTEYDENOTOT SOSIAALIASIA-VASTAAVILLE (KPL)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23 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Hebo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KORJAAVAT TOIMENPITEET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</a:rPr>
              <a:t>Annosjakelun ja lääkerobottien hankinta, koulutus.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</a:rPr>
              <a:t>Kaatumisehkäisy työryhmä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Kotikuntoutuksen tehokas käyttö kotihoidon kentällä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solidFill>
                  <a:schemeClr val="bg1"/>
                </a:solidFill>
                <a:cs typeface="Arial"/>
              </a:rPr>
              <a:t>Haiprojen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läpikäynti ja korjaavat toimenpiteet.</a:t>
            </a:r>
          </a:p>
          <a:p>
            <a:endParaRPr lang="fi-FI" sz="1400" dirty="0">
              <a:solidFill>
                <a:srgbClr val="FFFFFF"/>
              </a:solidFill>
              <a:cs typeface="Arial"/>
            </a:endParaRPr>
          </a:p>
          <a:p>
            <a:pPr marL="342900" indent="-342900">
              <a:buFont typeface="Calibri"/>
              <a:buChar char="-"/>
            </a:pPr>
            <a:endParaRPr lang="en-US" dirty="0">
              <a:solidFill>
                <a:srgbClr val="213A8F"/>
              </a:solidFill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BB3C89-C137-BBF0-880F-FFBEBD7F5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– Kotiin annettavat palvelut 1-4.2024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B844D0-999E-0BED-5783-432C9B7FCB5D}"/>
              </a:ext>
            </a:extLst>
          </p:cNvPr>
          <p:cNvSpPr txBox="1"/>
          <p:nvPr/>
        </p:nvSpPr>
        <p:spPr>
          <a:xfrm>
            <a:off x="4838034" y="3114588"/>
            <a:ext cx="3297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fi-FI" sz="1600" b="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Kohtalaiset seuraukset: 4,3 %</a:t>
            </a:r>
          </a:p>
          <a:p>
            <a:pPr algn="l" fontAlgn="base"/>
            <a:r>
              <a:rPr lang="fi-FI" sz="1600" b="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Vakavat seuraukset: 0,2 %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79B605-B87E-56AB-9C56-7028AAD5106F}"/>
              </a:ext>
            </a:extLst>
          </p:cNvPr>
          <p:cNvSpPr txBox="1"/>
          <p:nvPr/>
        </p:nvSpPr>
        <p:spPr>
          <a:xfrm>
            <a:off x="4838034" y="2280700"/>
            <a:ext cx="36277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Läheltä piti: 104 (18,3%)</a:t>
            </a:r>
          </a:p>
          <a:p>
            <a:r>
              <a:rPr lang="fi-FI" sz="1400" dirty="0">
                <a:solidFill>
                  <a:schemeClr val="bg1"/>
                </a:solidFill>
              </a:rPr>
              <a:t>Tapahtui potilaalle/asiakkaalle: 428 (75,5%)</a:t>
            </a:r>
          </a:p>
          <a:p>
            <a:r>
              <a:rPr lang="fi-FI" sz="1400" dirty="0">
                <a:solidFill>
                  <a:schemeClr val="bg1"/>
                </a:solidFill>
              </a:rPr>
              <a:t>Muu havainto/kehittämisehdotus: 35 (6,2%) </a:t>
            </a:r>
          </a:p>
        </p:txBody>
      </p:sp>
      <p:graphicFrame>
        <p:nvGraphicFramePr>
          <p:cNvPr id="24" name="Chart 23" descr="Taulukko Vaaratapahtumailmoitusten määrä &#10;Tammikuu-Huhtikuu 2023 927&#10;Tammikuu-Huhtikuu 2024 1503&#10;Toukokuu-Elokuu 2023 1203&#10;Toukokuu-Elokuu 2024 &#10;Syyskuu-Joulukuu 2023 1285&#10;Syyskuu- Joulukuu 2024 ">
            <a:extLst>
              <a:ext uri="{FF2B5EF4-FFF2-40B4-BE49-F238E27FC236}">
                <a16:creationId xmlns:a16="http://schemas.microsoft.com/office/drawing/2014/main" id="{24999383-A4F3-4C9D-9A12-5123D8F9A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5264449"/>
              </p:ext>
            </p:extLst>
          </p:nvPr>
        </p:nvGraphicFramePr>
        <p:xfrm>
          <a:off x="1286001" y="2039330"/>
          <a:ext cx="2866874" cy="2397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4539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Asiakaskokemus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685092-8146-F072-C20B-8A07E95F8A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683361" y="0"/>
            <a:ext cx="6411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– Kotiin annettavat palvelut 1-4.2024</a:t>
            </a:r>
          </a:p>
        </p:txBody>
      </p:sp>
      <p:sp>
        <p:nvSpPr>
          <p:cNvPr id="17" name="Tekstiruutu 15">
            <a:extLst>
              <a:ext uri="{FF2B5EF4-FFF2-40B4-BE49-F238E27FC236}">
                <a16:creationId xmlns:a16="http://schemas.microsoft.com/office/drawing/2014/main" id="{10643F01-4E5E-0E42-735F-61C9081B1FC9}"/>
              </a:ext>
            </a:extLst>
          </p:cNvPr>
          <p:cNvSpPr txBox="1"/>
          <p:nvPr/>
        </p:nvSpPr>
        <p:spPr>
          <a:xfrm>
            <a:off x="1160379" y="1399227"/>
            <a:ext cx="452298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ASIAKASPALAUTTEIDEN MÄÄRÄ= 10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26529" y="3853543"/>
            <a:ext cx="541210" cy="52361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 dirty="0">
                <a:solidFill>
                  <a:schemeClr val="bg1"/>
                </a:solidFill>
                <a:cs typeface="Arial"/>
              </a:rPr>
              <a:t>33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4,33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4,0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4,33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3,50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4,0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4,0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4,5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4,86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Positiivinen palaute</a:t>
            </a:r>
            <a:endParaRPr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 lvl="0">
              <a:defRPr/>
            </a:pP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Kohtelu</a:t>
            </a:r>
          </a:p>
          <a:p>
            <a:pPr lvl="0">
              <a:defRPr/>
            </a:pP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-THL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arvointi</a:t>
            </a: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OVPHn</a:t>
            </a: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kotihoidolla on Suomen ystävällisin henkilökunta</a:t>
            </a:r>
          </a:p>
          <a:p>
            <a:pPr lvl="0">
              <a:defRPr/>
            </a:pP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-NPS on noussut 50 (2024)</a:t>
            </a:r>
            <a:endParaRPr lang="fi-FI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fi-FI" sz="1400" dirty="0">
              <a:solidFill>
                <a:prstClr val="white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45(2022) ja 51 (2023) </a:t>
            </a: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Negatiivinen palaute</a:t>
            </a:r>
            <a:r>
              <a:rPr lang="fi-FI" sz="1400" b="1" dirty="0">
                <a:solidFill>
                  <a:prstClr val="white"/>
                </a:solidFill>
                <a:latin typeface="Arial"/>
                <a:cs typeface="Arial"/>
              </a:rPr>
              <a:t> </a:t>
            </a:r>
            <a:endParaRPr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Palaute keräämme mm </a:t>
            </a:r>
            <a:r>
              <a:rPr lang="fi-FI" sz="1400" noProof="0" dirty="0" err="1">
                <a:solidFill>
                  <a:prstClr val="white"/>
                </a:solidFill>
                <a:latin typeface="Arial"/>
                <a:cs typeface="Arial"/>
              </a:rPr>
              <a:t>Roidun</a:t>
            </a:r>
            <a:r>
              <a:rPr lang="fi-FI" sz="1400" noProof="0" dirty="0">
                <a:solidFill>
                  <a:prstClr val="white"/>
                </a:solidFill>
                <a:latin typeface="Arial"/>
                <a:cs typeface="Arial"/>
              </a:rPr>
              <a:t> kautta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, suullinen palaute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fi-FI" sz="1400" b="1" dirty="0">
              <a:solidFill>
                <a:schemeClr val="accent4"/>
              </a:solidFill>
            </a:endParaRPr>
          </a:p>
          <a:p>
            <a:pPr algn="ctr"/>
            <a:r>
              <a:rPr lang="fi-FI" sz="1400" b="1" dirty="0">
                <a:solidFill>
                  <a:schemeClr val="accent4"/>
                </a:solidFill>
              </a:rPr>
              <a:t>MUISTUTUKSET (LKM)</a:t>
            </a:r>
            <a:endParaRPr lang="en-US" sz="1400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74745" y="5406049"/>
            <a:ext cx="1399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2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fi-FI" sz="1400" b="1" dirty="0">
              <a:solidFill>
                <a:schemeClr val="accent4"/>
              </a:solidFill>
            </a:endParaRPr>
          </a:p>
          <a:p>
            <a:pPr algn="ctr"/>
            <a:r>
              <a:rPr lang="fi-FI" sz="1400" b="1" dirty="0">
                <a:solidFill>
                  <a:schemeClr val="accent4"/>
                </a:solidFill>
              </a:rPr>
              <a:t>KANTELUT (LKM)</a:t>
            </a:r>
            <a:endParaRPr lang="en-US" sz="1400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16850" y="5407327"/>
            <a:ext cx="1399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dirty="0"/>
              <a:t>Osallisuus</a:t>
            </a:r>
            <a:endParaRPr lang="fi-FI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23099A-6FA8-79C5-3B6A-7E41E13692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– Kotiin annettavat palvelut 1-4.2024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33239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</a:rPr>
              <a:t>Keräämme palautetta </a:t>
            </a:r>
            <a:r>
              <a:rPr lang="fi-FI" sz="1600" b="1" dirty="0" err="1">
                <a:solidFill>
                  <a:schemeClr val="bg1"/>
                </a:solidFill>
              </a:rPr>
              <a:t>Roidun</a:t>
            </a:r>
            <a:r>
              <a:rPr lang="fi-FI" sz="1600" b="1" dirty="0">
                <a:solidFill>
                  <a:schemeClr val="bg1"/>
                </a:solidFill>
              </a:rPr>
              <a:t> kautta ja </a:t>
            </a:r>
            <a:r>
              <a:rPr lang="fi-FI" sz="1600" b="1" dirty="0" err="1">
                <a:solidFill>
                  <a:schemeClr val="bg1"/>
                </a:solidFill>
              </a:rPr>
              <a:t>Haipro</a:t>
            </a:r>
            <a:r>
              <a:rPr lang="fi-FI" sz="1600" b="1" dirty="0">
                <a:solidFill>
                  <a:schemeClr val="bg1"/>
                </a:solidFill>
              </a:rPr>
              <a:t> käytössä</a:t>
            </a:r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endParaRPr lang="fi-FI" sz="1600" b="1" dirty="0">
              <a:solidFill>
                <a:schemeClr val="bg1"/>
              </a:solidFill>
            </a:endParaRPr>
          </a:p>
          <a:p>
            <a:r>
              <a:rPr lang="fi-FI" sz="1600" b="1" dirty="0">
                <a:solidFill>
                  <a:schemeClr val="bg1"/>
                </a:solidFill>
              </a:rPr>
              <a:t>THL kansallinen arviointi</a:t>
            </a:r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Omahoitajasysteemi</a:t>
            </a: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Palveluohjauksessa (kuuluu toiseen toimialaan) ja omaishoidossa arvioidaan ja päätetään palvelut huomioiden asiakkaan toiveet ja </a:t>
            </a:r>
            <a:r>
              <a:rPr lang="fi-FI" sz="1600" b="1" dirty="0" err="1">
                <a:solidFill>
                  <a:schemeClr val="bg1"/>
                </a:solidFill>
                <a:cs typeface="Arial" panose="020B0604020202020204"/>
              </a:rPr>
              <a:t>osallistamalla</a:t>
            </a:r>
            <a:r>
              <a:rPr lang="fi-FI" sz="1600" b="1" dirty="0">
                <a:solidFill>
                  <a:schemeClr val="bg1"/>
                </a:solidFill>
                <a:cs typeface="Arial" panose="020B0604020202020204"/>
              </a:rPr>
              <a:t> myös omaisia.</a:t>
            </a:r>
          </a:p>
          <a:p>
            <a:endParaRPr lang="fi-FI" sz="1600" b="1" dirty="0">
              <a:solidFill>
                <a:schemeClr val="bg1"/>
              </a:solidFill>
              <a:cs typeface="Arial" panose="020B0604020202020204"/>
            </a:endParaRPr>
          </a:p>
          <a:p>
            <a:endParaRPr lang="fi-FI" dirty="0" err="1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AB64-A484-4C1D-B917-E9E104612D3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  <a:latin typeface="Times New Roman" panose="02020603050405020304" pitchFamily="18" charset="0"/>
              </a:rPr>
              <a:t>Muutos ja kehittämistoimenpiteitä  vanhusneuvoston ja asiakasraadin kautta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 dirty="0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132343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</a:rPr>
              <a:t>-Keskusteluita ulkoisten toimittajien kanssa käydään jatkuvasti - kumppanuuspöytä</a:t>
            </a:r>
          </a:p>
          <a:p>
            <a:endParaRPr lang="fi-FI" sz="1600" b="1" dirty="0">
              <a:solidFill>
                <a:schemeClr val="bg1"/>
              </a:solidFill>
            </a:endParaRPr>
          </a:p>
          <a:p>
            <a:r>
              <a:rPr lang="fi-FI" sz="1600" b="1" dirty="0">
                <a:solidFill>
                  <a:schemeClr val="bg1"/>
                </a:solidFill>
              </a:rPr>
              <a:t>-Prima Botnian hankeen kautta kehitetään kolmannen sektorin yhteistyötä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fi-FI" sz="1600" b="1" dirty="0">
                <a:solidFill>
                  <a:schemeClr val="bg2"/>
                </a:solidFill>
                <a:cs typeface="Arial"/>
              </a:rPr>
              <a:t>Koulutusta väkivaltaisten/haasteellisesti käyttäytyvien asiakkaiden kohtaamisesta</a:t>
            </a:r>
          </a:p>
          <a:p>
            <a:pPr marL="285750" indent="-285750">
              <a:buFont typeface="Calibri"/>
              <a:buChar char="-"/>
            </a:pPr>
            <a:r>
              <a:rPr lang="fi-FI" sz="1600" b="1" dirty="0">
                <a:solidFill>
                  <a:schemeClr val="bg2"/>
                </a:solidFill>
                <a:cs typeface="Arial"/>
              </a:rPr>
              <a:t>Parempaa tiedotusta</a:t>
            </a:r>
          </a:p>
        </p:txBody>
      </p:sp>
    </p:spTree>
    <p:extLst>
      <p:ext uri="{BB962C8B-B14F-4D97-AF65-F5344CB8AC3E}">
        <p14:creationId xmlns:p14="http://schemas.microsoft.com/office/powerpoint/2010/main" val="57422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Henkilöstö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4C0134-CB6F-61D2-D224-5E07653F2D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/>
              <a:t>Koti- ja asumispalvelut – Kotiin annettavat palvelut 1-4.2024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HENKILÖSTÖ</a:t>
            </a:r>
            <a:r>
              <a:rPr lang="fi-FI" b="1" baseline="0" dirty="0">
                <a:solidFill>
                  <a:schemeClr val="accent4"/>
                </a:solidFill>
              </a:rPr>
              <a:t>MÄÄRÄ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200" dirty="0">
              <a:solidFill>
                <a:schemeClr val="bg1"/>
              </a:solidFill>
            </a:endParaRPr>
          </a:p>
          <a:p>
            <a:r>
              <a:rPr lang="fi-FI" sz="1200" dirty="0">
                <a:solidFill>
                  <a:schemeClr val="bg1"/>
                </a:solidFill>
              </a:rPr>
              <a:t>Henkilöstö: 914</a:t>
            </a:r>
            <a:endParaRPr lang="fi-FI" sz="1200" dirty="0">
              <a:solidFill>
                <a:schemeClr val="bg1"/>
              </a:solidFill>
              <a:cs typeface="Arial"/>
            </a:endParaRPr>
          </a:p>
          <a:p>
            <a:endParaRPr lang="fi-FI" sz="1200" dirty="0">
              <a:solidFill>
                <a:schemeClr val="bg1"/>
              </a:solidFill>
              <a:cs typeface="Arial"/>
            </a:endParaRPr>
          </a:p>
          <a:p>
            <a:r>
              <a:rPr lang="fi-FI" sz="1200" dirty="0">
                <a:solidFill>
                  <a:schemeClr val="bg1"/>
                </a:solidFill>
              </a:rPr>
              <a:t>Vakinaiset: 588</a:t>
            </a:r>
            <a:endParaRPr lang="fi-FI" sz="1200" dirty="0">
              <a:solidFill>
                <a:schemeClr val="bg1"/>
              </a:solidFill>
              <a:cs typeface="Arial"/>
            </a:endParaRPr>
          </a:p>
          <a:p>
            <a:endParaRPr lang="fi-FI" sz="1200" dirty="0">
              <a:solidFill>
                <a:schemeClr val="bg1"/>
              </a:solidFill>
              <a:cs typeface="Arial"/>
            </a:endParaRPr>
          </a:p>
          <a:p>
            <a:r>
              <a:rPr lang="fi-FI" sz="1200" u="sng" dirty="0">
                <a:solidFill>
                  <a:schemeClr val="bg1"/>
                </a:solidFill>
              </a:rPr>
              <a:t>Avoimet vakanssit: </a:t>
            </a:r>
            <a:endParaRPr lang="fi-FI" sz="1200" u="sng" dirty="0">
              <a:solidFill>
                <a:schemeClr val="bg1"/>
              </a:solidFill>
              <a:cs typeface="Arial"/>
            </a:endParaRPr>
          </a:p>
          <a:p>
            <a:endParaRPr lang="fi-FI" sz="1200" dirty="0">
              <a:solidFill>
                <a:schemeClr val="bg1"/>
              </a:solidFill>
              <a:cs typeface="Arial"/>
            </a:endParaRPr>
          </a:p>
          <a:p>
            <a:r>
              <a:rPr lang="fi-FI" sz="1200" dirty="0">
                <a:solidFill>
                  <a:schemeClr val="bg1"/>
                </a:solidFill>
                <a:cs typeface="Arial"/>
              </a:rPr>
              <a:t>Kotihoito: n. 80 kpl (kaikki ammattiryhmät)</a:t>
            </a:r>
          </a:p>
          <a:p>
            <a:endParaRPr lang="fi-FI" sz="1200" dirty="0">
              <a:solidFill>
                <a:schemeClr val="bg1"/>
              </a:solidFill>
              <a:cs typeface="Arial"/>
            </a:endParaRPr>
          </a:p>
          <a:p>
            <a:r>
              <a:rPr lang="fi-FI" sz="1200" dirty="0">
                <a:solidFill>
                  <a:schemeClr val="bg1"/>
                </a:solidFill>
                <a:cs typeface="Arial"/>
              </a:rPr>
              <a:t>Päivätoiminta: 1 kpl </a:t>
            </a:r>
          </a:p>
          <a:p>
            <a:endParaRPr lang="fi-FI" sz="1200" dirty="0">
              <a:solidFill>
                <a:schemeClr val="bg1"/>
              </a:solidFill>
              <a:cs typeface="Arial"/>
            </a:endParaRPr>
          </a:p>
          <a:p>
            <a:r>
              <a:rPr lang="fi-FI" sz="1200" dirty="0">
                <a:solidFill>
                  <a:schemeClr val="bg1"/>
                </a:solidFill>
                <a:cs typeface="Arial"/>
              </a:rPr>
              <a:t>Omaishoito: 0 kpl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 dirty="0">
                <a:solidFill>
                  <a:schemeClr val="accent4"/>
                </a:solidFill>
              </a:rPr>
              <a:t> HAIPRO-JÄRJESTELMÄN KAUTTA</a:t>
            </a:r>
            <a:endParaRPr lang="fi-FI" sz="1600" b="1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118 (73 edellinen kausi)</a:t>
            </a:r>
            <a:endParaRPr lang="fi-FI" baseline="0" dirty="0">
              <a:solidFill>
                <a:schemeClr val="bg1"/>
              </a:solidFill>
              <a:cs typeface="Arial"/>
            </a:endParaRPr>
          </a:p>
          <a:p>
            <a:endParaRPr lang="fi-FI" baseline="0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Yleisimmät ilmoitustyypit: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dirty="0">
                <a:solidFill>
                  <a:schemeClr val="bg1"/>
                </a:solidFill>
                <a:cs typeface="Arial"/>
              </a:rPr>
              <a:t>Uhka- tai väkivalta</a:t>
            </a:r>
          </a:p>
          <a:p>
            <a:pPr marL="342900" indent="-342900">
              <a:buAutoNum type="arabicPeriod"/>
            </a:pPr>
            <a:r>
              <a:rPr lang="fi-FI" dirty="0">
                <a:solidFill>
                  <a:schemeClr val="bg1"/>
                </a:solidFill>
              </a:rPr>
              <a:t>Kaatuminen, liukastuminen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dirty="0">
                <a:solidFill>
                  <a:schemeClr val="bg1"/>
                </a:solidFill>
                <a:cs typeface="Arial"/>
              </a:rPr>
              <a:t>Fyysinen tai psyykkinen stressi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/>
          </p:cNvSpPr>
          <p:nvPr/>
        </p:nvSpPr>
        <p:spPr>
          <a:xfrm>
            <a:off x="8182935" y="1415425"/>
            <a:ext cx="4254871" cy="27392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cs typeface="Arial"/>
              </a:rPr>
              <a:t>HENKILÖSTÖMITOITUS</a:t>
            </a:r>
          </a:p>
          <a:p>
            <a:endParaRPr lang="fi-FI" sz="1600" b="1" dirty="0">
              <a:solidFill>
                <a:schemeClr val="accent4"/>
              </a:solidFill>
              <a:cs typeface="Arial"/>
            </a:endParaRPr>
          </a:p>
          <a:p>
            <a:r>
              <a:rPr lang="fi-FI" sz="1400" b="1" dirty="0">
                <a:solidFill>
                  <a:schemeClr val="bg1"/>
                </a:solidFill>
                <a:cs typeface="Arial"/>
              </a:rPr>
              <a:t>Kotihoito:</a:t>
            </a:r>
          </a:p>
          <a:p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-     Ei lakisääteistä mitoitusta / asiakas.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Asiakastarve määrittelee hoitajatarpeen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>
                <a:solidFill>
                  <a:schemeClr val="bg1"/>
                </a:solidFill>
                <a:cs typeface="Arial"/>
              </a:rPr>
              <a:t>Toiminnanohjaus</a:t>
            </a:r>
          </a:p>
          <a:p>
            <a:pPr marL="285750" indent="-285750">
              <a:buFont typeface="Calibri"/>
              <a:buChar char="-"/>
            </a:pPr>
            <a:endParaRPr lang="fi-FI" sz="14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Päivätoiminta: Ei lakisääteinen henkilöstömitoitusta</a:t>
            </a: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Omaishoito: Ei lakisääteistä henkilöstömitoitusta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21852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POISSAOLOT </a:t>
            </a:r>
            <a:endParaRPr lang="fi-FI" dirty="0">
              <a:solidFill>
                <a:schemeClr val="accent4"/>
              </a:solidFill>
            </a:endParaRPr>
          </a:p>
          <a:p>
            <a:r>
              <a:rPr lang="fi-FI" sz="1600" b="1" dirty="0">
                <a:solidFill>
                  <a:schemeClr val="accent4"/>
                </a:solidFill>
              </a:rPr>
              <a:t>Kaikki </a:t>
            </a:r>
            <a:r>
              <a:rPr lang="fi-FI" sz="1600" b="1" dirty="0">
                <a:solidFill>
                  <a:schemeClr val="accent4"/>
                </a:solidFill>
                <a:cs typeface="Arial"/>
              </a:rPr>
              <a:t>7636 päivää</a:t>
            </a:r>
          </a:p>
          <a:p>
            <a:r>
              <a:rPr lang="fi-FI" sz="1600" b="1" dirty="0" err="1">
                <a:solidFill>
                  <a:schemeClr val="accent4"/>
                </a:solidFill>
                <a:cs typeface="Arial"/>
              </a:rPr>
              <a:t>Sairauspoissa</a:t>
            </a:r>
            <a:r>
              <a:rPr lang="fi-FI" sz="1600" b="1" dirty="0">
                <a:solidFill>
                  <a:schemeClr val="accent4"/>
                </a:solidFill>
                <a:cs typeface="Arial"/>
              </a:rPr>
              <a:t>-olot työpäivistä:</a:t>
            </a:r>
          </a:p>
          <a:p>
            <a:r>
              <a:rPr lang="fi-FI" dirty="0">
                <a:solidFill>
                  <a:schemeClr val="accent4"/>
                </a:solidFill>
              </a:rPr>
              <a:t>8,5% (pr 4/2023) ja 8,0% (per 4/2024)</a:t>
            </a:r>
            <a:endParaRPr lang="fi-FI" b="1" dirty="0">
              <a:solidFill>
                <a:schemeClr val="accent4"/>
              </a:solidFill>
              <a:cs typeface="Arial"/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881093" y="5281127"/>
            <a:ext cx="0" cy="72036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0927" y="6098064"/>
            <a:ext cx="764771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600" dirty="0">
                <a:solidFill>
                  <a:schemeClr val="bg1"/>
                </a:solidFill>
                <a:cs typeface="Arial"/>
              </a:rPr>
              <a:t>-2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TYÖHYVINVOINTIA</a:t>
            </a:r>
            <a:r>
              <a:rPr lang="fi-FI" b="1" baseline="0" dirty="0">
                <a:solidFill>
                  <a:schemeClr val="accent4"/>
                </a:solidFill>
              </a:rPr>
              <a:t> EDISTÄVÄT TOIMENPITEET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600" dirty="0">
                <a:solidFill>
                  <a:schemeClr val="bg1"/>
                </a:solidFill>
                <a:cs typeface="Arial"/>
              </a:rPr>
              <a:t>-NPS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arvo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ei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saatavilla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keväällä</a:t>
            </a:r>
          </a:p>
          <a:p>
            <a:r>
              <a:rPr lang="sv-SE" sz="1600" dirty="0">
                <a:solidFill>
                  <a:schemeClr val="bg1"/>
                </a:solidFill>
                <a:cs typeface="Arial"/>
              </a:rPr>
              <a:t>-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Kehitys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- ja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varhaisen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 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tukemisen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keskustelut</a:t>
            </a:r>
          </a:p>
          <a:p>
            <a:r>
              <a:rPr lang="sv-SE" sz="1600" dirty="0">
                <a:solidFill>
                  <a:schemeClr val="bg1"/>
                </a:solidFill>
                <a:cs typeface="Arial"/>
              </a:rPr>
              <a:t>-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Työnohjaus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tarvittaessa</a:t>
            </a:r>
            <a:endParaRPr lang="sv-SE" sz="1600" dirty="0">
              <a:solidFill>
                <a:schemeClr val="bg1"/>
              </a:solidFill>
              <a:cs typeface="Arial"/>
            </a:endParaRPr>
          </a:p>
          <a:p>
            <a:r>
              <a:rPr lang="sv-SE" sz="1600" dirty="0">
                <a:solidFill>
                  <a:schemeClr val="bg1"/>
                </a:solidFill>
                <a:cs typeface="Arial"/>
              </a:rPr>
              <a:t>-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Lean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implementoidaan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henkilöstön osallistumisen lisäämiseksi toiminnan kehittämisessä</a:t>
            </a:r>
            <a:endParaRPr lang="sv-SE" sz="1600" dirty="0">
              <a:solidFill>
                <a:schemeClr val="bg1"/>
              </a:solidFill>
              <a:cs typeface="Arial"/>
            </a:endParaRPr>
          </a:p>
          <a:p>
            <a:r>
              <a:rPr lang="sv-SE" sz="1600" dirty="0">
                <a:solidFill>
                  <a:schemeClr val="bg1"/>
                </a:solidFill>
                <a:cs typeface="Arial"/>
              </a:rPr>
              <a:t>-</a:t>
            </a:r>
            <a:r>
              <a:rPr lang="sv-SE" sz="1600" err="1">
                <a:solidFill>
                  <a:schemeClr val="bg1"/>
                </a:solidFill>
                <a:cs typeface="Arial"/>
              </a:rPr>
              <a:t>Toimenpiteitä</a:t>
            </a:r>
            <a:r>
              <a:rPr lang="sv-SE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sv-SE" sz="1600" err="1">
                <a:solidFill>
                  <a:schemeClr val="bg1"/>
                </a:solidFill>
                <a:cs typeface="Arial"/>
              </a:rPr>
              <a:t>organisaatiotasolla</a:t>
            </a:r>
            <a:endParaRPr lang="sv-SE" sz="160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sv-SE" sz="1600" dirty="0">
                <a:solidFill>
                  <a:schemeClr val="bg1"/>
                </a:solidFill>
                <a:cs typeface="Arial"/>
              </a:rPr>
              <a:t>E-</a:t>
            </a:r>
            <a:r>
              <a:rPr lang="sv-SE" sz="1600" dirty="0" err="1">
                <a:solidFill>
                  <a:schemeClr val="bg1"/>
                </a:solidFill>
                <a:cs typeface="Arial"/>
              </a:rPr>
              <a:t>passi</a:t>
            </a:r>
            <a:endParaRPr lang="sv-SE" sz="16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347129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9" ma:contentTypeDescription="Luo uusi asiakirja." ma:contentTypeScope="" ma:versionID="9fd2c9a8b98c5c0037bb6b5b9af70d68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5ba8b568effea3e903e72fb7c93e026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A66354-7197-45DD-9516-8ADA0A389FA4}">
  <ds:schemaRefs>
    <ds:schemaRef ds:uri="8662b06d-03b9-424a-ab70-bfab313b8d48"/>
    <ds:schemaRef ds:uri="http://purl.org/dc/terms/"/>
    <ds:schemaRef ds:uri="cbe4f0d9-fb0d-42e8-a680-6e558966cc0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E18E5C0-776E-4168-AED4-2D233444C8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513A37-E49D-4206-B1A6-7E9FE28E13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13861</TotalTime>
  <Words>720</Words>
  <Application>Microsoft Office PowerPoint</Application>
  <PresentationFormat>Widescreen</PresentationFormat>
  <Paragraphs>181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OVHP_teema</vt:lpstr>
      <vt:lpstr>Omavalvonnan seurantatietojen raportointi</vt:lpstr>
      <vt:lpstr>Saatavuus</vt:lpstr>
      <vt:lpstr>Turvallisuus ja laatu</vt:lpstr>
      <vt:lpstr>PowerPoint 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Olin Paula</cp:lastModifiedBy>
  <cp:revision>652</cp:revision>
  <dcterms:created xsi:type="dcterms:W3CDTF">2023-11-14T05:41:58Z</dcterms:created>
  <dcterms:modified xsi:type="dcterms:W3CDTF">2024-05-23T05:19:47Z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