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3" r:id="rId6"/>
    <p:sldId id="273" r:id="rId7"/>
    <p:sldId id="275" r:id="rId8"/>
    <p:sldId id="281" r:id="rId9"/>
    <p:sldId id="30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A71350-82A5-214D-0E92-A95F63CB333D}" v="263" dt="2024-05-24T07:46:45.773"/>
    <p1510:client id="{7F65DD70-2A81-638A-0DA2-124C89DE3BBA}" v="69" dt="2024-05-24T07:28:37.902"/>
    <p1510:client id="{A7D517D5-3541-1719-B7F0-D27D64113E23}" v="20" dt="2024-05-22T11:05:33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40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B-41E1-9755-E6F4231271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B-41E1-9755-E6F4231271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0D-4B2D-880B-88935480DF0E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0D-4B2D-880B-88935480DF0E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60D-4B2D-880B-88935480DF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Tapahtui asiakkaalle</c:v>
                </c:pt>
                <c:pt idx="1">
                  <c:v>Läheltäpiti</c:v>
                </c:pt>
                <c:pt idx="2">
                  <c:v>Muut havainnot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60D-4B2D-880B-88935480DF0E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32278406271076443"/>
          <c:h val="0.47664585117559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9-4C12-9AF6-C8B4A15A21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9-4C12-9AF6-C8B4A15A21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2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Tulosalue: sairaalapalvelut, medisiininen toiminta </a:t>
            </a:r>
            <a:br>
              <a:rPr lang="fi-FI"/>
            </a:br>
            <a:r>
              <a:rPr lang="fi-FI"/>
              <a:t>Raportoitava ajanjakso: 1-4/2024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4EE8-8D3B-44DC-9B9C-9EC3E822D1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</a:t>
            </a:r>
            <a:endParaRPr lang="fi-FI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93257-90C4-493A-87CB-50A248A160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4284000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5285A-114C-4EBB-BC70-BCA611BDE79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004000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B5C40-2571-412C-9EF7-EAA73E1DB2C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760000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F3010D-CA5C-4F57-BFA8-1218323501F4}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 - </a:t>
            </a:r>
            <a:r>
              <a:rPr lang="en-US" sz="1400" err="1"/>
              <a:t>medisiininen</a:t>
            </a:r>
            <a:r>
              <a:rPr lang="en-US" sz="1400"/>
              <a:t> </a:t>
            </a:r>
            <a:r>
              <a:rPr lang="en-US" sz="1400" err="1"/>
              <a:t>toiminta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10" name="Rectangle 9"/>
          <p:cNvSpPr/>
          <p:nvPr/>
        </p:nvSpPr>
        <p:spPr>
          <a:xfrm>
            <a:off x="8659351" y="1735409"/>
            <a:ext cx="3227165" cy="58477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600" err="1">
                <a:solidFill>
                  <a:schemeClr val="bg1"/>
                </a:solidFill>
                <a:cs typeface="Arial"/>
              </a:rPr>
              <a:t>Puhelut</a:t>
            </a:r>
            <a:r>
              <a:rPr lang="en-US" sz="1600">
                <a:solidFill>
                  <a:schemeClr val="bg1"/>
                </a:solidFill>
                <a:cs typeface="Arial"/>
              </a:rPr>
              <a:t> ja </a:t>
            </a:r>
            <a:r>
              <a:rPr lang="en-US" sz="1600" err="1">
                <a:solidFill>
                  <a:schemeClr val="bg1"/>
                </a:solidFill>
                <a:cs typeface="Arial"/>
              </a:rPr>
              <a:t>digitaaliset</a:t>
            </a:r>
            <a:r>
              <a:rPr lang="en-US" sz="160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err="1">
                <a:solidFill>
                  <a:schemeClr val="bg1"/>
                </a:solidFill>
                <a:cs typeface="Arial"/>
              </a:rPr>
              <a:t>kontaktit</a:t>
            </a:r>
            <a:r>
              <a:rPr lang="en-US" sz="1600">
                <a:solidFill>
                  <a:schemeClr val="bg1"/>
                </a:solidFill>
                <a:cs typeface="Arial"/>
              </a:rPr>
              <a:t> on</a:t>
            </a:r>
            <a:endParaRPr lang="sv-SE" sz="1600">
              <a:solidFill>
                <a:schemeClr val="bg1"/>
              </a:solidFill>
              <a:cs typeface="Arial"/>
            </a:endParaRPr>
          </a:p>
          <a:p>
            <a:r>
              <a:rPr lang="en-US" sz="1600">
                <a:solidFill>
                  <a:schemeClr val="bg1"/>
                </a:solidFill>
                <a:cs typeface="Arial"/>
              </a:rPr>
              <a:t> </a:t>
            </a:r>
            <a:r>
              <a:rPr lang="en-US" sz="1600" err="1">
                <a:solidFill>
                  <a:schemeClr val="bg1"/>
                </a:solidFill>
                <a:cs typeface="Arial"/>
              </a:rPr>
              <a:t>otettu</a:t>
            </a:r>
            <a:r>
              <a:rPr lang="en-US" sz="160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err="1">
                <a:solidFill>
                  <a:schemeClr val="bg1"/>
                </a:solidFill>
                <a:cs typeface="Arial"/>
              </a:rPr>
              <a:t>käyttöön</a:t>
            </a:r>
            <a:r>
              <a:rPr lang="en-US" sz="1600">
                <a:solidFill>
                  <a:schemeClr val="bg1"/>
                </a:solidFill>
                <a:cs typeface="Arial"/>
              </a:rPr>
              <a:t> 5/24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088349"/>
              </p:ext>
            </p:extLst>
          </p:nvPr>
        </p:nvGraphicFramePr>
        <p:xfrm>
          <a:off x="1429452" y="1735409"/>
          <a:ext cx="5835980" cy="276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195">
                  <a:extLst>
                    <a:ext uri="{9D8B030D-6E8A-4147-A177-3AD203B41FA5}">
                      <a16:colId xmlns:a16="http://schemas.microsoft.com/office/drawing/2014/main" val="3519582195"/>
                    </a:ext>
                  </a:extLst>
                </a:gridCol>
                <a:gridCol w="1933785">
                  <a:extLst>
                    <a:ext uri="{9D8B030D-6E8A-4147-A177-3AD203B41FA5}">
                      <a16:colId xmlns:a16="http://schemas.microsoft.com/office/drawing/2014/main" val="2803137049"/>
                    </a:ext>
                  </a:extLst>
                </a:gridCol>
              </a:tblGrid>
              <a:tr h="453990">
                <a:tc>
                  <a:txBody>
                    <a:bodyPr/>
                    <a:lstStyle/>
                    <a:p>
                      <a:r>
                        <a:rPr lang="fi-FI" sz="1600"/>
                        <a:t>Saatavuus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Määrä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405046"/>
                  </a:ext>
                </a:extLst>
              </a:tr>
              <a:tr h="453990">
                <a:tc>
                  <a:txBody>
                    <a:bodyPr/>
                    <a:lstStyle/>
                    <a:p>
                      <a:r>
                        <a:rPr lang="fi-FI" sz="1600"/>
                        <a:t>Kokonaiskäyntimäärät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7549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24946"/>
                  </a:ext>
                </a:extLst>
              </a:tr>
              <a:tr h="453990">
                <a:tc>
                  <a:txBody>
                    <a:bodyPr/>
                    <a:lstStyle/>
                    <a:p>
                      <a:r>
                        <a:rPr lang="fi-FI" sz="1600"/>
                        <a:t>Digitaaliset hoitokontaktit: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34689"/>
                  </a:ext>
                </a:extLst>
              </a:tr>
              <a:tr h="453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- Puhelut, </a:t>
                      </a:r>
                      <a:r>
                        <a:rPr lang="fi-FI" sz="1600" baseline="0"/>
                        <a:t>jotka korvaavat fyysiset kontaktit</a:t>
                      </a:r>
                      <a:r>
                        <a:rPr lang="fi-FI" sz="1600"/>
                        <a:t> 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886803"/>
                  </a:ext>
                </a:extLst>
              </a:tr>
              <a:tr h="453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 - Digitaaliset kontaktit,</a:t>
                      </a:r>
                      <a:r>
                        <a:rPr lang="fi-FI" sz="1600" baseline="0"/>
                        <a:t> jotka korvaavat fyysiset kontaktit</a:t>
                      </a:r>
                      <a:r>
                        <a:rPr lang="fi-FI" sz="1600"/>
                        <a:t> </a:t>
                      </a:r>
                      <a:endParaRPr lang="en-US" sz="1600"/>
                    </a:p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27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65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HENKILÖKUNNAN TEKEMÄT ILMOITUKSET: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  <a:cs typeface="Arial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KORVATUT POTILASVAHINGOT (LUKUMÄÄRÄ)</a:t>
            </a:r>
            <a:endParaRPr lang="fi-FI" sz="12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>
                <a:solidFill>
                  <a:schemeClr val="bg1"/>
                </a:solidFill>
                <a:cs typeface="Arial"/>
              </a:rPr>
              <a:t>Kaikki </a:t>
            </a:r>
            <a:r>
              <a:rPr lang="fi-FI" sz="120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200">
                <a:solidFill>
                  <a:schemeClr val="bg1"/>
                </a:solidFill>
                <a:cs typeface="Arial"/>
              </a:rPr>
              <a:t>-ilmoitukset käydään moniammatillisesti yksikkötasolla läpi, osasto-/tiimikokouksissa. Prosessit analysoidaan ja mahdolliset korjattavat toimenpiteet tehdään.</a:t>
            </a:r>
          </a:p>
          <a:p>
            <a:endParaRPr lang="fi-FI" sz="12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>
              <a:cs typeface="Arial" panose="020B0604020202020204"/>
            </a:endParaRPr>
          </a:p>
        </p:txBody>
      </p:sp>
      <p:graphicFrame>
        <p:nvGraphicFramePr>
          <p:cNvPr id="18" name="Chart 17" descr="Taulukko Vaaratapahtumailmoitusten määrä &#10;Tammikuu-Huhtikuu 2022 135&#10;Tammikuu-Huhtikuu 2023 211&#10;Toukokuu-Elokuu 2022 168&#10;Toukokuu-Elokuu 2023 194&#10;Syyskuu-Joulukuu 2022 171&#10;Syyskuu- Joulukuu 2023 260">
            <a:extLst>
              <a:ext uri="{FF2B5EF4-FFF2-40B4-BE49-F238E27FC236}">
                <a16:creationId xmlns:a16="http://schemas.microsoft.com/office/drawing/2014/main" id="{09D56CB9-FEB7-483C-8207-2D26C813B2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0946818"/>
              </p:ext>
            </p:extLst>
          </p:nvPr>
        </p:nvGraphicFramePr>
        <p:xfrm>
          <a:off x="1201825" y="1931731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 descr="Ympyrädiagrammi vaaratapahtumailmoitukset:&#10;Läheltäpiti 28 %&#10;Muut havainnot 25%&#10;Tapahtui asiakkaalle 47%&#10;josta&#10;Kohtalaiset seuraukset 6,8%&#10;Vakavat seuraukset: 0,6 %">
            <a:extLst>
              <a:ext uri="{FF2B5EF4-FFF2-40B4-BE49-F238E27FC236}">
                <a16:creationId xmlns:a16="http://schemas.microsoft.com/office/drawing/2014/main" id="{BFF24A90-41A4-4A37-BAA2-72FDF09324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4720149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7096440" y="3572552"/>
            <a:ext cx="22963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err="1">
                <a:solidFill>
                  <a:schemeClr val="bg1"/>
                </a:solidFill>
                <a:latin typeface="Calibri" panose="020F0502020204030204" pitchFamily="34" charset="0"/>
              </a:rPr>
              <a:t>Kohtalainen</a:t>
            </a:r>
            <a:r>
              <a:rPr lang="en-US" sz="13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1300" err="1">
                <a:solidFill>
                  <a:schemeClr val="bg1"/>
                </a:solidFill>
                <a:latin typeface="Calibri" panose="020F0502020204030204" pitchFamily="34" charset="0"/>
              </a:rPr>
              <a:t>haitta</a:t>
            </a:r>
            <a:r>
              <a:rPr lang="en-US" sz="1300">
                <a:solidFill>
                  <a:schemeClr val="bg1"/>
                </a:solidFill>
                <a:latin typeface="Calibri" panose="020F0502020204030204" pitchFamily="34" charset="0"/>
              </a:rPr>
              <a:t>  6,1 %</a:t>
            </a:r>
            <a:br>
              <a:rPr lang="en-US" sz="13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300" err="1">
                <a:solidFill>
                  <a:schemeClr val="bg1"/>
                </a:solidFill>
                <a:latin typeface="Calibri" panose="020F0502020204030204" pitchFamily="34" charset="0"/>
              </a:rPr>
              <a:t>Vakava</a:t>
            </a:r>
            <a:r>
              <a:rPr lang="en-US" sz="13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err="1">
                <a:solidFill>
                  <a:schemeClr val="bg1"/>
                </a:solidFill>
                <a:latin typeface="Calibri" panose="020F0502020204030204" pitchFamily="34" charset="0"/>
              </a:rPr>
              <a:t>haitta</a:t>
            </a:r>
            <a:r>
              <a:rPr lang="en-US" sz="1300">
                <a:solidFill>
                  <a:schemeClr val="bg1"/>
                </a:solidFill>
                <a:latin typeface="Calibri" panose="020F0502020204030204" pitchFamily="34" charset="0"/>
              </a:rPr>
              <a:t> 3 %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63445" y="2320052"/>
            <a:ext cx="254727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</a:rPr>
              <a:t>Lääke- ja nestehoito</a:t>
            </a:r>
            <a:endParaRPr lang="fi-FI" sz="1600" err="1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F3010D-CA5C-4F57-BFA8-1218323501F4}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 - </a:t>
            </a:r>
            <a:r>
              <a:rPr lang="en-US" sz="1400" err="1"/>
              <a:t>medisiininen</a:t>
            </a:r>
            <a:r>
              <a:rPr lang="en-US" sz="1400"/>
              <a:t> </a:t>
            </a:r>
            <a:r>
              <a:rPr lang="en-US" sz="1400" err="1"/>
              <a:t>toiminta</a:t>
            </a:r>
            <a:r>
              <a:rPr lang="en-US" sz="1400"/>
              <a:t> 1-4.2024</a:t>
            </a:r>
            <a:endParaRPr lang="fi-FI" sz="1400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7797191"/>
              </p:ext>
            </p:extLst>
          </p:nvPr>
        </p:nvGraphicFramePr>
        <p:xfrm>
          <a:off x="1126369" y="496266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Rectangle 21"/>
          <p:cNvSpPr/>
          <p:nvPr/>
        </p:nvSpPr>
        <p:spPr>
          <a:xfrm>
            <a:off x="1162418" y="4546776"/>
            <a:ext cx="35550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ASIAKKAIDEN TEKEMIEN VAARATAPATUMAILMOITUKSEN MÄÄRÄ</a:t>
            </a: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/>
          <p:nvPr/>
        </p:nvCxnSpPr>
        <p:spPr>
          <a:xfrm flipV="1">
            <a:off x="4911477" y="4157896"/>
            <a:ext cx="776523" cy="21804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82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4,50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4,52 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4,58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4,41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4,69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4,72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4,56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4,89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1">
                <a:solidFill>
                  <a:prstClr val="white"/>
                </a:solidFill>
                <a:latin typeface="Arial"/>
                <a:cs typeface="Arial"/>
              </a:rPr>
              <a:t>Kohtaaminen</a:t>
            </a:r>
            <a:endParaRPr lang="fi-FI" sz="14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1">
              <a:solidFill>
                <a:prstClr val="white"/>
              </a:solidFill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1">
                <a:solidFill>
                  <a:prstClr val="white"/>
                </a:solidFill>
                <a:latin typeface="Arial"/>
                <a:cs typeface="Arial"/>
              </a:rPr>
              <a:t>Saatavuus</a:t>
            </a:r>
            <a:endParaRPr lang="fi-FI" sz="14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F3010D-CA5C-4F57-BFA8-1218323501F4}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 - </a:t>
            </a:r>
            <a:r>
              <a:rPr lang="en-US" sz="1400" err="1"/>
              <a:t>medisiininen</a:t>
            </a:r>
            <a:r>
              <a:rPr lang="en-US" sz="1400"/>
              <a:t> </a:t>
            </a:r>
            <a:r>
              <a:rPr lang="en-US" sz="1400" err="1"/>
              <a:t>toiminta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24" name="TextBox 23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ASIAKASPALAUTTEIDEN MÄÄRÄ:  131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86778" y="5330384"/>
            <a:ext cx="1958803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1500">
                <a:solidFill>
                  <a:schemeClr val="bg1"/>
                </a:solidFill>
              </a:rPr>
              <a:t>HOITOLINJA </a:t>
            </a:r>
          </a:p>
          <a:p>
            <a:pPr algn="ctr"/>
            <a:r>
              <a:rPr lang="fi-FI" sz="1500">
                <a:solidFill>
                  <a:schemeClr val="bg1"/>
                </a:solidFill>
              </a:rPr>
              <a:t>0</a:t>
            </a:r>
            <a:r>
              <a:rPr lang="fi-FI" sz="1500"/>
              <a:t/>
            </a:r>
            <a:br>
              <a:rPr lang="fi-FI" sz="1500"/>
            </a:br>
            <a:r>
              <a:rPr lang="fi-FI" sz="1500">
                <a:solidFill>
                  <a:schemeClr val="bg1"/>
                </a:solidFill>
              </a:rPr>
              <a:t>LÄÄKÄRILINJA </a:t>
            </a:r>
            <a:endParaRPr lang="fi-FI"/>
          </a:p>
          <a:p>
            <a:pPr algn="ctr"/>
            <a:r>
              <a:rPr lang="fi-FI" sz="150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096041" y="5326626"/>
            <a:ext cx="2292266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1500">
                <a:solidFill>
                  <a:schemeClr val="bg1"/>
                </a:solidFill>
              </a:rPr>
              <a:t>HOITOLINJA </a:t>
            </a:r>
          </a:p>
          <a:p>
            <a:pPr algn="ctr"/>
            <a:r>
              <a:rPr lang="fi-FI" sz="1500">
                <a:solidFill>
                  <a:schemeClr val="bg1"/>
                </a:solidFill>
              </a:rPr>
              <a:t>0</a:t>
            </a:r>
            <a:r>
              <a:rPr lang="fi-FI" sz="1500"/>
              <a:t/>
            </a:r>
            <a:br>
              <a:rPr lang="fi-FI" sz="1500"/>
            </a:br>
            <a:r>
              <a:rPr lang="fi-FI" sz="1500">
                <a:solidFill>
                  <a:schemeClr val="bg1"/>
                </a:solidFill>
              </a:rPr>
              <a:t>LÄÄKÄRILINJA </a:t>
            </a:r>
            <a:endParaRPr lang="fi-FI">
              <a:solidFill>
                <a:schemeClr val="bg1"/>
              </a:solidFill>
            </a:endParaRPr>
          </a:p>
          <a:p>
            <a:pPr algn="ctr"/>
            <a:r>
              <a:rPr lang="fi-FI" sz="150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 b="1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20928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Ohjeistusten tarkistus ja päivitys.</a:t>
            </a:r>
            <a:endParaRPr lang="en-US" sz="1400">
              <a:solidFill>
                <a:schemeClr val="bg1"/>
              </a:solidFill>
            </a:endParaRPr>
          </a:p>
          <a:p>
            <a:endParaRPr lang="fi-FI" sz="1400">
              <a:solidFill>
                <a:srgbClr val="213A8F"/>
              </a:solidFill>
            </a:endParaRPr>
          </a:p>
          <a:p>
            <a:r>
              <a:rPr lang="fi-FI" sz="1400">
                <a:solidFill>
                  <a:schemeClr val="bg1"/>
                </a:solidFill>
              </a:rPr>
              <a:t>Mahdollisuus käynnin perumiseen elektronisesti on kehitetty ja pilotoidaan Vaasan keskussairaalassa.</a:t>
            </a:r>
            <a:endParaRPr lang="en-US" sz="1400">
              <a:solidFill>
                <a:schemeClr val="bg1"/>
              </a:solidFill>
            </a:endParaRPr>
          </a:p>
          <a:p>
            <a:endParaRPr lang="fi-FI" sz="1400">
              <a:solidFill>
                <a:srgbClr val="213A8F"/>
              </a:solidFill>
            </a:endParaRPr>
          </a:p>
          <a:p>
            <a:r>
              <a:rPr lang="fi-FI" sz="1400">
                <a:solidFill>
                  <a:schemeClr val="bg1"/>
                </a:solidFill>
              </a:rPr>
              <a:t>Takaisinsoitto otetaan vaiheittain käyttöön kaikissa erikoissairaanhoidon avopalvelujen yksiköissä.</a:t>
            </a:r>
            <a:endParaRPr lang="en-US" sz="1400">
              <a:solidFill>
                <a:schemeClr val="bg1"/>
              </a:solidFill>
            </a:endParaRPr>
          </a:p>
          <a:p>
            <a:endParaRPr lang="en-US" sz="1600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75C907-FE8C-7554-A893-019101AFF9B7}"/>
              </a:ext>
            </a:extLst>
          </p:cNvPr>
          <p:cNvSpPr txBox="1"/>
          <p:nvPr/>
        </p:nvSpPr>
        <p:spPr>
          <a:xfrm>
            <a:off x="1590901" y="6247356"/>
            <a:ext cx="421771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>
                <a:solidFill>
                  <a:schemeClr val="bg1"/>
                </a:solidFill>
                <a:cs typeface="Arial"/>
              </a:rPr>
              <a:t>Asiakasraadit </a:t>
            </a:r>
            <a:r>
              <a:rPr lang="fi-FI" err="1">
                <a:solidFill>
                  <a:schemeClr val="bg1"/>
                </a:solidFill>
                <a:cs typeface="Arial"/>
              </a:rPr>
              <a:t>osallistetaan</a:t>
            </a:r>
            <a:r>
              <a:rPr lang="fi-FI">
                <a:solidFill>
                  <a:schemeClr val="bg1"/>
                </a:solidFill>
                <a:cs typeface="Arial"/>
              </a:rPr>
              <a:t> palveluiden kehittämisessä ja arvioimisessa. </a:t>
            </a:r>
            <a:endParaRPr lang="fi-FI">
              <a:solidFill>
                <a:srgbClr val="000000"/>
              </a:solidFill>
              <a:cs typeface="Arial" panose="020B0604020202020204"/>
            </a:endParaRPr>
          </a:p>
          <a:p>
            <a:pPr algn="ctr"/>
            <a:endParaRPr lang="fi-FI" strike="sngStrike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F3010D-CA5C-4F57-BFA8-1218323501F4}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 - </a:t>
            </a:r>
            <a:r>
              <a:rPr lang="en-US" sz="1400" err="1"/>
              <a:t>medisiininen</a:t>
            </a:r>
            <a:r>
              <a:rPr lang="en-US" sz="1400"/>
              <a:t> </a:t>
            </a:r>
            <a:r>
              <a:rPr lang="en-US" sz="1400" err="1"/>
              <a:t>toiminta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5" name="TextBox 4"/>
          <p:cNvSpPr txBox="1"/>
          <p:nvPr/>
        </p:nvSpPr>
        <p:spPr>
          <a:xfrm>
            <a:off x="6705600" y="2089670"/>
            <a:ext cx="32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Ei sovellu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8543" y="2292509"/>
            <a:ext cx="4788490" cy="58477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fi" sz="1600" dirty="0">
                <a:solidFill>
                  <a:schemeClr val="bg1"/>
                </a:solidFill>
                <a:latin typeface="Arial"/>
                <a:cs typeface="Arial"/>
              </a:rPr>
              <a:t>Potilaat ovat mukana omassa hoidossaan ja </a:t>
            </a:r>
            <a:endParaRPr lang="sv-SE" sz="16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" sz="1600" dirty="0">
                <a:solidFill>
                  <a:schemeClr val="bg1"/>
                </a:solidFill>
                <a:latin typeface="Arial"/>
                <a:cs typeface="Arial"/>
              </a:rPr>
              <a:t>hoitotapahtumien </a:t>
            </a:r>
            <a:r>
              <a:rPr lang="fi" sz="1600" dirty="0" smtClean="0">
                <a:solidFill>
                  <a:schemeClr val="bg1"/>
                </a:solidFill>
                <a:latin typeface="Arial"/>
                <a:cs typeface="Arial"/>
              </a:rPr>
              <a:t>suunnittelussa, potilas keskiössä</a:t>
            </a:r>
            <a:endParaRPr lang="sv-SE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TYÖTURVARLLISUUS- 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  <a:cs typeface="Arial"/>
              </a:rPr>
              <a:t>Ilmoitusten määrä: 3</a:t>
            </a:r>
          </a:p>
          <a:p>
            <a:endParaRPr lang="fi-FI">
              <a:solidFill>
                <a:srgbClr val="213A8F"/>
              </a:solidFill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Yleisimmät ilmoitustyypit: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1. Kaatuminen, liukastuminen</a:t>
            </a:r>
          </a:p>
          <a:p>
            <a:r>
              <a:rPr lang="fi-FI">
                <a:solidFill>
                  <a:schemeClr val="bg1"/>
                </a:solidFill>
                <a:cs typeface="Arial"/>
              </a:rPr>
              <a:t>2. Vaaralliset aineet ihon tai silmien kautta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  <a:cs typeface="Arial"/>
              </a:rPr>
              <a:t>KOKONAISMÄÄRÄ POISSAOLOPÄIVIÄ/SAIRASPOISSAOLOPÄIVÄT</a:t>
            </a:r>
            <a:endParaRPr lang="fi-FI" sz="1400">
              <a:solidFill>
                <a:schemeClr val="accent4"/>
              </a:solidFill>
              <a:cs typeface="Arial"/>
            </a:endParaRPr>
          </a:p>
          <a:p>
            <a:endParaRPr lang="fi-FI" sz="1400" b="1">
              <a:solidFill>
                <a:schemeClr val="accent4"/>
              </a:solidFill>
              <a:cs typeface="Arial"/>
            </a:endParaRPr>
          </a:p>
          <a:p>
            <a:endParaRPr lang="fi-FI" b="1">
              <a:solidFill>
                <a:schemeClr val="accent4"/>
              </a:solidFill>
              <a:cs typeface="Arial"/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V="1">
            <a:off x="4863970" y="5413248"/>
            <a:ext cx="317630" cy="58824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A36981-9605-E71F-3662-1D9CFE93CF09}"/>
              </a:ext>
            </a:extLst>
          </p:cNvPr>
          <p:cNvSpPr txBox="1"/>
          <p:nvPr/>
        </p:nvSpPr>
        <p:spPr>
          <a:xfrm>
            <a:off x="1242681" y="1764321"/>
            <a:ext cx="294616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Budjetoidut vakanssit:74</a:t>
            </a:r>
            <a:endParaRPr lang="en-US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  <a:latin typeface="Arial"/>
              <a:ea typeface="Segoe UI"/>
              <a:cs typeface="Segoe UI"/>
            </a:endParaRPr>
          </a:p>
          <a:p>
            <a:r>
              <a:rPr lang="fi-FI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Vapaat vakanssit</a:t>
            </a:r>
            <a:r>
              <a:rPr lang="en-US" sz="1800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​</a:t>
            </a:r>
            <a:r>
              <a:rPr lang="en-US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: 1</a:t>
            </a:r>
            <a:endParaRPr lang="en-US" sz="1800">
              <a:solidFill>
                <a:schemeClr val="bg1"/>
              </a:solidFill>
              <a:latin typeface="Arial"/>
              <a:ea typeface="Segoe UI"/>
              <a:cs typeface="Segoe UI"/>
            </a:endParaRPr>
          </a:p>
          <a:p>
            <a:endParaRPr lang="en-US">
              <a:solidFill>
                <a:srgbClr val="213A8F"/>
              </a:solidFill>
              <a:latin typeface="Arial"/>
              <a:ea typeface="Segoe UI"/>
              <a:cs typeface="Segoe UI"/>
            </a:endParaRPr>
          </a:p>
          <a:p>
            <a:r>
              <a:rPr lang="en-US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Va</a:t>
            </a:r>
          </a:p>
          <a:p>
            <a:pPr rtl="0"/>
            <a:r>
              <a:rPr lang="fi-FI" sz="180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  <a:endParaRPr lang="fi-FI">
              <a:cs typeface="Segoe U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F3010D-CA5C-4F57-BFA8-1218323501F4}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 - </a:t>
            </a:r>
            <a:r>
              <a:rPr lang="en-US" sz="1400" err="1"/>
              <a:t>medisiininen</a:t>
            </a:r>
            <a:r>
              <a:rPr lang="en-US" sz="1400"/>
              <a:t> </a:t>
            </a:r>
            <a:r>
              <a:rPr lang="en-US" sz="1400" err="1"/>
              <a:t>toiminta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4" name="TextBox 3"/>
          <p:cNvSpPr txBox="1"/>
          <p:nvPr/>
        </p:nvSpPr>
        <p:spPr>
          <a:xfrm>
            <a:off x="4595583" y="6144768"/>
            <a:ext cx="9875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>
                <a:solidFill>
                  <a:schemeClr val="bg1"/>
                </a:solidFill>
              </a:rPr>
              <a:t>17</a:t>
            </a:r>
            <a:endParaRPr lang="en-US" sz="300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2127" y="4949439"/>
            <a:ext cx="5528180" cy="1477328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  <a:cs typeface="Arial"/>
              </a:rPr>
              <a:t> Avoin työkulttuuri, jossa henkilökunta on mukana ja 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osallistuu, tukee henkilöstön kehittymistä jatkuvalla 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oppimisella, 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työ- ja vastuutehtäviä</a:t>
            </a:r>
            <a:r>
              <a:rPr lang="fi-FI" dirty="0">
                <a:solidFill>
                  <a:schemeClr val="bg1"/>
                </a:solidFill>
                <a:cs typeface="Arial"/>
              </a:rPr>
              <a:t>  pätevyyden ja </a:t>
            </a:r>
            <a:endParaRPr lang="fi-FI" dirty="0" smtClean="0">
              <a:solidFill>
                <a:schemeClr val="bg1"/>
              </a:solidFill>
              <a:cs typeface="Arial"/>
            </a:endParaRPr>
          </a:p>
          <a:p>
            <a:r>
              <a:rPr lang="fi-FI" dirty="0" smtClean="0">
                <a:solidFill>
                  <a:schemeClr val="bg1"/>
                </a:solidFill>
                <a:cs typeface="Arial"/>
              </a:rPr>
              <a:t>osaamisen mukaan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endParaRPr lang="en-US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66581" y="2213409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Ei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sovellu</a:t>
            </a:r>
            <a:endParaRPr lang="en-US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78367" y="1450165"/>
            <a:ext cx="3980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92000" y="5666010"/>
            <a:ext cx="13519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580/443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0328" y="3113898"/>
            <a:ext cx="2407454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OPISKELIJA NPS 37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24979" y="3113898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>
              <a:solidFill>
                <a:schemeClr val="bg1"/>
              </a:solidFill>
              <a:ea typeface="Segoe UI"/>
              <a:cs typeface="Segoe U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0328" y="3511316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fi-FI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59483" y="3479808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>
              <a:solidFill>
                <a:schemeClr val="bg1"/>
              </a:solidFill>
              <a:ea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2" ma:contentTypeDescription="Skapa ett nytt dokument." ma:contentTypeScope="" ma:versionID="d387338e53e1aedee59e41a64c703911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464cc6e21a495acff95e54cdb84f200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7ED32D-F2BE-469B-9F9F-141EE0E35242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71BDA3F-9081-465D-A0C8-DF261C8C3C7F}">
  <ds:schemaRefs>
    <ds:schemaRef ds:uri="cbe4f0d9-fb0d-42e8-a680-6e558966cc0a"/>
    <ds:schemaRef ds:uri="8662b06d-03b9-424a-ab70-bfab313b8d48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15</TotalTime>
  <Words>437</Words>
  <Application>Microsoft Office PowerPoint</Application>
  <PresentationFormat>Widescreen</PresentationFormat>
  <Paragraphs>115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굴림</vt:lpstr>
      <vt:lpstr>Segoe UI</vt:lpstr>
      <vt:lpstr>OVHP_teema</vt:lpstr>
      <vt:lpstr>Omavalvonnan seuratatietojen raportointi</vt:lpstr>
      <vt:lpstr>Saatavuus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Sundman Lisa</cp:lastModifiedBy>
  <cp:revision>5</cp:revision>
  <dcterms:created xsi:type="dcterms:W3CDTF">2023-11-14T05:41:58Z</dcterms:created>
  <dcterms:modified xsi:type="dcterms:W3CDTF">2024-05-24T09:47:23Z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</Properties>
</file>