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38" r:id="rId6"/>
    <p:sldId id="273" r:id="rId7"/>
    <p:sldId id="275" r:id="rId8"/>
    <p:sldId id="281" r:id="rId9"/>
    <p:sldId id="337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9DE47-FA8A-C456-9AEF-AE0C7E06E4AF}" v="2" dt="2024-05-21T07:21:01.618"/>
    <p1510:client id="{48C49CC1-7984-427D-A303-AC537B5F2CDC}" v="69" dt="2024-05-21T07:01:01.948"/>
    <p1510:client id="{8CC1E828-7F8C-51F0-FB68-B3D3B94CADA6}" v="39" dt="2024-05-21T07:00:58.869"/>
    <p1510:client id="{C305688B-5FD6-110C-878E-B7E280C5EB1D}" v="320" dt="2024-05-21T06:46:51.684"/>
    <p1510:client id="{DBEBED13-E72C-4FEB-84FB-D1D4AA7254CC}" v="18" dt="2024-05-21T09:36:05.1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</c:v>
                </c:pt>
                <c:pt idx="1">
                  <c:v>30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F-4A35-A93B-5EB79E221B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AF-4A35-A93B-5EB79E221B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CF8-401E-9D07-4AF65C8CA7F5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F8-401E-9D07-4AF65C8CA7F5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CF8-401E-9D07-4AF65C8CA7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Tapahtui asiakkaalle</c:v>
                </c:pt>
                <c:pt idx="1">
                  <c:v>Läheltäpiti</c:v>
                </c:pt>
                <c:pt idx="2">
                  <c:v>Muut havainnot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</c:v>
                </c:pt>
                <c:pt idx="1">
                  <c:v>18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CF8-401E-9D07-4AF65C8CA7F5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28874107631421553"/>
          <c:h val="0.54261743531421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E7-4BA4-8CBA-508D297C50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E7-4BA4-8CBA-508D297C50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0.59545</cdr:x>
      <cdr:y>0.61067</cdr:y>
    </cdr:from>
    <cdr:to>
      <cdr:x>0.95901</cdr:x>
      <cdr:y>0.97723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39623" y="1585099"/>
          <a:ext cx="1428456" cy="951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 dirty="0">
              <a:solidFill>
                <a:schemeClr val="bg1"/>
              </a:solidFill>
            </a:rPr>
            <a:t>Kohtalaiset seuraukset	0 %</a:t>
          </a:r>
        </a:p>
        <a:p xmlns:a="http://schemas.openxmlformats.org/drawingml/2006/main">
          <a:r>
            <a:rPr lang="fi-FI" sz="1200" dirty="0">
              <a:solidFill>
                <a:schemeClr val="bg1"/>
              </a:solidFill>
            </a:rPr>
            <a:t>Vakavat seuraukset	0 %	</a:t>
          </a:r>
        </a:p>
        <a:p xmlns:a="http://schemas.openxmlformats.org/drawingml/2006/main">
          <a:endParaRPr lang="fi-FI" sz="12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5.6.2024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48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-11424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FEE064F-7E84-F78F-AAF9-FCAA97928638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09816E-571C-4CDC-8FB5-957944848C57}"/>
              </a:ext>
            </a:extLst>
          </p:cNvPr>
          <p:cNvCxnSpPr/>
          <p:nvPr userDrawn="1"/>
        </p:nvCxnSpPr>
        <p:spPr>
          <a:xfrm>
            <a:off x="8474478" y="1344706"/>
            <a:ext cx="0" cy="5674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DBFFF5-7BFA-4362-92E3-32B31006B579}"/>
              </a:ext>
            </a:extLst>
          </p:cNvPr>
          <p:cNvCxnSpPr/>
          <p:nvPr userDrawn="1"/>
        </p:nvCxnSpPr>
        <p:spPr>
          <a:xfrm>
            <a:off x="1106905" y="4735629"/>
            <a:ext cx="736653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06DE7B3-18F1-4732-8F38-7B0A839DDD40}"/>
              </a:ext>
            </a:extLst>
          </p:cNvPr>
          <p:cNvCxnSpPr>
            <a:cxnSpLocks/>
          </p:cNvCxnSpPr>
          <p:nvPr userDrawn="1"/>
        </p:nvCxnSpPr>
        <p:spPr>
          <a:xfrm>
            <a:off x="4938050" y="4735629"/>
            <a:ext cx="0" cy="22837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10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ohjanmaanhyvinvointi.fi/nain-toimimme/asiakkaan-ja-potilaan-oikeudet/hoidon-saatavuus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100" y="914884"/>
            <a:ext cx="8569500" cy="2072107"/>
          </a:xfrm>
        </p:spPr>
        <p:txBody>
          <a:bodyPr>
            <a:noAutofit/>
          </a:bodyPr>
          <a:lstStyle/>
          <a:p>
            <a:r>
              <a:rPr lang="fi-FI" sz="480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77688"/>
            <a:ext cx="7934716" cy="926211"/>
          </a:xfrm>
        </p:spPr>
        <p:txBody>
          <a:bodyPr>
            <a:normAutofit fontScale="85000" lnSpcReduction="20000"/>
          </a:bodyPr>
          <a:lstStyle/>
          <a:p>
            <a:r>
              <a:rPr lang="fi-FI"/>
              <a:t>Toimiala: Sairaalapalvelut</a:t>
            </a:r>
          </a:p>
          <a:p>
            <a:r>
              <a:rPr lang="fi-FI"/>
              <a:t>Tulosalue: Leikkaustoiminta</a:t>
            </a:r>
          </a:p>
          <a:p>
            <a:r>
              <a:rPr lang="fi-FI"/>
              <a:t>Raportoitava ajanjakso: 1-4.2024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F1DC-4902-4D8A-B687-69EEBF6F36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/>
          <a:lstStyle/>
          <a:p>
            <a:r>
              <a:rPr lang="fi-FI" b="1"/>
              <a:t>Saatavuus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E576D7-C5DB-4FFE-8114-22DD6769B7F6}"/>
              </a:ext>
            </a:extLst>
          </p:cNvPr>
          <p:cNvSpPr txBox="1"/>
          <p:nvPr/>
        </p:nvSpPr>
        <p:spPr>
          <a:xfrm>
            <a:off x="1250003" y="1599950"/>
            <a:ext cx="638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HOITOON PÄÄSY TERVEYSPALVELUISSA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65260D-305E-4CF2-A4C9-9D0D956D50A9}"/>
              </a:ext>
            </a:extLst>
          </p:cNvPr>
          <p:cNvSpPr txBox="1"/>
          <p:nvPr/>
        </p:nvSpPr>
        <p:spPr>
          <a:xfrm>
            <a:off x="1250003" y="2027113"/>
            <a:ext cx="43657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Erikoisalakohtaisen jonotilanteen sekä hoitotakuun toteutumisen tiedot löytyvät Pohjanmaan hyvinvointialueen verkkosivuilta. Tiedot päivitetään kuukausittain.</a:t>
            </a:r>
          </a:p>
          <a:p>
            <a:r>
              <a:rPr lang="fi-FI">
                <a:solidFill>
                  <a:schemeClr val="bg1"/>
                </a:solidFill>
                <a:hlinkClick r:id="rId2"/>
              </a:rPr>
              <a:t>Lue lisää hoidon saatavuudesta ja odotusajoista.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20E932-5B47-443F-9A0A-55A47493ED31}"/>
              </a:ext>
            </a:extLst>
          </p:cNvPr>
          <p:cNvSpPr txBox="1"/>
          <p:nvPr/>
        </p:nvSpPr>
        <p:spPr>
          <a:xfrm>
            <a:off x="1209202" y="4852750"/>
            <a:ext cx="4007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SIIRRETTYJEN JA PERUUTETTUJEN AIKOJEN MÄÄRÄ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4E5624-A159-4379-A563-502CBF058DE2}"/>
              </a:ext>
            </a:extLst>
          </p:cNvPr>
          <p:cNvSpPr txBox="1"/>
          <p:nvPr/>
        </p:nvSpPr>
        <p:spPr>
          <a:xfrm>
            <a:off x="1209202" y="5534561"/>
            <a:ext cx="3966792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ORGANISAATIOSTA JOHTUVAT: 26</a:t>
            </a:r>
          </a:p>
          <a:p>
            <a:endParaRPr lang="fi-FI" sz="1600">
              <a:solidFill>
                <a:schemeClr val="bg1"/>
              </a:solidFill>
            </a:endParaRPr>
          </a:p>
          <a:p>
            <a:r>
              <a:rPr lang="fi-FI" sz="1600">
                <a:solidFill>
                  <a:schemeClr val="bg1"/>
                </a:solidFill>
              </a:rPr>
              <a:t>POTILAASTA JOHTUVAT:  97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endParaRPr lang="fi-FI" sz="1600">
              <a:solidFill>
                <a:schemeClr val="bg1"/>
              </a:solidFill>
            </a:endParaRPr>
          </a:p>
          <a:p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CDDFF1-0593-4D14-8189-688B0DE869A9}"/>
              </a:ext>
            </a:extLst>
          </p:cNvPr>
          <p:cNvSpPr txBox="1"/>
          <p:nvPr/>
        </p:nvSpPr>
        <p:spPr>
          <a:xfrm>
            <a:off x="8473440" y="1478280"/>
            <a:ext cx="361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5897E7-9E1B-4E35-8EAD-FDB15C32FE76}"/>
              </a:ext>
            </a:extLst>
          </p:cNvPr>
          <p:cNvSpPr txBox="1"/>
          <p:nvPr/>
        </p:nvSpPr>
        <p:spPr>
          <a:xfrm>
            <a:off x="8516314" y="1847612"/>
            <a:ext cx="3675685" cy="23391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cs typeface="Arial"/>
              </a:rPr>
              <a:t>Leikkaussalien käyttöastetta parannetaan jatkuvasti sujuvoittamalla prosesseja.</a:t>
            </a: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Leikkaussalien jako erikoisalojen kesken tehdään tarpeen (jonotilanteen) ja resurssin perusteella. Salijakoa arvioidaan ja päivitetään 2-3 kertaa vuodessa.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16437" y="-1146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leikkaustoiminta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5" name="TextBox 4"/>
          <p:cNvSpPr txBox="1"/>
          <p:nvPr/>
        </p:nvSpPr>
        <p:spPr>
          <a:xfrm>
            <a:off x="5055987" y="4865132"/>
            <a:ext cx="3417453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PERUUTTAMATTOMAT AJAT </a:t>
            </a:r>
            <a:r>
              <a:rPr lang="fi-FI" sz="1600" b="1">
                <a:solidFill>
                  <a:schemeClr val="accent4"/>
                </a:solidFill>
              </a:rPr>
              <a:t>(potilas ei peruuta aikaa, ei saavu toimenpiteeseen)</a:t>
            </a:r>
          </a:p>
          <a:p>
            <a:endParaRPr lang="fi-FI" b="1">
              <a:solidFill>
                <a:schemeClr val="accent4"/>
              </a:solidFill>
            </a:endParaRPr>
          </a:p>
          <a:p>
            <a:endParaRPr lang="fi-FI"/>
          </a:p>
        </p:txBody>
      </p:sp>
      <p:sp>
        <p:nvSpPr>
          <p:cNvPr id="7" name="TextBox 6"/>
          <p:cNvSpPr txBox="1"/>
          <p:nvPr/>
        </p:nvSpPr>
        <p:spPr>
          <a:xfrm>
            <a:off x="5175994" y="5874887"/>
            <a:ext cx="288174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>
                <a:solidFill>
                  <a:schemeClr val="bg1"/>
                </a:solidFill>
                <a:cs typeface="Arial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1415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graphicFrame>
        <p:nvGraphicFramePr>
          <p:cNvPr id="19" name="Chart 18" descr="Taulukko Vaaratapahtumailmoitusten määrä &#10;Tammikuu-Huhtikuu 2022 909&#10;Tammikuu-Huhtikuu 2023 993&#10;Toukokuu-Elokuu 2022 992&#10;Toukokuu-Elokuu 2023 924&#10;Syyskuu-Joulukuu 2022 908&#10;Syyskuu- Joulukuu 2023 1096">
            <a:extLst>
              <a:ext uri="{FF2B5EF4-FFF2-40B4-BE49-F238E27FC236}">
                <a16:creationId xmlns:a16="http://schemas.microsoft.com/office/drawing/2014/main" id="{C3F2CFCD-341C-4728-B030-2BF84364B9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6271278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 descr="Ympyrädiagrammi vaaratapahtumailmoitukset:&#10;Läheltäpiti 22 %&#10;Muut havainnot 12%&#10;Tapahtui asiakkaalle 66%&#10;josta&#10;Kohtalaiset seuraukset 8,8%&#10;Vakavat seuraukset: 0,9 %">
            <a:extLst>
              <a:ext uri="{FF2B5EF4-FFF2-40B4-BE49-F238E27FC236}">
                <a16:creationId xmlns:a16="http://schemas.microsoft.com/office/drawing/2014/main" id="{48F65734-8FE2-4F86-900C-9B99F2FC1E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0724020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YLEISIMMÄT ILMOITUSTYYPIT (HENKILÖKUNNAN TEKEMÄT): 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3542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Tiedonkulku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Lääke- ja nestehoito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Operatiiviseen toimenpiteeseen liittyvä</a:t>
            </a:r>
          </a:p>
          <a:p>
            <a:pPr marL="342900" indent="-342900">
              <a:buAutoNum type="arabicPeriod"/>
            </a:pP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200" b="1">
              <a:solidFill>
                <a:schemeClr val="accent4"/>
              </a:solidFill>
            </a:endParaRPr>
          </a:p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000" dirty="0">
                <a:solidFill>
                  <a:schemeClr val="bg1"/>
                </a:solidFill>
              </a:rPr>
              <a:t>21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Ohjeistusten tarkistus ja päivitys</a:t>
            </a:r>
          </a:p>
          <a:p>
            <a:pPr marL="342900" indent="-342900">
              <a:buAutoNum type="arabicPeriod"/>
            </a:pP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leikkaustoiminta</a:t>
            </a:r>
            <a:r>
              <a:rPr lang="en-US" sz="1400"/>
              <a:t> 1-4.2024</a:t>
            </a:r>
            <a:endParaRPr lang="fi-FI" sz="1400"/>
          </a:p>
        </p:txBody>
      </p:sp>
      <p:graphicFrame>
        <p:nvGraphicFramePr>
          <p:cNvPr id="21" name="Chart 20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5896327"/>
              </p:ext>
            </p:extLst>
          </p:nvPr>
        </p:nvGraphicFramePr>
        <p:xfrm>
          <a:off x="1144965" y="4944922"/>
          <a:ext cx="3476261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3333" y="4546167"/>
            <a:ext cx="37926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ASIAKKAIDEN TEKEMIEN VAARATAPATUMAILMOITUKSIEN MÄÄRÄ</a:t>
            </a:r>
            <a:endParaRPr lang="en-US" sz="1300"/>
          </a:p>
        </p:txBody>
      </p:sp>
      <p:sp>
        <p:nvSpPr>
          <p:cNvPr id="4" name="TextBox 3"/>
          <p:cNvSpPr txBox="1"/>
          <p:nvPr/>
        </p:nvSpPr>
        <p:spPr>
          <a:xfrm>
            <a:off x="6541116" y="4670346"/>
            <a:ext cx="17035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 b="1" dirty="0">
                <a:solidFill>
                  <a:schemeClr val="accent4"/>
                </a:solidFill>
              </a:rPr>
              <a:t>KORVATUT POTILASVAHINGOT (Potilasvakuutus-keskus)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23620" y="5796000"/>
            <a:ext cx="1062182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000">
                <a:solidFill>
                  <a:schemeClr val="bg1"/>
                </a:solidFill>
                <a:cs typeface="Arial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273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ASIAKASPALAUTTEIDEN MÄÄRÄ:  252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00109" y="4283627"/>
            <a:ext cx="787891" cy="8132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90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4,73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4,65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4,80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4,62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4,68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4,76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4,85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4,92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Positiivinen palaute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Ammattitaitoinen ja ystävällinen henkilökunta.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Hoito laadukasta. 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Negatiivinen palaute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Yksikköön ajoittain vaikea saada yhteyttä.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MUISTUTUKSET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74745" y="5406049"/>
            <a:ext cx="1399540" cy="10926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300" dirty="0">
                <a:solidFill>
                  <a:schemeClr val="bg1"/>
                </a:solidFill>
              </a:rPr>
              <a:t>HOITOLINJA  </a:t>
            </a:r>
            <a:endParaRPr lang="en-US" sz="1300" dirty="0">
              <a:solidFill>
                <a:schemeClr val="bg1"/>
              </a:solidFill>
            </a:endParaRPr>
          </a:p>
          <a:p>
            <a:pPr algn="ctr"/>
            <a:r>
              <a:rPr lang="fi-FI" sz="1300" dirty="0">
                <a:solidFill>
                  <a:schemeClr val="bg1"/>
                </a:solidFill>
              </a:rPr>
              <a:t>0</a:t>
            </a:r>
            <a:endParaRPr lang="en-US" sz="1300" dirty="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sz="1300" dirty="0"/>
              <a:t>00</a:t>
            </a:r>
            <a:br>
              <a:rPr lang="fi-FI" sz="1300" dirty="0"/>
            </a:br>
            <a:r>
              <a:rPr lang="fi-FI" sz="1300" dirty="0">
                <a:solidFill>
                  <a:schemeClr val="bg1"/>
                </a:solidFill>
              </a:rPr>
              <a:t>LÄÄKÄRILINJA 2</a:t>
            </a:r>
            <a:endParaRPr lang="en-US" sz="13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KANTELUT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leikkaustoiminta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14" name="TextBox 13"/>
          <p:cNvSpPr txBox="1"/>
          <p:nvPr/>
        </p:nvSpPr>
        <p:spPr>
          <a:xfrm>
            <a:off x="10475880" y="5406049"/>
            <a:ext cx="1431077" cy="10926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300" dirty="0">
                <a:solidFill>
                  <a:schemeClr val="bg1"/>
                </a:solidFill>
              </a:rPr>
              <a:t>HOITOLINJA</a:t>
            </a:r>
          </a:p>
          <a:p>
            <a:pPr algn="ctr"/>
            <a:r>
              <a:rPr lang="fi-FI" sz="1300" dirty="0">
                <a:solidFill>
                  <a:schemeClr val="bg1"/>
                </a:solidFill>
              </a:rPr>
              <a:t> 0</a:t>
            </a:r>
          </a:p>
          <a:p>
            <a:pPr algn="ctr"/>
            <a:br>
              <a:rPr lang="fi-FI" sz="1300" dirty="0"/>
            </a:br>
            <a:r>
              <a:rPr lang="fi-FI" sz="1300" dirty="0">
                <a:solidFill>
                  <a:schemeClr val="bg1"/>
                </a:solidFill>
              </a:rPr>
              <a:t>LÄÄKÄRILINJA 0</a:t>
            </a:r>
            <a:endParaRPr lang="en-US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</a:rPr>
              <a:t>Buddy</a:t>
            </a:r>
            <a:r>
              <a:rPr lang="fi-FI" sz="1600" dirty="0">
                <a:solidFill>
                  <a:schemeClr val="bg1"/>
                </a:solidFill>
              </a:rPr>
              <a:t> Healthcare (</a:t>
            </a:r>
            <a:r>
              <a:rPr lang="fi-FI" sz="1600" dirty="0" err="1">
                <a:solidFill>
                  <a:schemeClr val="bg1"/>
                </a:solidFill>
              </a:rPr>
              <a:t>Helppari</a:t>
            </a:r>
            <a:r>
              <a:rPr lang="fi-FI" sz="1600" dirty="0">
                <a:solidFill>
                  <a:schemeClr val="bg1"/>
                </a:solidFill>
              </a:rPr>
              <a:t>) sovellus sekä aikuispotilaille, että lapsipotilaiden vanhemmille.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6AB64-A484-4C1D-B917-E9E104612D3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851959"/>
          </a:xfrm>
          <a:prstGeom prst="rect">
            <a:avLst/>
          </a:prstGeom>
          <a:noFill/>
        </p:spPr>
        <p:txBody>
          <a:bodyPr wrap="square" tIns="36000" rtlCol="0">
            <a:spAutoFit/>
          </a:bodyPr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Asiakasraadit </a:t>
            </a:r>
            <a:r>
              <a:rPr lang="fi-FI" sz="1600" dirty="0" err="1">
                <a:solidFill>
                  <a:schemeClr val="bg1"/>
                </a:solidFill>
              </a:rPr>
              <a:t>osallistetaan</a:t>
            </a:r>
            <a:r>
              <a:rPr lang="fi-FI" sz="1600" dirty="0">
                <a:solidFill>
                  <a:schemeClr val="bg1"/>
                </a:solidFill>
              </a:rPr>
              <a:t> palveluiden kehittämisessä ja </a:t>
            </a:r>
            <a:r>
              <a:rPr lang="fi-FI" sz="1600" dirty="0" err="1">
                <a:solidFill>
                  <a:schemeClr val="bg1"/>
                </a:solidFill>
              </a:rPr>
              <a:t>arvioimisesssa</a:t>
            </a:r>
            <a:r>
              <a:rPr lang="fi-FI" sz="16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 dirty="0">
                <a:solidFill>
                  <a:schemeClr val="bg1"/>
                </a:solidFill>
              </a:rPr>
              <a:t>-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 dirty="0">
                <a:solidFill>
                  <a:schemeClr val="bg1"/>
                </a:solidFill>
              </a:rPr>
              <a:t>-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30963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leikkaustoiminta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Budjetoidut vakanssi: 100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Täyttämättömät vakanssit: 4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>
                <a:solidFill>
                  <a:schemeClr val="bg1"/>
                </a:solidFill>
              </a:rPr>
              <a:t>Tapaturmailmoitusten määrä:</a:t>
            </a:r>
          </a:p>
          <a:p>
            <a:r>
              <a:rPr lang="fi-FI">
                <a:solidFill>
                  <a:schemeClr val="bg1"/>
                </a:solidFill>
              </a:rPr>
              <a:t>9</a:t>
            </a:r>
            <a:endParaRPr lang="fi-FI" baseline="0">
              <a:solidFill>
                <a:schemeClr val="bg1"/>
              </a:solidFill>
              <a:cs typeface="Arial"/>
            </a:endParaRPr>
          </a:p>
          <a:p>
            <a:endParaRPr lang="fi-FI" baseline="0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Yleisimmät ilmoitustyypit: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1. </a:t>
            </a:r>
            <a:r>
              <a:rPr lang="fi-FI">
                <a:solidFill>
                  <a:srgbClr val="FFFFFF"/>
                </a:solidFill>
                <a:latin typeface="Arial"/>
                <a:cs typeface="Arial"/>
              </a:rPr>
              <a:t>Kaatuminen, liukastuminen</a:t>
            </a:r>
            <a:endParaRPr lang="fi-FI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2. Muu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Ei lakisääteistä mitoitusvaatimusta.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300" b="1" dirty="0">
                <a:solidFill>
                  <a:schemeClr val="accent4"/>
                </a:solidFill>
              </a:rPr>
              <a:t>KOKONAISMÄÄRÄ POISSAOLOPÄIVÄT/ SAIRASPOISSAOLOPÄIVÄT</a:t>
            </a:r>
            <a:endParaRPr lang="fi-FI" sz="1300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fi-FI" b="1" dirty="0">
              <a:solidFill>
                <a:schemeClr val="bg1"/>
              </a:solidFill>
            </a:endParaRPr>
          </a:p>
          <a:p>
            <a:pPr algn="ctr"/>
            <a:endParaRPr lang="fi-FI" b="1" dirty="0">
              <a:solidFill>
                <a:schemeClr val="bg1"/>
              </a:solidFill>
            </a:endParaRPr>
          </a:p>
          <a:p>
            <a:pPr algn="ctr"/>
            <a:r>
              <a:rPr lang="fi-FI" b="1" dirty="0">
                <a:solidFill>
                  <a:schemeClr val="bg1"/>
                </a:solidFill>
              </a:rPr>
              <a:t>503,3 / 79 päivää</a:t>
            </a:r>
            <a:endParaRPr lang="fi-FI" b="1" dirty="0">
              <a:solidFill>
                <a:schemeClr val="bg1"/>
              </a:solidFill>
              <a:cs typeface="Arial"/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/>
          <p:nvPr/>
        </p:nvCxnSpPr>
        <p:spPr>
          <a:xfrm flipH="1" flipV="1">
            <a:off x="4490927" y="5204345"/>
            <a:ext cx="382385" cy="80537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90927" y="6098064"/>
            <a:ext cx="764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000">
                <a:solidFill>
                  <a:schemeClr val="bg1"/>
                </a:solidFill>
              </a:rPr>
              <a:t>-22</a:t>
            </a:r>
            <a:endParaRPr lang="en-US" sz="300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cs typeface="Arial"/>
              </a:rPr>
              <a:t>Säännölliset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moniammatilliset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työpaikkakokoukset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sekä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koulutuspäivät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yhteistyön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edistämiseksi</a:t>
            </a:r>
            <a:r>
              <a:rPr lang="en-US" dirty="0">
                <a:solidFill>
                  <a:schemeClr val="bg1"/>
                </a:solidFill>
                <a:cs typeface="Arial"/>
              </a:rPr>
              <a:t>. </a:t>
            </a:r>
          </a:p>
          <a:p>
            <a:r>
              <a:rPr lang="en-US" dirty="0" err="1">
                <a:solidFill>
                  <a:schemeClr val="bg1"/>
                </a:solidFill>
                <a:cs typeface="Arial"/>
              </a:rPr>
              <a:t>Vuosittaiset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kehityskeskustelut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työntekijöiden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>
                <a:solidFill>
                  <a:schemeClr val="bg1"/>
                </a:solidFill>
                <a:cs typeface="Arial"/>
              </a:rPr>
              <a:t>kanssa.</a:t>
            </a:r>
            <a:endParaRPr lang="en-US" dirty="0">
              <a:solidFill>
                <a:schemeClr val="bg1"/>
              </a:solidFill>
              <a:cs typeface="Arial"/>
            </a:endParaRPr>
          </a:p>
          <a:p>
            <a:endParaRPr lang="en-US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51781" y="41003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leikkaustoiminta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2003872876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662b06d-03b9-424a-ab70-bfab313b8d48">
      <UserInfo>
        <DisplayName>Porre Raija</DisplayName>
        <AccountId>95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12" ma:contentTypeDescription="Luo uusi asiakirja." ma:contentTypeScope="" ma:versionID="88b7bd9f04e6eaf53e6668849ceb2077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9666b39e61725813733ca4d81f444f5f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7E03F3-0920-4DE6-B0CD-0E1D35F156BE}">
  <ds:schemaRefs>
    <ds:schemaRef ds:uri="http://schemas.microsoft.com/office/2006/documentManagement/types"/>
    <ds:schemaRef ds:uri="http://purl.org/dc/terms/"/>
    <ds:schemaRef ds:uri="cbe4f0d9-fb0d-42e8-a680-6e558966cc0a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8662b06d-03b9-424a-ab70-bfab313b8d48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4AA945-38A2-4C79-9E49-80558235DA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2F4E37-06F2-4234-A76C-50E65D2DE5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134</TotalTime>
  <Words>425</Words>
  <Application>Microsoft Office PowerPoint</Application>
  <PresentationFormat>Laajakuva</PresentationFormat>
  <Paragraphs>112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OVHP_teema</vt:lpstr>
      <vt:lpstr>Omavalvonnan seurantatietojen raportointi</vt:lpstr>
      <vt:lpstr>Saatavuus</vt:lpstr>
      <vt:lpstr>Turvallisuus ja laatu</vt:lpstr>
      <vt:lpstr>PowerPoint-esitys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Skuthälla Tanja</cp:lastModifiedBy>
  <cp:revision>21</cp:revision>
  <dcterms:created xsi:type="dcterms:W3CDTF">2023-11-14T05:41:58Z</dcterms:created>
  <dcterms:modified xsi:type="dcterms:W3CDTF">2024-06-05T07:10:02Z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