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256" r:id="rId5"/>
    <p:sldId id="338" r:id="rId6"/>
    <p:sldId id="273" r:id="rId7"/>
    <p:sldId id="275" r:id="rId8"/>
    <p:sldId id="281" r:id="rId9"/>
    <p:sldId id="337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CC63E-7CC1-80FD-987F-A5A2EC973C41}" v="106" dt="2024-05-23T04:52:10.166"/>
    <p1510:client id="{0BF601DF-EE5D-106B-D6BE-C2EF47D7F937}" v="37" dt="2024-05-21T11:59:04.355"/>
    <p1510:client id="{13C93541-6B26-04FA-2AD5-2B5908D166F5}" v="14" dt="2024-05-21T10:24:01.346"/>
    <p1510:client id="{1C41BE89-3BC8-5382-4C19-34D1E40B7044}" v="191" dt="2024-05-21T07:51:06.676"/>
    <p1510:client id="{7AB17A44-C50D-44A9-AE91-3DD89167E03B}" v="164" dt="2024-05-22T09:31:57.257"/>
    <p1510:client id="{826A07A5-1A66-E641-D5F4-9D23DAB21897}" v="28" dt="2024-05-21T11:49:49.083"/>
    <p1510:client id="{BBDA80D4-63A1-AB81-4418-03AB0A5B083A}" v="158" dt="2024-05-21T07:20:40.798"/>
    <p1510:client id="{BF7C91A7-C815-F17F-C5C8-EB0C34468E5B}" v="4" dt="2024-05-22T07:40:53.733"/>
    <p1510:client id="{D42F2D78-CD0C-9C05-3138-793670FB471C}" v="623" dt="2024-05-22T09:12:17.9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_111_1041937E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_111_1041937E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_111_1041937E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261</c:v>
                </c:pt>
                <c:pt idx="1">
                  <c:v>225</c:v>
                </c:pt>
                <c:pt idx="2">
                  <c:v>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AF-4A35-A93B-5EB79E221B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AF-4A35-A93B-5EB79E221B6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414566118227662E-2"/>
          <c:y val="8.0926054614112647E-2"/>
          <c:w val="0.53861177635663793"/>
          <c:h val="0.8345370169438484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ANMÄLNINGAR OM AVVIKANDE HÄNDELSER 7729(7729)</c:v>
                </c:pt>
              </c:strCache>
            </c:strRef>
          </c:tx>
          <c:spPr>
            <a:solidFill>
              <a:srgbClr val="85C598"/>
            </a:solidFill>
            <a:ln>
              <a:noFill/>
            </a:ln>
          </c:spPr>
          <c:dPt>
            <c:idx val="0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CF8-401E-9D07-4AF65C8CA7F5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CF8-401E-9D07-4AF65C8CA7F5}"/>
              </c:ext>
            </c:extLst>
          </c:dPt>
          <c:dPt>
            <c:idx val="2"/>
            <c:bubble3D val="0"/>
            <c:spPr>
              <a:solidFill>
                <a:srgbClr val="FDC84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CF8-401E-9D07-4AF65C8CA7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Tapahtui asiakkaalle</c:v>
                </c:pt>
                <c:pt idx="1">
                  <c:v>Läheltäpiti</c:v>
                </c:pt>
                <c:pt idx="2">
                  <c:v>Muut havainnot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188</c:v>
                </c:pt>
                <c:pt idx="1">
                  <c:v>62</c:v>
                </c:pt>
                <c:pt idx="2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CF8-401E-9D07-4AF65C8CA7F5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85249730714736"/>
          <c:y val="2.3984262214361049E-2"/>
          <c:w val="0.28874107631421553"/>
          <c:h val="0.542617435314214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24</c:v>
                </c:pt>
                <c:pt idx="1">
                  <c:v>25</c:v>
                </c:pt>
                <c:pt idx="2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E7-4BA4-8CBA-508D297C50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E7-4BA4-8CBA-508D297C50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0.59545</cdr:x>
      <cdr:y>0.61067</cdr:y>
    </cdr:from>
    <cdr:to>
      <cdr:x>0.95901</cdr:x>
      <cdr:y>0.97723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39623" y="1585099"/>
          <a:ext cx="1428456" cy="9514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200" dirty="0">
              <a:solidFill>
                <a:schemeClr val="bg1"/>
              </a:solidFill>
            </a:rPr>
            <a:t>Kohtalaiset seuraukset 4,1 %</a:t>
          </a:r>
        </a:p>
        <a:p xmlns:a="http://schemas.openxmlformats.org/drawingml/2006/main">
          <a:r>
            <a:rPr lang="fi-FI" sz="1200" dirty="0">
              <a:solidFill>
                <a:schemeClr val="bg1"/>
              </a:solidFill>
            </a:rPr>
            <a:t>Vakavat seuraukset 0,9 %	</a:t>
          </a:r>
        </a:p>
        <a:p xmlns:a="http://schemas.openxmlformats.org/drawingml/2006/main">
          <a:endParaRPr lang="fi-FI" sz="1200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5.6.2024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58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FEE064F-7E84-F78F-AAF9-FCAA97928638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lgänglighet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72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D09816E-571C-4CDC-8FB5-957944848C57}"/>
              </a:ext>
            </a:extLst>
          </p:cNvPr>
          <p:cNvCxnSpPr/>
          <p:nvPr userDrawn="1"/>
        </p:nvCxnSpPr>
        <p:spPr>
          <a:xfrm>
            <a:off x="8474478" y="1344706"/>
            <a:ext cx="0" cy="567465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BDBFFF5-7BFA-4362-92E3-32B31006B579}"/>
              </a:ext>
            </a:extLst>
          </p:cNvPr>
          <p:cNvCxnSpPr/>
          <p:nvPr userDrawn="1"/>
        </p:nvCxnSpPr>
        <p:spPr>
          <a:xfrm>
            <a:off x="1106905" y="4186983"/>
            <a:ext cx="736653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10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VAARATAPAHTUMA-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VAARATAPAHTUMA-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sv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10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0100" y="914884"/>
            <a:ext cx="8569500" cy="2072107"/>
          </a:xfrm>
        </p:spPr>
        <p:txBody>
          <a:bodyPr>
            <a:noAutofit/>
          </a:bodyPr>
          <a:lstStyle/>
          <a:p>
            <a:r>
              <a:rPr lang="fi-FI" sz="4800"/>
              <a:t>Omavalvonnan seurantatietojen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77688"/>
            <a:ext cx="7934716" cy="926211"/>
          </a:xfrm>
        </p:spPr>
        <p:txBody>
          <a:bodyPr>
            <a:normAutofit fontScale="85000" lnSpcReduction="20000"/>
          </a:bodyPr>
          <a:lstStyle/>
          <a:p>
            <a:r>
              <a:rPr lang="fi-FI"/>
              <a:t>Toimiala: Sairaalapalvelut</a:t>
            </a:r>
          </a:p>
          <a:p>
            <a:r>
              <a:rPr lang="fi-FI"/>
              <a:t>Tulosalue: Päivystystoiminta</a:t>
            </a:r>
          </a:p>
          <a:p>
            <a:r>
              <a:rPr lang="fi-FI"/>
              <a:t>Raportoitava ajanjakso: 1-4.2024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1F1DC-4902-4D8A-B687-69EEBF6F364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/>
          <a:lstStyle/>
          <a:p>
            <a:r>
              <a:rPr lang="fi-FI" b="1"/>
              <a:t>Saatavuus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CDDFF1-0593-4D14-8189-688B0DE869A9}"/>
              </a:ext>
            </a:extLst>
          </p:cNvPr>
          <p:cNvSpPr txBox="1"/>
          <p:nvPr/>
        </p:nvSpPr>
        <p:spPr>
          <a:xfrm>
            <a:off x="8473440" y="1478280"/>
            <a:ext cx="3612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KORJAAVAT TOIMENPITEET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5897E7-9E1B-4E35-8EAD-FDB15C32FE76}"/>
              </a:ext>
            </a:extLst>
          </p:cNvPr>
          <p:cNvSpPr txBox="1"/>
          <p:nvPr/>
        </p:nvSpPr>
        <p:spPr>
          <a:xfrm>
            <a:off x="8516314" y="1847612"/>
            <a:ext cx="3675685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fi-FI" dirty="0">
                <a:solidFill>
                  <a:schemeClr val="bg1"/>
                </a:solidFill>
                <a:cs typeface="Arial"/>
              </a:rPr>
              <a:t>Yhteistyö palaverit jatkohoitopaikkojen kanssa</a:t>
            </a:r>
          </a:p>
          <a:p>
            <a:pPr marL="285750" indent="-285750">
              <a:buFont typeface="Calibri"/>
              <a:buChar char="-"/>
            </a:pPr>
            <a:r>
              <a:rPr lang="fi-FI" dirty="0">
                <a:solidFill>
                  <a:schemeClr val="bg1"/>
                </a:solidFill>
                <a:cs typeface="Arial"/>
              </a:rPr>
              <a:t>Lisa toiminnan kehittäminen ja laajentaminen</a:t>
            </a:r>
          </a:p>
          <a:p>
            <a:pPr marL="285750" indent="-285750">
              <a:buFont typeface="Calibri"/>
              <a:buChar char="-"/>
            </a:pPr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16437" y="-11464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, </a:t>
            </a:r>
            <a:r>
              <a:rPr lang="en-US" sz="1400" err="1"/>
              <a:t>päivystystoiminta</a:t>
            </a:r>
            <a:r>
              <a:rPr lang="en-US" sz="1400"/>
              <a:t> 1-4.2024</a:t>
            </a:r>
            <a:endParaRPr lang="fi-FI" sz="1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271896"/>
              </p:ext>
            </p:extLst>
          </p:nvPr>
        </p:nvGraphicFramePr>
        <p:xfrm>
          <a:off x="1330036" y="4344178"/>
          <a:ext cx="4756728" cy="15668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3328">
                  <a:extLst>
                    <a:ext uri="{9D8B030D-6E8A-4147-A177-3AD203B41FA5}">
                      <a16:colId xmlns:a16="http://schemas.microsoft.com/office/drawing/2014/main" val="1500481965"/>
                    </a:ext>
                  </a:extLst>
                </a:gridCol>
                <a:gridCol w="1201700">
                  <a:extLst>
                    <a:ext uri="{9D8B030D-6E8A-4147-A177-3AD203B41FA5}">
                      <a16:colId xmlns:a16="http://schemas.microsoft.com/office/drawing/2014/main" val="3219374919"/>
                    </a:ext>
                  </a:extLst>
                </a:gridCol>
                <a:gridCol w="1201700">
                  <a:extLst>
                    <a:ext uri="{9D8B030D-6E8A-4147-A177-3AD203B41FA5}">
                      <a16:colId xmlns:a16="http://schemas.microsoft.com/office/drawing/2014/main" val="1137655718"/>
                    </a:ext>
                  </a:extLst>
                </a:gridCol>
              </a:tblGrid>
              <a:tr h="7012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>
                          <a:solidFill>
                            <a:schemeClr val="tx1"/>
                          </a:solidFill>
                        </a:rPr>
                        <a:t>ENSIHOIDON VASTEAJAT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solidFill>
                            <a:schemeClr val="tx1"/>
                          </a:solidFill>
                          <a:effectLst/>
                        </a:rPr>
                        <a:t>AB50%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solidFill>
                            <a:schemeClr val="tx1"/>
                          </a:solidFill>
                          <a:effectLst/>
                        </a:rPr>
                        <a:t>AB90%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42880562"/>
                  </a:ext>
                </a:extLst>
              </a:tr>
              <a:tr h="2385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solidFill>
                            <a:schemeClr val="tx1"/>
                          </a:solidFill>
                          <a:effectLst/>
                        </a:rPr>
                        <a:t>Ydintaajama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solidFill>
                            <a:schemeClr val="tx1"/>
                          </a:solidFill>
                          <a:effectLst/>
                        </a:rPr>
                        <a:t>6:31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fi-FI" sz="1600">
                          <a:solidFill>
                            <a:schemeClr val="tx1"/>
                          </a:solidFill>
                          <a:effectLst/>
                        </a:rPr>
                        <a:t>9:55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67956421"/>
                  </a:ext>
                </a:extLst>
              </a:tr>
              <a:tr h="225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solidFill>
                            <a:schemeClr val="tx1"/>
                          </a:solidFill>
                          <a:effectLst/>
                        </a:rPr>
                        <a:t>Muu taajama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solidFill>
                            <a:schemeClr val="tx1"/>
                          </a:solidFill>
                          <a:effectLst/>
                        </a:rPr>
                        <a:t>9:31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solidFill>
                            <a:schemeClr val="tx1"/>
                          </a:solidFill>
                          <a:effectLst/>
                        </a:rPr>
                        <a:t>20:23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28838853"/>
                  </a:ext>
                </a:extLst>
              </a:tr>
              <a:tr h="300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solidFill>
                            <a:schemeClr val="tx1"/>
                          </a:solidFill>
                          <a:effectLst/>
                        </a:rPr>
                        <a:t>Asuttu maaseutu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solidFill>
                            <a:schemeClr val="tx1"/>
                          </a:solidFill>
                          <a:effectLst/>
                        </a:rPr>
                        <a:t>18:11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solidFill>
                            <a:schemeClr val="tx1"/>
                          </a:solidFill>
                          <a:effectLst/>
                        </a:rPr>
                        <a:t>28:52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1379094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969202"/>
              </p:ext>
            </p:extLst>
          </p:nvPr>
        </p:nvGraphicFramePr>
        <p:xfrm>
          <a:off x="1330037" y="6132871"/>
          <a:ext cx="2327564" cy="5173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0034">
                  <a:extLst>
                    <a:ext uri="{9D8B030D-6E8A-4147-A177-3AD203B41FA5}">
                      <a16:colId xmlns:a16="http://schemas.microsoft.com/office/drawing/2014/main" val="2969447342"/>
                    </a:ext>
                  </a:extLst>
                </a:gridCol>
                <a:gridCol w="1367530">
                  <a:extLst>
                    <a:ext uri="{9D8B030D-6E8A-4147-A177-3AD203B41FA5}">
                      <a16:colId xmlns:a16="http://schemas.microsoft.com/office/drawing/2014/main" val="1905753470"/>
                    </a:ext>
                  </a:extLst>
                </a:gridCol>
              </a:tblGrid>
              <a:tr h="258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solidFill>
                            <a:schemeClr val="tx1"/>
                          </a:solidFill>
                          <a:effectLst/>
                        </a:rPr>
                        <a:t>C90%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solidFill>
                            <a:schemeClr val="tx1"/>
                          </a:solidFill>
                          <a:effectLst/>
                        </a:rPr>
                        <a:t>28:33</a:t>
                      </a: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585705"/>
                  </a:ext>
                </a:extLst>
              </a:tr>
              <a:tr h="258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solidFill>
                            <a:schemeClr val="tx1"/>
                          </a:solidFill>
                          <a:effectLst/>
                        </a:rPr>
                        <a:t>D90%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70:22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3703075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009577"/>
              </p:ext>
            </p:extLst>
          </p:nvPr>
        </p:nvGraphicFramePr>
        <p:xfrm>
          <a:off x="1330036" y="1607943"/>
          <a:ext cx="5772728" cy="2422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1714">
                  <a:extLst>
                    <a:ext uri="{9D8B030D-6E8A-4147-A177-3AD203B41FA5}">
                      <a16:colId xmlns:a16="http://schemas.microsoft.com/office/drawing/2014/main" val="755049730"/>
                    </a:ext>
                  </a:extLst>
                </a:gridCol>
                <a:gridCol w="2151014">
                  <a:extLst>
                    <a:ext uri="{9D8B030D-6E8A-4147-A177-3AD203B41FA5}">
                      <a16:colId xmlns:a16="http://schemas.microsoft.com/office/drawing/2014/main" val="2911751368"/>
                    </a:ext>
                  </a:extLst>
                </a:gridCol>
              </a:tblGrid>
              <a:tr h="8434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PÄIVYSTYKSEN</a:t>
                      </a:r>
                      <a:r>
                        <a:rPr lang="fi-FI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LÄPIMENOAIKA</a:t>
                      </a:r>
                      <a:endParaRPr lang="fi-FI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658595"/>
                  </a:ext>
                </a:extLst>
              </a:tr>
              <a:tr h="309253">
                <a:tc>
                  <a:txBody>
                    <a:bodyPr/>
                    <a:lstStyle/>
                    <a:p>
                      <a:r>
                        <a:rPr lang="fi-FI" sz="1600">
                          <a:solidFill>
                            <a:schemeClr val="tx1"/>
                          </a:solidFill>
                        </a:rPr>
                        <a:t>Kirurgia: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>
                          <a:solidFill>
                            <a:schemeClr val="tx1"/>
                          </a:solidFill>
                        </a:rPr>
                        <a:t>4h10min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089015"/>
                  </a:ext>
                </a:extLst>
              </a:tr>
              <a:tr h="309253">
                <a:tc>
                  <a:txBody>
                    <a:bodyPr/>
                    <a:lstStyle/>
                    <a:p>
                      <a:r>
                        <a:rPr lang="fi-FI" sz="1600">
                          <a:solidFill>
                            <a:schemeClr val="tx1"/>
                          </a:solidFill>
                        </a:rPr>
                        <a:t>Medisiininen: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>
                          <a:solidFill>
                            <a:schemeClr val="tx1"/>
                          </a:solidFill>
                        </a:rPr>
                        <a:t>5h13min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556384"/>
                  </a:ext>
                </a:extLst>
              </a:tr>
              <a:tr h="418557">
                <a:tc>
                  <a:txBody>
                    <a:bodyPr/>
                    <a:lstStyle/>
                    <a:p>
                      <a:r>
                        <a:rPr lang="fi-FI" sz="1600">
                          <a:solidFill>
                            <a:schemeClr val="tx1"/>
                          </a:solidFill>
                        </a:rPr>
                        <a:t>Yleislääketiede:</a:t>
                      </a:r>
                      <a:r>
                        <a:rPr lang="fi-FI" sz="1600" baseline="0">
                          <a:solidFill>
                            <a:schemeClr val="tx1"/>
                          </a:solidFill>
                        </a:rPr>
                        <a:t> (tavoite alle 2h)</a:t>
                      </a:r>
                      <a:endParaRPr lang="fi-FI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>
                          <a:solidFill>
                            <a:schemeClr val="tx1"/>
                          </a:solidFill>
                        </a:rPr>
                        <a:t>3h 6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018613"/>
                  </a:ext>
                </a:extLst>
              </a:tr>
              <a:tr h="418557">
                <a:tc>
                  <a:txBody>
                    <a:bodyPr/>
                    <a:lstStyle/>
                    <a:p>
                      <a:r>
                        <a:rPr lang="fi-FI" sz="1600">
                          <a:solidFill>
                            <a:schemeClr val="tx1"/>
                          </a:solidFill>
                        </a:rPr>
                        <a:t>Pediatria</a:t>
                      </a:r>
                      <a:r>
                        <a:rPr lang="fi-FI" sz="1600" baseline="0">
                          <a:solidFill>
                            <a:schemeClr val="tx1"/>
                          </a:solidFill>
                        </a:rPr>
                        <a:t>: (tavoite alle 2h)</a:t>
                      </a:r>
                      <a:endParaRPr lang="fi-FI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>
                          <a:solidFill>
                            <a:schemeClr val="tx1"/>
                          </a:solidFill>
                        </a:rPr>
                        <a:t>1h 59min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561808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25673" y="-49435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Sjukhusservice</a:t>
            </a:r>
            <a:r>
              <a:rPr lang="en-US" sz="1400"/>
              <a:t>, </a:t>
            </a:r>
            <a:r>
              <a:rPr lang="en-US" sz="1400" err="1"/>
              <a:t>joursverksamhet</a:t>
            </a:r>
            <a:r>
              <a:rPr lang="en-US" sz="1400"/>
              <a:t> 1-4.2024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3314150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/>
              <a:t>Turvallisuus ja laatu</a:t>
            </a:r>
            <a:endParaRPr lang="en-US" b="1"/>
          </a:p>
        </p:txBody>
      </p:sp>
      <p:graphicFrame>
        <p:nvGraphicFramePr>
          <p:cNvPr id="19" name="Chart 18" descr="Taulukko Vaaratapahtumailmoitusten määrä &#10;Tammikuu-Huhtikuu 2022 909&#10;Tammikuu-Huhtikuu 2023 993&#10;Toukokuu-Elokuu 2022 992&#10;Toukokuu-Elokuu 2023 924&#10;Syyskuu-Joulukuu 2022 908&#10;Syyskuu- Joulukuu 2023 1096">
            <a:extLst>
              <a:ext uri="{FF2B5EF4-FFF2-40B4-BE49-F238E27FC236}">
                <a16:creationId xmlns:a16="http://schemas.microsoft.com/office/drawing/2014/main" id="{C3F2CFCD-341C-4728-B030-2BF84364B9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4368988"/>
              </p:ext>
            </p:extLst>
          </p:nvPr>
        </p:nvGraphicFramePr>
        <p:xfrm>
          <a:off x="1231513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hart 19" descr="Ympyrädiagrammi vaaratapahtumailmoitukset:&#10;Läheltäpiti 22 %&#10;Muut havainnot 12%&#10;Tapahtui asiakkaalle 66%&#10;josta&#10;Kohtalaiset seuraukset 8,8%&#10;Vakavat seuraukset: 0,9 %">
            <a:extLst>
              <a:ext uri="{FF2B5EF4-FFF2-40B4-BE49-F238E27FC236}">
                <a16:creationId xmlns:a16="http://schemas.microsoft.com/office/drawing/2014/main" id="{48F65734-8FE2-4F86-900C-9B99F2FC1E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237254"/>
              </p:ext>
            </p:extLst>
          </p:nvPr>
        </p:nvGraphicFramePr>
        <p:xfrm>
          <a:off x="4707774" y="1806216"/>
          <a:ext cx="3929150" cy="25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EA9B04F-2CE8-40E9-87C6-7E8526A045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1404000"/>
            <a:ext cx="355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YLEISIMMÄT ILMOITUSTYYPIT (HENKILÖKUNNAN TEKEMÄT): 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8698" y="2037098"/>
            <a:ext cx="3416127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Tiedonkulku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Lääke- ja nestehoito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Muu hoito tai seuranta</a:t>
            </a:r>
          </a:p>
          <a:p>
            <a:pPr marL="342900" indent="-342900">
              <a:buAutoNum type="arabicPeriod"/>
            </a:pPr>
            <a:endParaRPr lang="en-US">
              <a:solidFill>
                <a:srgbClr val="213A8F"/>
              </a:solidFill>
              <a:cs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B88840-D611-4EDE-B010-D3B120C249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7774" y="4500000"/>
            <a:ext cx="1746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200" b="1">
              <a:solidFill>
                <a:schemeClr val="accent4"/>
              </a:solidFill>
            </a:endParaRPr>
          </a:p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POTILASASIA-VASTAAVILLE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4500" y="5796000"/>
            <a:ext cx="180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000">
                <a:solidFill>
                  <a:schemeClr val="bg1"/>
                </a:solidFill>
              </a:rPr>
              <a:t>0</a:t>
            </a:r>
            <a:endParaRPr lang="en-US" sz="300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108C14-3F8F-405D-913F-76EA08CF95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97842" y="4500000"/>
            <a:ext cx="1746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732BD0-FF98-459F-9A88-807176C5EC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500000"/>
            <a:ext cx="3827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KORJAAVAT TOIMENPITEET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805532"/>
            <a:ext cx="3827092" cy="8002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  <a:cs typeface="Arial"/>
              </a:rPr>
              <a:t>Henkilöstön informoiminen, ohjeistusten päivittäminen, yhteistyökokoukset</a:t>
            </a:r>
          </a:p>
          <a:p>
            <a:pPr marL="342900" indent="-342900">
              <a:buAutoNum type="arabicPeriod"/>
            </a:pPr>
            <a:endParaRPr lang="en-US"/>
          </a:p>
        </p:txBody>
      </p:sp>
      <p:graphicFrame>
        <p:nvGraphicFramePr>
          <p:cNvPr id="21" name="Chart 20" descr="Taulukko Asiakkaiden vaaratapahtumailmoitusten määrä &#10;Tammikuu-Huhtikuu 2023 135&#10;Tammikuu-Huhtikuu 2024 211&#10;Toukokuu-Elokuu 2023 168&#10;Toukokuu-Elokuu 2024 &#10;Syyskuu-Joulukuu 2023 171&#10;Syyskuu- Joulukuu 2024 ">
            <a:extLst>
              <a:ext uri="{FF2B5EF4-FFF2-40B4-BE49-F238E27FC236}">
                <a16:creationId xmlns:a16="http://schemas.microsoft.com/office/drawing/2014/main" id="{4795ED5E-587D-3953-50E7-D966E262B9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6943843"/>
              </p:ext>
            </p:extLst>
          </p:nvPr>
        </p:nvGraphicFramePr>
        <p:xfrm>
          <a:off x="1144965" y="4944922"/>
          <a:ext cx="3476261" cy="1913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3333" y="4546167"/>
            <a:ext cx="37926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00" b="1">
                <a:solidFill>
                  <a:schemeClr val="accent4"/>
                </a:solidFill>
              </a:rPr>
              <a:t>ASIAKKAIDEN TEKEMIEN VAARATAPATUMAILMOITUKSIEN MÄÄRÄ</a:t>
            </a:r>
            <a:endParaRPr lang="en-US" sz="1300"/>
          </a:p>
        </p:txBody>
      </p:sp>
      <p:sp>
        <p:nvSpPr>
          <p:cNvPr id="4" name="TextBox 3"/>
          <p:cNvSpPr txBox="1"/>
          <p:nvPr/>
        </p:nvSpPr>
        <p:spPr>
          <a:xfrm>
            <a:off x="6541116" y="4590087"/>
            <a:ext cx="1703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>
                <a:solidFill>
                  <a:schemeClr val="accent4"/>
                </a:solidFill>
              </a:rPr>
              <a:t>SISÄISTEN HAIPRO- ILMOITUSTEN MÄÄRÄ (Tehty päivystys-toiminnassa)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41116" y="5826777"/>
            <a:ext cx="14210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600">
                <a:solidFill>
                  <a:schemeClr val="bg1"/>
                </a:solidFill>
              </a:rPr>
              <a:t>149/318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16437" y="-11464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, </a:t>
            </a:r>
            <a:r>
              <a:rPr lang="en-US" sz="1400" err="1"/>
              <a:t>päivystystoiminta</a:t>
            </a:r>
            <a:r>
              <a:rPr lang="en-US" sz="1400"/>
              <a:t> 1-4.2024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272733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2000" y="432000"/>
            <a:ext cx="9327754" cy="77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/>
              <a:t>Asiakaskokemus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84494" y="1413412"/>
            <a:ext cx="4301905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</a:rPr>
              <a:t>ASIAKASPALAUTTEIDEN MÄÄRÄ:  301</a:t>
            </a:r>
          </a:p>
        </p:txBody>
      </p:sp>
      <p:cxnSp>
        <p:nvCxnSpPr>
          <p:cNvPr id="10" name="Straight Arrow Connector 9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V="1">
            <a:off x="4926529" y="3656495"/>
            <a:ext cx="157056" cy="72066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0" y="4495629"/>
            <a:ext cx="183786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  <a:cs typeface="Arial"/>
              </a:rPr>
              <a:t>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AD7D48-995A-4DAC-99EC-BDFB3519D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7876" y="1930827"/>
            <a:ext cx="2091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Minulle jäi tunne, että minusta välitettiin kokonaisvaltaisesti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94AA5A-0782-9A4A-CE03-0DF1734ED1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 panose="020F0502020204030204"/>
              </a:rPr>
              <a:t>43,7%</a:t>
            </a:r>
            <a:endParaRPr lang="fi-FI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B94961-5594-4A51-9CB2-F4AF987BDE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3133275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apua, kun sitä tarvitsin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76FA4E-039B-32EB-8019-1F2698A8EC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36,8%</a:t>
            </a:r>
            <a:endParaRPr lang="fi-FI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1669A93-17DC-4CCD-AD10-F077F101D2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4283627"/>
            <a:ext cx="1595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oloni turvalliseksi hoidon / palvelun aikana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44E5B5-9E32-8FEB-4087-138D2D8EB8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40 %</a:t>
            </a:r>
            <a:endParaRPr lang="fi-FI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07C80-24AA-4293-BCBB-101A9BB277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5619583"/>
            <a:ext cx="2454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Hoitoani / Asiaani koskevat päätökset tehtiin yhteistyössä kanssani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FFA9A3-69E4-AA0B-A887-6A61AE42F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36,6</a:t>
            </a:r>
            <a:endParaRPr lang="fi-FI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1D659-D5EB-45E0-B553-915B20B2B6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33932" y="1919006"/>
            <a:ext cx="1753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Tiedän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,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miten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hoitoni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palveluni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jatkuu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C0521F-798A-97BA-AB11-CBD04E9F6E6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 panose="020F0502020204030204"/>
              </a:rPr>
              <a:t>33,8 %</a:t>
            </a:r>
            <a:endParaRPr lang="fi-FI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CF7D71-72D7-452E-9131-3D6608B10E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2690" y="2981128"/>
            <a:ext cx="175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Saamani tieto hoidosta / palvelusta oli ymmärrettävää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97C203-020B-0324-3CC3-3D41D21A60E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35,4 %</a:t>
            </a:r>
            <a:endParaRPr lang="fi-FI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C08923-E0CE-4B2B-B27D-018A01C391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20224" y="4364949"/>
            <a:ext cx="1837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saamani hoidon / palvelun hyödylliseksi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F674F2-0EE7-C368-AD80-506AECF76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39,2 %</a:t>
            </a:r>
            <a:endParaRPr lang="fi-FI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34518C-5B60-43FF-8CCA-BF6FC2AFFE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5308" y="5621594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hoitoa ja palvelua äidinkielelläni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55BB55-60E3-4258-6256-EA028CE5961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58,7 %</a:t>
            </a:r>
            <a:endParaRPr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1814" y="1696487"/>
            <a:ext cx="2335568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fi-FI" sz="1400">
                <a:solidFill>
                  <a:prstClr val="white"/>
                </a:solidFill>
                <a:cs typeface="Arial"/>
              </a:rPr>
              <a:t>Ammattitaitoinen henkilöstö ja hyvä kohtaaminen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err="1">
                <a:solidFill>
                  <a:prstClr val="white"/>
                </a:solidFill>
                <a:latin typeface="Arial"/>
                <a:cs typeface="Arial"/>
              </a:rPr>
              <a:t>Odottusajat</a:t>
            </a:r>
            <a:endParaRPr lang="fi-FI" sz="1400" b="0" i="0" u="none" strike="noStrike" kern="1200" cap="none" spc="0" normalizeH="0" baseline="0" noProof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B1D047-C9CB-4437-88D9-F93983DDD5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0030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MUISTUTUKSET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74745" y="5406049"/>
            <a:ext cx="1399540" cy="10926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300">
                <a:solidFill>
                  <a:schemeClr val="bg1"/>
                </a:solidFill>
              </a:rPr>
              <a:t>HOITOLINJA </a:t>
            </a:r>
            <a:endParaRPr lang="en-US" sz="1300">
              <a:solidFill>
                <a:schemeClr val="bg1"/>
              </a:solidFill>
            </a:endParaRPr>
          </a:p>
          <a:p>
            <a:pPr algn="ctr"/>
            <a:r>
              <a:rPr lang="fi-FI" sz="1300">
                <a:solidFill>
                  <a:schemeClr val="bg1"/>
                </a:solidFill>
              </a:rPr>
              <a:t> 1</a:t>
            </a:r>
            <a:endParaRPr lang="en-US" sz="1300">
              <a:solidFill>
                <a:schemeClr val="bg1"/>
              </a:solidFill>
              <a:cs typeface="Arial"/>
            </a:endParaRPr>
          </a:p>
          <a:p>
            <a:pPr algn="ctr"/>
            <a:r>
              <a:rPr lang="fi-FI" sz="1300"/>
              <a:t>11</a:t>
            </a:r>
            <a:br>
              <a:rPr lang="fi-FI" sz="1300"/>
            </a:br>
            <a:r>
              <a:rPr lang="fi-FI" sz="1300">
                <a:solidFill>
                  <a:schemeClr val="bg1"/>
                </a:solidFill>
              </a:rPr>
              <a:t>LÄÄKÄRILINJA </a:t>
            </a:r>
            <a:endParaRPr lang="fi-FI" sz="1300">
              <a:solidFill>
                <a:schemeClr val="bg1"/>
              </a:solidFill>
              <a:cs typeface="Arial"/>
            </a:endParaRPr>
          </a:p>
          <a:p>
            <a:pPr algn="ctr"/>
            <a:r>
              <a:rPr lang="fi-FI" sz="1300">
                <a:solidFill>
                  <a:schemeClr val="bg1"/>
                </a:solidFill>
                <a:cs typeface="Arial"/>
              </a:rPr>
              <a:t>11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20A6C0-EDDE-42C8-BDA7-EB925829631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82135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KANTELUT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75880" y="5406049"/>
            <a:ext cx="1431077" cy="8925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300">
                <a:solidFill>
                  <a:schemeClr val="bg1"/>
                </a:solidFill>
              </a:rPr>
              <a:t>HOITOLINJA</a:t>
            </a:r>
          </a:p>
          <a:p>
            <a:pPr algn="ctr"/>
            <a:r>
              <a:rPr lang="fi-FI" sz="1300">
                <a:solidFill>
                  <a:schemeClr val="bg1"/>
                </a:solidFill>
              </a:rPr>
              <a:t> 0</a:t>
            </a:r>
            <a:br>
              <a:rPr lang="fi-FI" sz="1300"/>
            </a:br>
            <a:r>
              <a:rPr lang="fi-FI" sz="1300">
                <a:solidFill>
                  <a:schemeClr val="bg1"/>
                </a:solidFill>
              </a:rPr>
              <a:t>LÄÄKÄRILINJA 4</a:t>
            </a:r>
            <a:endParaRPr lang="fi-FI" sz="1300">
              <a:solidFill>
                <a:schemeClr val="bg1"/>
              </a:solidFill>
              <a:cs typeface="Arial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16437" y="-11464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, </a:t>
            </a:r>
            <a:r>
              <a:rPr lang="en-US" sz="1400" err="1"/>
              <a:t>päivystystoiminta</a:t>
            </a:r>
            <a:r>
              <a:rPr lang="en-US" sz="1400"/>
              <a:t> 1-4.2024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176384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/>
              <a:t>Osallisuus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379D77-77AE-402C-9C6E-78C8903EFD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Miten tuetaan asiakkaiden ja läheisten osallisuutta palveluiden suunnittelussa, toteutuksessa ja arvioinnissa?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dirty="0">
                <a:solidFill>
                  <a:schemeClr val="bg1"/>
                </a:solidFill>
                <a:cs typeface="Arial"/>
              </a:rPr>
              <a:t>Hoitolinjauksista keskustellaan asiakkaan/ potilaan kanssa aina kun se on hoidon kannalta mahdollista</a:t>
            </a:r>
          </a:p>
          <a:p>
            <a:endParaRPr lang="fi-FI" sz="1600" b="1" dirty="0">
              <a:solidFill>
                <a:schemeClr val="bg1"/>
              </a:solidFill>
              <a:cs typeface="Arial"/>
            </a:endParaRPr>
          </a:p>
          <a:p>
            <a:r>
              <a:rPr lang="fi-FI" sz="1600" b="1" dirty="0">
                <a:solidFill>
                  <a:schemeClr val="bg1"/>
                </a:solidFill>
                <a:cs typeface="Arial"/>
              </a:rPr>
              <a:t>Ylläpidetään kuntouttavaa työotetta </a:t>
            </a:r>
          </a:p>
          <a:p>
            <a:endParaRPr lang="fi-FI" sz="1600" b="1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E2359-18D2-4C9A-8E3A-A4B79EC01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Asiakasosallistujia, kokemusosaajia tai asiakasraati on mukana palvelujen kehittämisessä ja arvioinnissa.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26AB64-A484-4C1D-B917-E9E104612D3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>
                <a:solidFill>
                  <a:schemeClr val="bg1"/>
                </a:solidFill>
                <a:latin typeface="Times New Roman"/>
                <a:cs typeface="Times New Roman"/>
              </a:rPr>
              <a:t>ei</a:t>
            </a:r>
            <a:endParaRPr lang="fi-FI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6EE11-9A5B-4650-9BD3-AF5C7870C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>
                <a:solidFill>
                  <a:schemeClr val="accent4"/>
                </a:solidFill>
                <a:latin typeface="+mj-lt"/>
              </a:rPr>
              <a:t>Yhdessä sovitut teemat järjestöjen kanssa palveluiden kehittämiseen.</a:t>
            </a:r>
          </a:p>
        </p:txBody>
      </p:sp>
      <p:sp>
        <p:nvSpPr>
          <p:cNvPr id="2" name="Rectangle 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138621"/>
            <a:ext cx="5486400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>
                <a:solidFill>
                  <a:schemeClr val="bg1"/>
                </a:solidFill>
                <a:cs typeface="Arial"/>
              </a:rPr>
              <a:t>Olga työntekijät käyvät säännöllisesti päivystyksessä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31B4C9-4A02-4A21-93AE-949A563DD3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muistutusten ja kanteluiden perusteella: </a:t>
            </a:r>
          </a:p>
        </p:txBody>
      </p:sp>
      <p:sp>
        <p:nvSpPr>
          <p:cNvPr id="14" name="Rectangle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5144925"/>
            <a:ext cx="5486400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>
                <a:solidFill>
                  <a:schemeClr val="bg1"/>
                </a:solidFill>
                <a:cs typeface="Arial"/>
              </a:rPr>
              <a:t>Kotiuttamisen tarkistuslista päivitetty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16437" y="-11464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, </a:t>
            </a:r>
            <a:r>
              <a:rPr lang="en-US" sz="1400" err="1"/>
              <a:t>päivystystoiminta</a:t>
            </a:r>
            <a:r>
              <a:rPr lang="en-US" sz="1400"/>
              <a:t> 1-4.2024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239632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Henkilöstö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D6F18-5253-47FE-B65C-68D70B95FC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1404000"/>
            <a:ext cx="3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HENKILÖSTÖ</a:t>
            </a:r>
            <a:r>
              <a:rPr lang="fi-FI" b="1" baseline="0">
                <a:solidFill>
                  <a:schemeClr val="accent4"/>
                </a:solidFill>
              </a:rPr>
              <a:t>MÄÄRÄ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138587-41C6-4D3C-902C-720B191A91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0509" y="1961388"/>
            <a:ext cx="3359348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>
              <a:solidFill>
                <a:schemeClr val="bg1"/>
              </a:solidFill>
            </a:endParaRPr>
          </a:p>
          <a:p>
            <a:r>
              <a:rPr lang="fi-FI">
                <a:solidFill>
                  <a:schemeClr val="bg1"/>
                </a:solidFill>
              </a:rPr>
              <a:t>Budjetoidut vakanssit: 398</a:t>
            </a:r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</a:endParaRPr>
          </a:p>
          <a:p>
            <a:endParaRPr lang="fi-FI">
              <a:solidFill>
                <a:schemeClr val="bg1"/>
              </a:solidFill>
            </a:endParaRPr>
          </a:p>
          <a:p>
            <a:r>
              <a:rPr lang="fi-FI">
                <a:solidFill>
                  <a:schemeClr val="bg1"/>
                </a:solidFill>
              </a:rPr>
              <a:t>Täyttämättömät vakanssit: 3,5</a:t>
            </a:r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39204-26BB-4952-89AE-2135805D860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2" y="1404000"/>
            <a:ext cx="3419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TYÖTURVARLLISUUSILMOITUKSIA</a:t>
            </a:r>
            <a:r>
              <a:rPr lang="fi-FI" sz="1600" b="1" baseline="0">
                <a:solidFill>
                  <a:schemeClr val="accent4"/>
                </a:solidFill>
              </a:rPr>
              <a:t> HAIPRO-JÄRJESTELMÄN KAUTTA</a:t>
            </a:r>
            <a:endParaRPr lang="fi-FI" sz="1600" b="1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899D8F-F29C-4A8D-23F8-AFF4AA5C4F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1" y="2190569"/>
            <a:ext cx="3457332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>
                <a:solidFill>
                  <a:schemeClr val="bg1"/>
                </a:solidFill>
              </a:rPr>
              <a:t>Tapaturmailmoitusten </a:t>
            </a:r>
          </a:p>
          <a:p>
            <a:r>
              <a:rPr lang="fi-FI" baseline="0">
                <a:solidFill>
                  <a:schemeClr val="bg1"/>
                </a:solidFill>
              </a:rPr>
              <a:t>määrä:  </a:t>
            </a:r>
            <a:r>
              <a:rPr lang="fi-FI">
                <a:solidFill>
                  <a:schemeClr val="bg1"/>
                </a:solidFill>
              </a:rPr>
              <a:t>28</a:t>
            </a:r>
            <a:endParaRPr lang="fi-FI" baseline="0">
              <a:solidFill>
                <a:schemeClr val="bg1"/>
              </a:solidFill>
              <a:cs typeface="Arial"/>
            </a:endParaRPr>
          </a:p>
          <a:p>
            <a:endParaRPr lang="fi-FI" baseline="0">
              <a:solidFill>
                <a:schemeClr val="bg1"/>
              </a:solidFill>
            </a:endParaRPr>
          </a:p>
          <a:p>
            <a:r>
              <a:rPr lang="fi-FI">
                <a:solidFill>
                  <a:schemeClr val="bg1"/>
                </a:solidFill>
              </a:rPr>
              <a:t>Yleisimmät ilmoitustyypit: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</a:rPr>
              <a:t>1. </a:t>
            </a:r>
            <a:r>
              <a:rPr lang="fi-FI">
                <a:solidFill>
                  <a:srgbClr val="FFFFFF"/>
                </a:solidFill>
                <a:latin typeface="Arial"/>
                <a:cs typeface="Arial"/>
              </a:rPr>
              <a:t>Uhka tai väkivalta</a:t>
            </a:r>
            <a:endParaRPr lang="fi-FI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fi-FI">
                <a:solidFill>
                  <a:schemeClr val="bg1"/>
                </a:solidFill>
              </a:rPr>
              <a:t>2. Kaatuminen, liukastuminen</a:t>
            </a:r>
          </a:p>
          <a:p>
            <a:r>
              <a:rPr lang="fi-FI">
                <a:solidFill>
                  <a:schemeClr val="bg1"/>
                </a:solidFill>
                <a:cs typeface="Arial"/>
              </a:rPr>
              <a:t>3. Pistohaava, leikkaushaava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8492C7-1E0D-4116-A0C2-01826AA3DFC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5" y="1404000"/>
            <a:ext cx="4039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LAKISÄÄTEISEN MITOITUKSEN TOTEUTUMINEN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49FE46-8DC9-492B-B5AC-EF39DE1137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4" y="2061594"/>
            <a:ext cx="403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Ei koske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3A8DD-9392-4700-B9FA-27D9275AC7F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4541635"/>
            <a:ext cx="1807158" cy="12926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300" b="1">
                <a:solidFill>
                  <a:schemeClr val="accent4"/>
                </a:solidFill>
              </a:rPr>
              <a:t>KOKONAISMÄÄRÄ POISSAOLOPÄIVÄT2787</a:t>
            </a:r>
          </a:p>
          <a:p>
            <a:endParaRPr lang="fi-FI" sz="1300" b="1">
              <a:solidFill>
                <a:schemeClr val="accent4"/>
              </a:solidFill>
            </a:endParaRPr>
          </a:p>
          <a:p>
            <a:r>
              <a:rPr lang="fi-FI" sz="1300" b="1">
                <a:solidFill>
                  <a:schemeClr val="accent4"/>
                </a:solidFill>
              </a:rPr>
              <a:t>SAIRASPOISSAOLOPÄIVÄT</a:t>
            </a:r>
            <a:endParaRPr lang="fi-FI" sz="1300" b="1">
              <a:solidFill>
                <a:schemeClr val="accent4"/>
              </a:solidFill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6F457D-A63A-424E-8EDF-9BB8126497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5105783"/>
            <a:ext cx="2305164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>
                <a:solidFill>
                  <a:schemeClr val="bg1"/>
                </a:solidFill>
              </a:rPr>
              <a:t> </a:t>
            </a:r>
          </a:p>
          <a:p>
            <a:pPr algn="ctr"/>
            <a:endParaRPr lang="fi-FI" b="1">
              <a:solidFill>
                <a:schemeClr val="bg1"/>
              </a:solidFill>
            </a:endParaRPr>
          </a:p>
          <a:p>
            <a:pPr algn="ctr"/>
            <a:endParaRPr lang="fi-FI" b="1">
              <a:solidFill>
                <a:schemeClr val="bg1"/>
              </a:solidFill>
            </a:endParaRPr>
          </a:p>
          <a:p>
            <a:pPr algn="ctr"/>
            <a:r>
              <a:rPr lang="fi-FI" b="1">
                <a:solidFill>
                  <a:schemeClr val="bg1"/>
                </a:solidFill>
              </a:rPr>
              <a:t>602,4  päivää</a:t>
            </a:r>
            <a:endParaRPr lang="fi-FI" b="1">
              <a:solidFill>
                <a:schemeClr val="bg1"/>
              </a:solidFill>
              <a:cs typeface="Arial"/>
            </a:endParaRPr>
          </a:p>
        </p:txBody>
      </p:sp>
      <p:cxnSp>
        <p:nvCxnSpPr>
          <p:cNvPr id="3" name="Straight Arrow Connector 2" descr="NPS luku. NPS voi vaihdella miinus 100 ja +100 välillä. Yleisesti yli 50 lukua pidetään hyvänä. Tulos"/>
          <p:cNvCxnSpPr/>
          <p:nvPr/>
        </p:nvCxnSpPr>
        <p:spPr>
          <a:xfrm flipH="1" flipV="1">
            <a:off x="4589857" y="5105783"/>
            <a:ext cx="283456" cy="88878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90927" y="6098064"/>
            <a:ext cx="7647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000">
                <a:solidFill>
                  <a:schemeClr val="bg1"/>
                </a:solidFill>
              </a:rPr>
              <a:t>-10</a:t>
            </a:r>
            <a:endParaRPr lang="en-US" sz="300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1362A9-5DC9-434F-9D9A-EA7454E0F6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9" y="4541634"/>
            <a:ext cx="59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TYÖHYVINVOINTIA</a:t>
            </a:r>
            <a:r>
              <a:rPr lang="fi-FI" b="1" baseline="0">
                <a:solidFill>
                  <a:schemeClr val="accent4"/>
                </a:solidFill>
              </a:rPr>
              <a:t> EDISTÄVÄT TOIMENPITEET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DCC82E-EAAD-2464-E627-9715A527808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8" y="4835013"/>
            <a:ext cx="603654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bg1"/>
                </a:solidFill>
                <a:cs typeface="Arial"/>
              </a:rPr>
              <a:t>STM </a:t>
            </a:r>
            <a:r>
              <a:rPr lang="en-US" err="1">
                <a:solidFill>
                  <a:schemeClr val="bg1"/>
                </a:solidFill>
                <a:cs typeface="Arial"/>
              </a:rPr>
              <a:t>projekti</a:t>
            </a:r>
            <a:r>
              <a:rPr lang="en-US">
                <a:solidFill>
                  <a:schemeClr val="bg1"/>
                </a:solidFill>
                <a:cs typeface="Arial"/>
              </a:rPr>
              <a:t>, </a:t>
            </a:r>
            <a:r>
              <a:rPr lang="en-US" err="1">
                <a:solidFill>
                  <a:schemeClr val="bg1"/>
                </a:solidFill>
                <a:cs typeface="Arial"/>
              </a:rPr>
              <a:t>vetoa</a:t>
            </a:r>
            <a:r>
              <a:rPr lang="en-US">
                <a:solidFill>
                  <a:schemeClr val="bg1"/>
                </a:solidFill>
                <a:cs typeface="Arial"/>
              </a:rPr>
              <a:t> ja </a:t>
            </a:r>
            <a:r>
              <a:rPr lang="en-US" err="1">
                <a:solidFill>
                  <a:schemeClr val="bg1"/>
                </a:solidFill>
                <a:cs typeface="Arial"/>
              </a:rPr>
              <a:t>pitoa</a:t>
            </a:r>
            <a:r>
              <a:rPr lang="en-US">
                <a:solidFill>
                  <a:schemeClr val="bg1"/>
                </a:solidFill>
                <a:cs typeface="Arial"/>
              </a:rPr>
              <a:t>, </a:t>
            </a:r>
            <a:r>
              <a:rPr lang="en-US" err="1">
                <a:solidFill>
                  <a:schemeClr val="bg1"/>
                </a:solidFill>
                <a:cs typeface="Arial"/>
              </a:rPr>
              <a:t>kehityskeskustelut</a:t>
            </a:r>
            <a:r>
              <a:rPr lang="en-US">
                <a:solidFill>
                  <a:schemeClr val="bg1"/>
                </a:solidFill>
                <a:cs typeface="Arial"/>
              </a:rPr>
              <a:t>, </a:t>
            </a:r>
            <a:r>
              <a:rPr lang="en-US" err="1">
                <a:solidFill>
                  <a:schemeClr val="bg1"/>
                </a:solidFill>
                <a:cs typeface="Arial"/>
              </a:rPr>
              <a:t>säännölliset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työpaikkapalaverit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16437" y="-11464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, </a:t>
            </a:r>
            <a:r>
              <a:rPr lang="en-US" sz="1400" err="1"/>
              <a:t>päivystystoiminta</a:t>
            </a:r>
            <a:r>
              <a:rPr lang="en-US" sz="1400"/>
              <a:t> 1-4.2024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2003872876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662b06d-03b9-424a-ab70-bfab313b8d48">
      <UserInfo>
        <DisplayName>Porre Raija</DisplayName>
        <AccountId>95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7233D02C2F3D148860CE3F6DFEDC733" ma:contentTypeVersion="12" ma:contentTypeDescription="Luo uusi asiakirja." ma:contentTypeScope="" ma:versionID="88b7bd9f04e6eaf53e6668849ceb2077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9666b39e61725813733ca4d81f444f5f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7E03F3-0920-4DE6-B0CD-0E1D35F156BE}">
  <ds:schemaRefs>
    <ds:schemaRef ds:uri="8662b06d-03b9-424a-ab70-bfab313b8d48"/>
    <ds:schemaRef ds:uri="cbe4f0d9-fb0d-42e8-a680-6e558966cc0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34AA945-38A2-4C79-9E49-80558235DA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10D014-D379-4BE3-B537-F975F673B7DD}">
  <ds:schemaRefs>
    <ds:schemaRef ds:uri="8662b06d-03b9-424a-ab70-bfab313b8d48"/>
    <ds:schemaRef ds:uri="cbe4f0d9-fb0d-42e8-a680-6e558966cc0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Application>Microsoft Office PowerPoint</Application>
  <PresentationFormat>Laajakuva</PresentationFormat>
  <Slides>6</Slides>
  <Notes>1</Notes>
  <HiddenSlides>0</HiddenSlide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OVHP_teema</vt:lpstr>
      <vt:lpstr>Omavalvonnan seurantatietojen raportointi</vt:lpstr>
      <vt:lpstr>Saatavuus</vt:lpstr>
      <vt:lpstr>Turvallisuus ja laatu</vt:lpstr>
      <vt:lpstr>PowerPoint-esitys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revision>16</cp:revision>
  <dcterms:created xsi:type="dcterms:W3CDTF">2023-11-14T05:41:58Z</dcterms:created>
  <dcterms:modified xsi:type="dcterms:W3CDTF">2024-06-05T07:08:53Z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