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1"/>
  </p:notesMasterIdLst>
  <p:handoutMasterIdLst>
    <p:handoutMasterId r:id="rId12"/>
  </p:handoutMasterIdLst>
  <p:sldIdLst>
    <p:sldId id="335" r:id="rId5"/>
    <p:sldId id="330" r:id="rId6"/>
    <p:sldId id="336" r:id="rId7"/>
    <p:sldId id="275" r:id="rId8"/>
    <p:sldId id="281" r:id="rId9"/>
    <p:sldId id="338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45F04F-1539-BF2F-DE00-54E497ADA6FC}" v="20" dt="2024-05-10T10:34:56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2726" y="48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DE-4501-A97F-5C1DDD2A4A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Tam-Huh</c:v>
                </c:pt>
                <c:pt idx="1">
                  <c:v>Tou-Elo</c:v>
                </c:pt>
                <c:pt idx="2">
                  <c:v>Syy-Jou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7DDE-4501-A97F-5C1DDD2A4A1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2.8.2024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8/2/2024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35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084729" y="4849906"/>
            <a:ext cx="1110727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3854824" y="4844918"/>
            <a:ext cx="0" cy="207912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7485529" y="1390046"/>
            <a:ext cx="0" cy="345487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8426824" y="4844918"/>
            <a:ext cx="0" cy="220134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4E61E43-DED5-55F3-1240-7D44FCC37688}"/>
              </a:ext>
            </a:extLst>
          </p:cNvPr>
          <p:cNvSpPr txBox="1"/>
          <p:nvPr userDrawn="1"/>
        </p:nvSpPr>
        <p:spPr>
          <a:xfrm>
            <a:off x="8035636" y="0"/>
            <a:ext cx="4248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0" dirty="0"/>
              <a:t>Kuntoutuspalvelut 1-4.2024</a:t>
            </a:r>
            <a:endParaRPr lang="fi-FI" sz="1400" b="0" dirty="0"/>
          </a:p>
        </p:txBody>
      </p:sp>
    </p:spTree>
    <p:extLst>
      <p:ext uri="{BB962C8B-B14F-4D97-AF65-F5344CB8AC3E}">
        <p14:creationId xmlns:p14="http://schemas.microsoft.com/office/powerpoint/2010/main" val="25571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319E674-D238-42EB-876D-09B7AAC31327}"/>
              </a:ext>
            </a:extLst>
          </p:cNvPr>
          <p:cNvCxnSpPr/>
          <p:nvPr userDrawn="1"/>
        </p:nvCxnSpPr>
        <p:spPr>
          <a:xfrm>
            <a:off x="28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8" r:id="rId6"/>
    <p:sldLayoutId id="2147483693" r:id="rId7"/>
    <p:sldLayoutId id="2147483696" r:id="rId8"/>
    <p:sldLayoutId id="2147483697" r:id="rId9"/>
    <p:sldLayoutId id="214748369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i-FI" sz="4800"/>
              <a:t>Omavalvonnan </a:t>
            </a:r>
            <a:r>
              <a:rPr lang="fi-FI" sz="4800" err="1"/>
              <a:t>seuratatietojen</a:t>
            </a:r>
            <a:r>
              <a:rPr lang="fi-FI" sz="4800"/>
              <a:t> raportointi</a:t>
            </a:r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100" y="3413033"/>
            <a:ext cx="7934716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Tulosalue: KUNTOUTUSPALVELUT</a:t>
            </a:r>
          </a:p>
          <a:p>
            <a:r>
              <a:rPr lang="fi-FI" dirty="0"/>
              <a:t>Raportoitava ajanjakso: 1-4 / 2024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>
                <a:solidFill>
                  <a:schemeClr val="bg1"/>
                </a:solidFill>
              </a:rPr>
              <a:t>Lyhenteet:</a:t>
            </a:r>
          </a:p>
          <a:p>
            <a:r>
              <a:rPr lang="fi-FI" sz="1400">
                <a:solidFill>
                  <a:schemeClr val="bg1"/>
                </a:solidFill>
              </a:rPr>
              <a:t>NPS (Net </a:t>
            </a:r>
            <a:r>
              <a:rPr lang="fi-FI" sz="1400" err="1">
                <a:solidFill>
                  <a:schemeClr val="bg1"/>
                </a:solidFill>
              </a:rPr>
              <a:t>Promoter</a:t>
            </a:r>
            <a:r>
              <a:rPr lang="fi-FI" sz="1400">
                <a:solidFill>
                  <a:schemeClr val="bg1"/>
                </a:solidFill>
              </a:rPr>
              <a:t> </a:t>
            </a:r>
            <a:r>
              <a:rPr lang="fi-FI" sz="1400" err="1">
                <a:solidFill>
                  <a:schemeClr val="bg1"/>
                </a:solidFill>
              </a:rPr>
              <a:t>Score</a:t>
            </a:r>
            <a:r>
              <a:rPr lang="fi-FI" sz="1400">
                <a:solidFill>
                  <a:schemeClr val="bg1"/>
                </a:solidFill>
              </a:rPr>
              <a:t>): Suositteluindeksi (asiakkaat ja henkilöstö)</a:t>
            </a:r>
          </a:p>
          <a:p>
            <a:r>
              <a:rPr lang="fi-FI" sz="1400" err="1">
                <a:solidFill>
                  <a:schemeClr val="bg1"/>
                </a:solidFill>
              </a:rPr>
              <a:t>Haipro</a:t>
            </a:r>
            <a:r>
              <a:rPr lang="fi-FI" sz="1400">
                <a:solidFill>
                  <a:schemeClr val="bg1"/>
                </a:solidFill>
              </a:rPr>
              <a:t>: Haitta- ja vaaratapahtumailmoitus -järjestelmä </a:t>
            </a:r>
          </a:p>
        </p:txBody>
      </p:sp>
    </p:spTree>
    <p:extLst>
      <p:ext uri="{BB962C8B-B14F-4D97-AF65-F5344CB8AC3E}">
        <p14:creationId xmlns:p14="http://schemas.microsoft.com/office/powerpoint/2010/main" val="140155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E501B564-03DF-44A6-988E-2F0EDF1BA6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Saatavuus - Kuntoutuspalvelut</a:t>
            </a:r>
            <a:endParaRPr lang="fi-FI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4F246F-A667-E1C0-2A95-13B369DD9A07}"/>
              </a:ext>
            </a:extLst>
          </p:cNvPr>
          <p:cNvSpPr txBox="1"/>
          <p:nvPr/>
        </p:nvSpPr>
        <p:spPr>
          <a:xfrm>
            <a:off x="5917677" y="147275"/>
            <a:ext cx="614156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0" dirty="0"/>
              <a:t>Kuntoutuspalvelut 1-4.2024</a:t>
            </a:r>
            <a:endParaRPr lang="fi-FI" sz="1400" b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726DFA-C955-467B-9660-22C720F981F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KUNTOUTUSPALVELUT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88C22B-FCF7-4F5E-8F1B-0642720C20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1800000"/>
            <a:ext cx="360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ESH-fysiatria</a:t>
            </a:r>
          </a:p>
          <a:p>
            <a:r>
              <a:rPr lang="fi-FI" dirty="0">
                <a:solidFill>
                  <a:schemeClr val="bg1"/>
                </a:solidFill>
              </a:rPr>
              <a:t>Lähetteiden käsittely 21 vrk sisällä</a:t>
            </a:r>
          </a:p>
          <a:p>
            <a:r>
              <a:rPr lang="fi-FI" dirty="0">
                <a:solidFill>
                  <a:schemeClr val="bg1"/>
                </a:solidFill>
              </a:rPr>
              <a:t>Arviointi 3kk sisällä</a:t>
            </a:r>
          </a:p>
          <a:p>
            <a:r>
              <a:rPr lang="fi-FI" dirty="0" err="1">
                <a:solidFill>
                  <a:schemeClr val="bg1"/>
                </a:solidFill>
              </a:rPr>
              <a:t>Hoitoonpääsy</a:t>
            </a:r>
            <a:r>
              <a:rPr lang="fi-FI" dirty="0">
                <a:solidFill>
                  <a:schemeClr val="bg1"/>
                </a:solidFill>
              </a:rPr>
              <a:t> 6kk sisällä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5A1096-83D5-4B5D-9211-51F82E047F3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4212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Fysioterapia</a:t>
            </a:r>
          </a:p>
          <a:p>
            <a:r>
              <a:rPr lang="fi-FI" dirty="0">
                <a:solidFill>
                  <a:schemeClr val="bg1"/>
                </a:solidFill>
              </a:rPr>
              <a:t>PTH + ESH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D61505-F026-4162-BCFE-5CBB321B6C8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5040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Toimintaterapia </a:t>
            </a:r>
          </a:p>
          <a:p>
            <a:r>
              <a:rPr lang="fi-FI">
                <a:solidFill>
                  <a:schemeClr val="bg1"/>
                </a:solidFill>
              </a:rPr>
              <a:t>PTH + ESH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C679132-CF71-4688-AA37-64F29C79CB0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16000" y="5868000"/>
            <a:ext cx="36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Puheterapia </a:t>
            </a:r>
          </a:p>
          <a:p>
            <a:r>
              <a:rPr lang="fi-FI">
                <a:solidFill>
                  <a:schemeClr val="bg1"/>
                </a:solidFill>
              </a:rPr>
              <a:t>PTH + ESH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70EB59F-7D26-4BDC-93D2-DE8F9C48C2E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404000"/>
            <a:ext cx="36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TILANNE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4C7D69-8BA8-4764-9763-BD5CF62059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1800000"/>
            <a:ext cx="3672000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Odottanut fysiatria yli 21 vrk: 6 </a:t>
            </a:r>
          </a:p>
          <a:p>
            <a:r>
              <a:rPr lang="fi-FI" dirty="0">
                <a:solidFill>
                  <a:schemeClr val="accent1"/>
                </a:solidFill>
              </a:rPr>
              <a:t>Heikennystä</a:t>
            </a:r>
            <a:endParaRPr lang="fi-FI" dirty="0">
              <a:solidFill>
                <a:schemeClr val="accent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Odottanut arviointia yli 3kk: 7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accent1"/>
                </a:solidFill>
              </a:rPr>
              <a:t>Heikennystä</a:t>
            </a:r>
            <a:endParaRPr lang="fi-FI" dirty="0">
              <a:solidFill>
                <a:schemeClr val="accent1"/>
              </a:solidFill>
              <a:cs typeface="Arial"/>
            </a:endParaRPr>
          </a:p>
          <a:p>
            <a:r>
              <a:rPr lang="fi-FI" dirty="0">
                <a:solidFill>
                  <a:schemeClr val="bg1"/>
                </a:solidFill>
              </a:rPr>
              <a:t>Odottanut hoitoon pääsyä yli 6kk: 2 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r>
              <a:rPr lang="fi-FI" dirty="0">
                <a:solidFill>
                  <a:schemeClr val="accent1"/>
                </a:solidFill>
              </a:rPr>
              <a:t>Heikennystä</a:t>
            </a:r>
            <a:endParaRPr lang="fi-FI" dirty="0">
              <a:solidFill>
                <a:schemeClr val="accent1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EF4874-0D9B-4F4A-AB56-38D4DB1A3D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4212000"/>
            <a:ext cx="3672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Yli 3kk:tta jonottaneet </a:t>
            </a:r>
            <a:r>
              <a:rPr lang="fi-FI" dirty="0" err="1">
                <a:solidFill>
                  <a:schemeClr val="bg1"/>
                </a:solidFill>
              </a:rPr>
              <a:t>terapiaarviointia</a:t>
            </a:r>
            <a:r>
              <a:rPr lang="fi-FI" dirty="0">
                <a:solidFill>
                  <a:schemeClr val="bg1"/>
                </a:solidFill>
              </a:rPr>
              <a:t>: 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8A318A-F189-4686-80CD-AD62148E3B2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040000"/>
            <a:ext cx="3672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Yli 3kk:tta jonottaneet </a:t>
            </a:r>
            <a:r>
              <a:rPr lang="fi-FI" dirty="0" err="1">
                <a:solidFill>
                  <a:schemeClr val="bg1"/>
                </a:solidFill>
              </a:rPr>
              <a:t>terapiaarviointia</a:t>
            </a:r>
            <a:r>
              <a:rPr lang="fi-FI" dirty="0">
                <a:solidFill>
                  <a:schemeClr val="bg1"/>
                </a:solidFill>
              </a:rPr>
              <a:t>: 127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4AE408-B411-409E-B7D4-5EFF8F7C751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24000" y="5868000"/>
            <a:ext cx="367200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Yli 3kk:tta jonottaneet </a:t>
            </a:r>
            <a:r>
              <a:rPr lang="fi-FI" dirty="0" err="1">
                <a:solidFill>
                  <a:schemeClr val="bg1"/>
                </a:solidFill>
              </a:rPr>
              <a:t>terapiaarviointia</a:t>
            </a:r>
            <a:r>
              <a:rPr lang="fi-FI" dirty="0">
                <a:solidFill>
                  <a:schemeClr val="bg1"/>
                </a:solidFill>
              </a:rPr>
              <a:t>: 73</a:t>
            </a:r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CA11F0-56B2-43FE-9648-D39FF1E0415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404000"/>
            <a:ext cx="360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>
                <a:solidFill>
                  <a:schemeClr val="accent4"/>
                </a:solidFill>
              </a:rPr>
              <a:t>KORJAAVAT TOIMENPITEET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1F06998-27CA-4DDB-B244-049B7BC565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32000" y="1800000"/>
            <a:ext cx="360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Henkilökunnan rekrytointia pyritään tehostamaan. Prosesseja kehitetään, jotta asiakkaat saisivat nopeammin palvelun. 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283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124950" cy="909638"/>
          </a:xfrm>
        </p:spPr>
        <p:txBody>
          <a:bodyPr/>
          <a:lstStyle/>
          <a:p>
            <a:r>
              <a:rPr lang="fi-FI" b="1" dirty="0"/>
              <a:t>Turvallisuus ja laatu</a:t>
            </a:r>
            <a:endParaRPr lang="en-US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72A0E8-B111-609B-62D8-6BDA47572269}"/>
              </a:ext>
            </a:extLst>
          </p:cNvPr>
          <p:cNvSpPr txBox="1"/>
          <p:nvPr/>
        </p:nvSpPr>
        <p:spPr>
          <a:xfrm>
            <a:off x="9200561" y="125146"/>
            <a:ext cx="293426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0" dirty="0"/>
              <a:t>Kuntoutuspalvelut 1-4.2024</a:t>
            </a:r>
            <a:endParaRPr lang="fi-FI" sz="1400" b="0" dirty="0"/>
          </a:p>
        </p:txBody>
      </p:sp>
      <p:graphicFrame>
        <p:nvGraphicFramePr>
          <p:cNvPr id="21" name="Chart 20" descr="Taulukko Vaaratapahtumailmoitusten määrä &#10;Tammikuu-Huhtikuu 2022 95&#10;Tammikuu-Huhtikuu 2023 344 &#10;Toukokuu-Elokuu 2022 111&#10;Toukokuu-Elokuu 2023 471&#10;Syyskuu-Joulukuu 2022 134&#10;Syyskuu- Joulukuu 2023 520">
            <a:extLst>
              <a:ext uri="{FF2B5EF4-FFF2-40B4-BE49-F238E27FC236}">
                <a16:creationId xmlns:a16="http://schemas.microsoft.com/office/drawing/2014/main" id="{DD1ABEA8-8205-4BAF-855E-E98DD2C78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5098307"/>
              </p:ext>
            </p:extLst>
          </p:nvPr>
        </p:nvGraphicFramePr>
        <p:xfrm>
          <a:off x="1231513" y="1991107"/>
          <a:ext cx="3476262" cy="2508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7EA9B04F-2CE8-40E9-87C6-7E8526A045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636924" y="1404000"/>
            <a:ext cx="3555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YLEISIMMÄT ILMOITUSTYYPIT HENKILÖKUNTA: 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5" name="TextBox 4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718698" y="2037098"/>
            <a:ext cx="3416127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</a:rPr>
              <a:t>Hoidon/palvelun järjestely ja saatavuus</a:t>
            </a:r>
            <a:endParaRPr lang="fi-FI" sz="1600" dirty="0">
              <a:solidFill>
                <a:schemeClr val="bg1"/>
              </a:solidFill>
              <a:cs typeface="Arial"/>
            </a:endParaRP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Tiedonkulku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Eettinen osaaminen ja toiminta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Tapaturma, onnettomuus</a:t>
            </a:r>
          </a:p>
          <a:p>
            <a:pPr marL="342900" indent="-342900">
              <a:buAutoNum type="arabicPeriod"/>
            </a:pPr>
            <a:r>
              <a:rPr lang="fi-FI" sz="1600" dirty="0">
                <a:solidFill>
                  <a:schemeClr val="bg1"/>
                </a:solidFill>
                <a:cs typeface="Arial"/>
              </a:rPr>
              <a:t>Lääkehoito</a:t>
            </a:r>
          </a:p>
        </p:txBody>
      </p:sp>
      <p:sp>
        <p:nvSpPr>
          <p:cNvPr id="8" name="TextBox 7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879999" y="5796000"/>
            <a:ext cx="180000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</a:rPr>
              <a:t> 2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EB88840-D611-4EDE-B010-D3B120C249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07774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POTILASASIA-VASTAAVILLE (KPL)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64500" y="5796000"/>
            <a:ext cx="180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108C14-3F8F-405D-913F-76EA08CF95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97842" y="4500000"/>
            <a:ext cx="1746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YHTEYDENOTOT SOSIAALIASIA-VASTAAVILLE (KPL)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7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500" y="5796000"/>
            <a:ext cx="18000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fi-FI" sz="48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DFFB56-B560-4117-8AD4-5DE69416041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17705" y="4500000"/>
            <a:ext cx="17467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4"/>
                </a:solidFill>
              </a:rPr>
              <a:t>ASIAKKAIDEN TEKEMÄT VAARATAPAHTUMA-ILMOITUKSET MÄÄRÄ (VERTAUS AIK. KAUTEEN)</a:t>
            </a:r>
            <a:endParaRPr lang="en-US" sz="1200" b="1" dirty="0">
              <a:solidFill>
                <a:schemeClr val="accent4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8732BD0-FF98-459F-9A88-807176C5ECC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500000"/>
            <a:ext cx="38270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>
                <a:solidFill>
                  <a:schemeClr val="accent4"/>
                </a:solidFill>
              </a:rPr>
              <a:t>KORJAAVAT TOIMENPITEET</a:t>
            </a:r>
            <a:endParaRPr lang="en-US" sz="1400" b="1" dirty="0">
              <a:solidFill>
                <a:schemeClr val="accent4"/>
              </a:solidFill>
            </a:endParaRPr>
          </a:p>
        </p:txBody>
      </p: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07733" y="4805532"/>
            <a:ext cx="3827092" cy="8002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  <a:cs typeface="Arial"/>
              </a:rPr>
              <a:t>Keskustelut henkilökunnan kanssa </a:t>
            </a:r>
            <a:r>
              <a:rPr lang="fi-FI" sz="1400" dirty="0" err="1">
                <a:solidFill>
                  <a:schemeClr val="bg1"/>
                </a:solidFill>
                <a:cs typeface="Arial"/>
              </a:rPr>
              <a:t>Haiprojen</a:t>
            </a:r>
            <a:r>
              <a:rPr lang="fi-FI" sz="1400" dirty="0">
                <a:solidFill>
                  <a:schemeClr val="bg1"/>
                </a:solidFill>
                <a:cs typeface="Arial"/>
              </a:rPr>
              <a:t> ja asiakasyhteydenottojen perusteella. 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DF1CE4-E4A0-6E2E-418C-86214A51354B}"/>
              </a:ext>
            </a:extLst>
          </p:cNvPr>
          <p:cNvSpPr txBox="1"/>
          <p:nvPr/>
        </p:nvSpPr>
        <p:spPr>
          <a:xfrm>
            <a:off x="4707774" y="2162753"/>
            <a:ext cx="38270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dirty="0">
                <a:solidFill>
                  <a:schemeClr val="bg1"/>
                </a:solidFill>
              </a:rPr>
              <a:t>Läheltä piti: 6 (12%)</a:t>
            </a:r>
          </a:p>
          <a:p>
            <a:r>
              <a:rPr lang="fi-FI" sz="1600" dirty="0">
                <a:solidFill>
                  <a:schemeClr val="bg1"/>
                </a:solidFill>
              </a:rPr>
              <a:t>Tapahtui potilaalle/asiakkaalle: 24 (48%)</a:t>
            </a:r>
          </a:p>
          <a:p>
            <a:r>
              <a:rPr lang="fi-FI" sz="1600" dirty="0">
                <a:solidFill>
                  <a:schemeClr val="bg1"/>
                </a:solidFill>
              </a:rPr>
              <a:t>Muu havainto: 20 (40%)</a:t>
            </a:r>
          </a:p>
          <a:p>
            <a:endParaRPr lang="fi-FI" sz="1600" dirty="0">
              <a:solidFill>
                <a:schemeClr val="bg1"/>
              </a:solidFill>
            </a:endParaRPr>
          </a:p>
          <a:p>
            <a:r>
              <a:rPr lang="fi-FI" sz="1600" dirty="0">
                <a:solidFill>
                  <a:schemeClr val="bg1"/>
                </a:solidFill>
              </a:rPr>
              <a:t>Kohtalainen seuraus: 11 (22%)</a:t>
            </a:r>
          </a:p>
          <a:p>
            <a:r>
              <a:rPr lang="fi-FI" sz="1600" dirty="0">
                <a:solidFill>
                  <a:schemeClr val="bg1"/>
                </a:solidFill>
              </a:rPr>
              <a:t>Vakava seuraus: 0</a:t>
            </a:r>
          </a:p>
        </p:txBody>
      </p:sp>
    </p:spTree>
    <p:extLst>
      <p:ext uri="{BB962C8B-B14F-4D97-AF65-F5344CB8AC3E}">
        <p14:creationId xmlns:p14="http://schemas.microsoft.com/office/powerpoint/2010/main" val="109102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92000" y="432000"/>
            <a:ext cx="9327754" cy="774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b="1" dirty="0"/>
              <a:t>Asiakaskokemus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C5F304-4F64-7149-606A-22AB20D8F467}"/>
              </a:ext>
            </a:extLst>
          </p:cNvPr>
          <p:cNvSpPr txBox="1"/>
          <p:nvPr/>
        </p:nvSpPr>
        <p:spPr>
          <a:xfrm>
            <a:off x="9711814" y="197410"/>
            <a:ext cx="25630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/>
              <a:t>Kuntoutuspalvelut 1-4.2024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4C5750D-0B5A-2EB3-5557-809B35E2CF55}"/>
              </a:ext>
            </a:extLst>
          </p:cNvPr>
          <p:cNvSpPr txBox="1"/>
          <p:nvPr/>
        </p:nvSpPr>
        <p:spPr>
          <a:xfrm>
            <a:off x="1128544" y="1449392"/>
            <a:ext cx="25389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solidFill>
                  <a:schemeClr val="bg1"/>
                </a:solidFill>
              </a:rPr>
              <a:t>Asiakaspalautteita: 243 </a:t>
            </a:r>
          </a:p>
        </p:txBody>
      </p:sp>
      <p:cxnSp>
        <p:nvCxnSpPr>
          <p:cNvPr id="10" name="Straight Arrow Connector 9"/>
          <p:cNvCxnSpPr>
            <a:cxnSpLocks/>
          </p:cNvCxnSpPr>
          <p:nvPr/>
        </p:nvCxnSpPr>
        <p:spPr>
          <a:xfrm flipV="1">
            <a:off x="4926529" y="3858768"/>
            <a:ext cx="550727" cy="51838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10130" y="4495629"/>
            <a:ext cx="1837866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46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BAD7D48-995A-4DAC-99EC-BDFB3519D4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467876" y="1930827"/>
            <a:ext cx="20916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Minulle jäi tunne, että minusta välitettiin kokonaisvaltaisesti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94AA5A-0782-9A4A-CE03-0DF1734ED1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4,0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1B94961-5594-4A51-9CB2-F4AF987BDE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3133275"/>
            <a:ext cx="1474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apua, kun sitä tarvitsin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76FA4E-039B-32EB-8019-1F2698A8EC5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4,26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1669A93-17DC-4CCD-AD10-F077F101D28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4283627"/>
            <a:ext cx="15955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oloni turvalliseksi hoidon / palvelun aikana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44E5B5-9E32-8FEB-4087-138D2D8EB8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81885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4,17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8407C80-24AA-4293-BCBB-101A9BB2775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4" y="5619583"/>
            <a:ext cx="24540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Hoitoani / Asiaani koskevat päätökset tehtiin yhteistyössä kanssani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FFA9A3-69E4-AA0B-A887-6A61AE42F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26000" y="565355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  <a:cs typeface="Calibri"/>
              </a:rPr>
              <a:t>3,89</a:t>
            </a:r>
            <a:endParaRPr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cs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541D659-D5EB-45E0-B553-915B20B2B61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33932" y="1919006"/>
            <a:ext cx="1753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Tiedän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,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miten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hoitoni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/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palveluni</a:t>
            </a:r>
            <a:r>
              <a:rPr lang="en-US" altLang="ko-KR" sz="1400" b="1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  <a:cs typeface="Arial" pitchFamily="34" charset="0"/>
              </a:rPr>
              <a:t>jatkuu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C0521F-798A-97BA-AB11-CBD04E9F6E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1989825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3,82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CF7D71-72D7-452E-9131-3D6608B10E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32690" y="2981128"/>
            <a:ext cx="1752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Saamani tieto hoidosta / palvelusta oli ymmärrettävää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97C203-020B-0324-3CC3-3D41D21A60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3132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3,92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BC08923-E0CE-4B2B-B27D-018A01C391C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20224" y="4364949"/>
            <a:ext cx="18378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Koin saamani hoidon / palvelun hyödylliseksi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F674F2-0EE7-C368-AD80-506AECF7613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174000" y="4428000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/>
                <a:cs typeface="Calibri"/>
              </a:rPr>
              <a:t>3,71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434518C-5B60-43FF-8CCA-BF6FC2AFFE1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75308" y="5621594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i-FI" altLang="ko-KR" sz="1400" b="1">
                <a:solidFill>
                  <a:prstClr val="white"/>
                </a:solidFill>
                <a:cs typeface="Arial" pitchFamily="34" charset="0"/>
              </a:rPr>
              <a:t>Sain hoitoa ja palvelua äidinkielelläni</a:t>
            </a:r>
            <a:endParaRPr lang="ko-KR" altLang="en-US" sz="1400" b="1">
              <a:solidFill>
                <a:prstClr val="white"/>
              </a:solidFill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5BB55-60E3-4258-6256-EA028CE5961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8000" y="5653549"/>
            <a:ext cx="90000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b="1" dirty="0">
                <a:solidFill>
                  <a:prstClr val="white"/>
                </a:solidFill>
                <a:latin typeface="Calibri" panose="020F0502020204030204"/>
              </a:rPr>
              <a:t>4,36</a:t>
            </a:r>
            <a:endParaRPr kumimoji="0" lang="fi-FI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prstClr val="white"/>
                </a:solidFill>
                <a:latin typeface="Calibri" panose="020F0502020204030204"/>
              </a:rPr>
              <a:t>(x)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711814" y="1696487"/>
            <a:ext cx="23355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Positiivinen palaute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Vapaa teksti</a:t>
            </a: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i-FI" sz="14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Negatiivinen palaute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Vapaa teksti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7EB1D047-C9CB-4437-88D9-F93983DDD57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840030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MUISTUTUKSET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974745" y="5406049"/>
            <a:ext cx="139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1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A20A6C0-EDDE-42C8-BDA7-EB925829631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382135" y="4803406"/>
            <a:ext cx="16768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>
                <a:solidFill>
                  <a:schemeClr val="accent4"/>
                </a:solidFill>
              </a:rPr>
              <a:t>KANTELUT (LKM)</a:t>
            </a:r>
            <a:endParaRPr lang="en-US" sz="1400" b="1">
              <a:solidFill>
                <a:schemeClr val="accent4"/>
              </a:solidFill>
            </a:endParaRPr>
          </a:p>
        </p:txBody>
      </p:sp>
      <p:sp>
        <p:nvSpPr>
          <p:cNvPr id="14" name="TextBox 1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516850" y="5407327"/>
            <a:ext cx="1399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dirty="0">
                <a:solidFill>
                  <a:schemeClr val="bg1"/>
                </a:solidFill>
              </a:rPr>
              <a:t>0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1800"/>
            <a:ext cx="9328150" cy="774700"/>
          </a:xfrm>
        </p:spPr>
        <p:txBody>
          <a:bodyPr/>
          <a:lstStyle/>
          <a:p>
            <a:r>
              <a:rPr lang="fi-FI" b="1" dirty="0"/>
              <a:t>Osallisuus</a:t>
            </a:r>
            <a:endParaRPr lang="fi-FI" sz="3600" b="1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F3240D-CD6B-B9F4-7FBC-17AAB89FF478}"/>
              </a:ext>
            </a:extLst>
          </p:cNvPr>
          <p:cNvSpPr txBox="1"/>
          <p:nvPr/>
        </p:nvSpPr>
        <p:spPr>
          <a:xfrm>
            <a:off x="8776356" y="185577"/>
            <a:ext cx="346120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0" dirty="0"/>
              <a:t>Kuntoutuspalvelut 1-4.2024</a:t>
            </a:r>
            <a:endParaRPr lang="fi-FI" sz="1400" b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379D77-77AE-402C-9C6E-78C8903EFDF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1404000"/>
            <a:ext cx="5500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Miten tuetaan asiakkaiden ja läheisten osallisuutta palveluiden suunnittelussa, toteutuksessa ja arvioinnissa?</a:t>
            </a:r>
            <a:endParaRPr lang="en-US" sz="1600" b="1" dirty="0">
              <a:solidFill>
                <a:schemeClr val="accent4"/>
              </a:solidFill>
              <a:latin typeface="+mj-lt"/>
            </a:endParaRPr>
          </a:p>
        </p:txBody>
      </p:sp>
      <p:sp>
        <p:nvSpPr>
          <p:cNvPr id="10" name="TextBox 9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2340460"/>
            <a:ext cx="5500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Yhteistyö omaisten kanssa</a:t>
            </a:r>
            <a:endParaRPr lang="en-US" sz="1600" dirty="0">
              <a:solidFill>
                <a:srgbClr val="213A8F"/>
              </a:solidFill>
              <a:cs typeface="Arial"/>
            </a:endParaRPr>
          </a:p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Vammaisneuvosta 2x/v</a:t>
            </a:r>
            <a:endParaRPr lang="fi-FI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7E2359-18D2-4C9A-8E3A-A4B79EC011A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3" y="5400000"/>
            <a:ext cx="55008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Asiakasosallistujia, kokemusosaajia tai asiakasraati on mukana palvelujen kehittämisessä ja arvioinnissa. </a:t>
            </a:r>
            <a:endParaRPr lang="fi-FI" sz="1600" b="1" i="0" dirty="0">
              <a:solidFill>
                <a:schemeClr val="accent4"/>
              </a:solidFill>
              <a:effectLst/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A26AB64-A484-4C1D-B917-E9E104612D3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8542" y="6259686"/>
            <a:ext cx="5500857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  <a:latin typeface="Times New Roman"/>
                <a:cs typeface="Times New Roman"/>
              </a:rPr>
              <a:t>Osittain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226EE11-9A5B-4650-9BD3-AF5C7870C72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1404000"/>
            <a:ext cx="556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i-FI" sz="1600" b="1" dirty="0">
                <a:solidFill>
                  <a:schemeClr val="accent4"/>
                </a:solidFill>
                <a:latin typeface="+mj-lt"/>
              </a:rPr>
              <a:t>Yhdessä sovitut teemat järjestöjen kanssa palveluiden kehittämiseen.</a:t>
            </a:r>
          </a:p>
        </p:txBody>
      </p:sp>
      <p:sp>
        <p:nvSpPr>
          <p:cNvPr id="2" name="Rectangle 1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2138621"/>
            <a:ext cx="5486400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 err="1">
                <a:solidFill>
                  <a:schemeClr val="bg1"/>
                </a:solidFill>
              </a:rPr>
              <a:t>Ryhmätoiminna</a:t>
            </a:r>
            <a:r>
              <a:rPr lang="fi-FI" sz="1600" b="1" dirty="0">
                <a:solidFill>
                  <a:schemeClr val="bg1"/>
                </a:solidFill>
              </a:rPr>
              <a:t> kehittäminen</a:t>
            </a:r>
          </a:p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Elintapaneuvonta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31B4C9-4A02-4A21-93AE-949A563DD3D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29400" y="4140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Tehdyt toimenpiteet palvelujen käyttäjien tekemien haitta- ja vaaratapahtumailmoitusten,</a:t>
            </a:r>
          </a:p>
          <a:p>
            <a:r>
              <a:rPr lang="fi-FI" sz="1600" b="1" dirty="0">
                <a:solidFill>
                  <a:schemeClr val="accent4"/>
                </a:solidFill>
                <a:latin typeface="+mj-lt"/>
              </a:rPr>
              <a:t>muistutusten ja kanteluiden perusteella: </a:t>
            </a:r>
          </a:p>
        </p:txBody>
      </p:sp>
      <p:sp>
        <p:nvSpPr>
          <p:cNvPr id="14" name="Rectangle 13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705600" y="5144925"/>
            <a:ext cx="5486400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fi-FI" sz="1600" b="1" dirty="0">
                <a:solidFill>
                  <a:schemeClr val="bg1"/>
                </a:solidFill>
                <a:cs typeface="Arial"/>
              </a:rPr>
              <a:t>Toimintatapojen muuttaminen tai tarkistaminen.</a:t>
            </a:r>
          </a:p>
        </p:txBody>
      </p:sp>
    </p:spTree>
    <p:extLst>
      <p:ext uri="{BB962C8B-B14F-4D97-AF65-F5344CB8AC3E}">
        <p14:creationId xmlns:p14="http://schemas.microsoft.com/office/powerpoint/2010/main" val="2396323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92000" y="432000"/>
            <a:ext cx="9125505" cy="909453"/>
          </a:xfrm>
        </p:spPr>
        <p:txBody>
          <a:bodyPr/>
          <a:lstStyle/>
          <a:p>
            <a:r>
              <a:rPr lang="fi-FI" b="1" dirty="0"/>
              <a:t>Henkilöstö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304E04-7CE2-AA08-F4CE-08A88347527A}"/>
              </a:ext>
            </a:extLst>
          </p:cNvPr>
          <p:cNvSpPr txBox="1"/>
          <p:nvPr/>
        </p:nvSpPr>
        <p:spPr>
          <a:xfrm>
            <a:off x="9817032" y="124223"/>
            <a:ext cx="244164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i-FI" sz="1400" dirty="0"/>
              <a:t>Kuntoutuspalvelut 1-4.2024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7D6F18-5253-47FE-B65C-68D70B95FC2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1404000"/>
            <a:ext cx="3419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HENKILÖSTÖ</a:t>
            </a:r>
            <a:r>
              <a:rPr lang="fi-FI" b="1" baseline="0" dirty="0">
                <a:solidFill>
                  <a:schemeClr val="accent4"/>
                </a:solidFill>
              </a:rPr>
              <a:t>MÄÄRÄ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138587-41C6-4D3C-902C-720B191A917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30509" y="1961388"/>
            <a:ext cx="3359348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Henkilöstö: 249</a:t>
            </a: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Vakinaiset: 216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Tilapäiset: 33</a:t>
            </a:r>
            <a:endParaRPr lang="fi-FI" dirty="0">
              <a:solidFill>
                <a:schemeClr val="bg1"/>
              </a:solidFill>
              <a:cs typeface="Arial"/>
            </a:endParaRPr>
          </a:p>
          <a:p>
            <a:endParaRPr lang="fi-FI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Avoimet vakanssit: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39204-26BB-4952-89AE-2135805D860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2" y="1404000"/>
            <a:ext cx="34197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>
                <a:solidFill>
                  <a:schemeClr val="accent4"/>
                </a:solidFill>
              </a:rPr>
              <a:t>TYÖTURVARLLISUUSILMOITUKSIA</a:t>
            </a:r>
            <a:r>
              <a:rPr lang="fi-FI" sz="1600" b="1" baseline="0" dirty="0">
                <a:solidFill>
                  <a:schemeClr val="accent4"/>
                </a:solidFill>
              </a:rPr>
              <a:t> HAIPRO-JÄRJESTELMÄN KAUTTA</a:t>
            </a:r>
            <a:endParaRPr lang="fi-FI" sz="1600" b="1" dirty="0">
              <a:solidFill>
                <a:schemeClr val="accent4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99D8F-F29C-4A8D-23F8-AFF4AA5C4F4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76541" y="2190569"/>
            <a:ext cx="3457332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baseline="0" dirty="0">
                <a:solidFill>
                  <a:schemeClr val="bg1"/>
                </a:solidFill>
              </a:rPr>
              <a:t>Tapaturmailmoitusten määrä:</a:t>
            </a:r>
          </a:p>
          <a:p>
            <a:r>
              <a:rPr lang="fi-FI" dirty="0">
                <a:solidFill>
                  <a:schemeClr val="bg1"/>
                </a:solidFill>
              </a:rPr>
              <a:t>22</a:t>
            </a:r>
            <a:endParaRPr lang="fi-FI" baseline="0" dirty="0">
              <a:solidFill>
                <a:schemeClr val="bg1"/>
              </a:solidFill>
            </a:endParaRPr>
          </a:p>
          <a:p>
            <a:endParaRPr lang="fi-FI" baseline="0" dirty="0">
              <a:solidFill>
                <a:schemeClr val="bg1"/>
              </a:solidFill>
            </a:endParaRPr>
          </a:p>
          <a:p>
            <a:r>
              <a:rPr lang="fi-FI" dirty="0">
                <a:solidFill>
                  <a:schemeClr val="bg1"/>
                </a:solidFill>
              </a:rPr>
              <a:t>Yleisimmät ilmoitustyypit: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  <a:cs typeface="Arial"/>
              </a:rPr>
              <a:t>Kaatuminen, liukastuminen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</a:rPr>
              <a:t>Uhka, tai väkivalta</a:t>
            </a:r>
          </a:p>
          <a:p>
            <a:pPr marL="342900" indent="-342900">
              <a:buAutoNum type="arabicPeriod"/>
            </a:pPr>
            <a:r>
              <a:rPr lang="fi-FI" dirty="0">
                <a:solidFill>
                  <a:schemeClr val="bg1"/>
                </a:solidFill>
                <a:cs typeface="Arial" panose="020B0604020202020204"/>
              </a:rPr>
              <a:t>Muu vaaratyyppi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492C7-1E0D-4116-A0C2-01826AA3DFC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5" y="1404000"/>
            <a:ext cx="4039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LAKISÄÄTEISEN MITOITUKSEN TOTEUTUMINEN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9FE46-8DC9-492B-B5AC-EF39DE1137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52754" y="2061594"/>
            <a:ext cx="4039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>
                <a:solidFill>
                  <a:schemeClr val="bg1"/>
                </a:solidFill>
              </a:rPr>
              <a:t>Kuntoutuspalveluissa henkilöstöä on ollut riittävästi, jotta palvelut on pystytty järjestämään lain määräämissä rajoissa. Poikkeuksena lasten toimintaterapia </a:t>
            </a:r>
            <a:r>
              <a:rPr lang="fi-FI" smtClean="0">
                <a:solidFill>
                  <a:schemeClr val="bg1"/>
                </a:solidFill>
              </a:rPr>
              <a:t>keskisellä alueella. </a:t>
            </a:r>
            <a:endParaRPr lang="fi-FI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A3A8DD-9392-4700-B9FA-27D9275AC7F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4541635"/>
            <a:ext cx="1807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POISSAOLOT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6F457D-A63A-424E-8EDF-9BB8126497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0329" y="5105783"/>
            <a:ext cx="2305164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b="1" dirty="0">
                <a:solidFill>
                  <a:schemeClr val="bg1"/>
                </a:solidFill>
              </a:rPr>
              <a:t>5,5 Päivää</a:t>
            </a:r>
            <a:r>
              <a:rPr lang="fi-FI" b="1" baseline="0" dirty="0">
                <a:solidFill>
                  <a:schemeClr val="bg1"/>
                </a:solidFill>
              </a:rPr>
              <a:t>/työssäolo-päivät %</a:t>
            </a:r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3" name="Straight Arrow Connector 2" descr="NPS luku. NPS voi vaihdella miinus 100 ja +100 välillä. Yleisesti yli 50 lukua pidetään hyvänä. Tulos"/>
          <p:cNvCxnSpPr>
            <a:cxnSpLocks/>
          </p:cNvCxnSpPr>
          <p:nvPr/>
        </p:nvCxnSpPr>
        <p:spPr>
          <a:xfrm flipH="1" flipV="1">
            <a:off x="4800600" y="5204345"/>
            <a:ext cx="80493" cy="797147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490927" y="6098064"/>
            <a:ext cx="7647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dirty="0">
                <a:solidFill>
                  <a:schemeClr val="bg1"/>
                </a:solidFill>
              </a:rPr>
              <a:t>-13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1362A9-5DC9-434F-9D9A-EA7454E0F6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9" y="4541634"/>
            <a:ext cx="5969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accent4"/>
                </a:solidFill>
              </a:rPr>
              <a:t>TYÖHYVINVOINTIA</a:t>
            </a:r>
            <a:r>
              <a:rPr lang="fi-FI" b="1" baseline="0" dirty="0">
                <a:solidFill>
                  <a:schemeClr val="accent4"/>
                </a:solidFill>
              </a:rPr>
              <a:t> EDISTÄVÄT TOIMENPITEET</a:t>
            </a:r>
            <a:endParaRPr lang="fi-FI" b="1" dirty="0">
              <a:solidFill>
                <a:schemeClr val="accent4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DCC82E-EAAD-2464-E627-9715A527808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2128" y="4835013"/>
            <a:ext cx="6036547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cs typeface="Arial"/>
              </a:rPr>
              <a:t>Esihnekilöt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käyvät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säännöllisesti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yksiköissä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Ristiriitatilanteisiin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puututaan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.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Työmäärää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seurataan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ja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resurssit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pyritään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jakamaan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tarpeen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mukaisesti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koko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cs typeface="Arial"/>
              </a:rPr>
              <a:t>alueelle</a:t>
            </a:r>
            <a:r>
              <a:rPr lang="en-US" dirty="0" smtClean="0">
                <a:solidFill>
                  <a:schemeClr val="bg1"/>
                </a:solidFill>
                <a:cs typeface="Arial"/>
              </a:rPr>
              <a:t>. </a:t>
            </a:r>
            <a:endParaRPr lang="en-US" dirty="0">
              <a:solidFill>
                <a:schemeClr val="bg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519400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ukautettu 2">
    <a:dk1>
      <a:srgbClr val="213A8F"/>
    </a:dk1>
    <a:lt1>
      <a:sysClr val="window" lastClr="FFFFFF"/>
    </a:lt1>
    <a:dk2>
      <a:srgbClr val="213A8F"/>
    </a:dk2>
    <a:lt2>
      <a:srgbClr val="FFFFFF"/>
    </a:lt2>
    <a:accent1>
      <a:srgbClr val="F39690"/>
    </a:accent1>
    <a:accent2>
      <a:srgbClr val="EB5C5F"/>
    </a:accent2>
    <a:accent3>
      <a:srgbClr val="D3433F"/>
    </a:accent3>
    <a:accent4>
      <a:srgbClr val="85C598"/>
    </a:accent4>
    <a:accent5>
      <a:srgbClr val="00A174"/>
    </a:accent5>
    <a:accent6>
      <a:srgbClr val="008464"/>
    </a:accent6>
    <a:hlink>
      <a:srgbClr val="85C598"/>
    </a:hlink>
    <a:folHlink>
      <a:srgbClr val="85C598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7233D02C2F3D148860CE3F6DFEDC733" ma:contentTypeVersion="6" ma:contentTypeDescription="Luo uusi asiakirja." ma:contentTypeScope="" ma:versionID="769216243f1d7e04cb33e4de795f2ce5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b3e2a9e08e6a9d661a84756232b791db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B1690C-AB57-4029-AFF0-3A3A8D127F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A75FB4-2C35-48C2-A238-08BDE60A68D7}">
  <ds:schemaRefs>
    <ds:schemaRef ds:uri="http://purl.org/dc/terms/"/>
    <ds:schemaRef ds:uri="cbe4f0d9-fb0d-42e8-a680-6e558966cc0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7B42B0-CB74-4551-8607-FC86DCBBABC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258</TotalTime>
  <Words>472</Words>
  <Application>Microsoft Office PowerPoint</Application>
  <PresentationFormat>Widescreen</PresentationFormat>
  <Paragraphs>132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맑은 고딕</vt:lpstr>
      <vt:lpstr>Arial</vt:lpstr>
      <vt:lpstr>Calibri</vt:lpstr>
      <vt:lpstr>굴림</vt:lpstr>
      <vt:lpstr>Segoe UI</vt:lpstr>
      <vt:lpstr>Times New Roman</vt:lpstr>
      <vt:lpstr>OVHP_teema</vt:lpstr>
      <vt:lpstr>Omavalvonnan seuratatietojen raportointi</vt:lpstr>
      <vt:lpstr>Saatavuus - Kuntoutuspalvelut</vt:lpstr>
      <vt:lpstr>Turvallisuus ja laatu</vt:lpstr>
      <vt:lpstr>PowerPoint Presentation</vt:lpstr>
      <vt:lpstr>Osallisuus</vt:lpstr>
      <vt:lpstr>Henkilöstö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Kullas Paula</cp:lastModifiedBy>
  <cp:revision>153</cp:revision>
  <dcterms:created xsi:type="dcterms:W3CDTF">2023-11-14T05:41:58Z</dcterms:created>
  <dcterms:modified xsi:type="dcterms:W3CDTF">2024-08-02T06:15:56Z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