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0" r:id="rId6"/>
    <p:sldId id="336" r:id="rId7"/>
    <p:sldId id="275" r:id="rId8"/>
    <p:sldId id="281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5F04F-1539-BF2F-DE00-54E497ADA6FC}" v="20" dt="2024-05-10T10:34:56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726" y="48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501-A97F-5C1DDD2A4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DDE-4501-A97F-5C1DDD2A4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4E61E43-DED5-55F3-1240-7D44FCC37688}"/>
              </a:ext>
            </a:extLst>
          </p:cNvPr>
          <p:cNvSpPr txBox="1"/>
          <p:nvPr userDrawn="1"/>
        </p:nvSpPr>
        <p:spPr>
          <a:xfrm>
            <a:off x="8035636" y="0"/>
            <a:ext cx="4248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/>
              <a:t>Kuntoutuspalvelut 1-4.2024</a:t>
            </a:r>
            <a:endParaRPr lang="fi-FI" sz="1400" b="0" dirty="0"/>
          </a:p>
        </p:txBody>
      </p: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6" r:id="rId8"/>
    <p:sldLayoutId id="2147483697" r:id="rId9"/>
    <p:sldLayoutId id="214748369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KUNTOUTUSPALVELUT</a:t>
            </a:r>
          </a:p>
          <a:p>
            <a:r>
              <a:rPr lang="fi-FI" dirty="0"/>
              <a:t>Raportoitava ajanjakso: 1-4 / 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4015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Saatavuus - Kuntoutuspalvelut</a:t>
            </a:r>
            <a:endParaRPr lang="fi-FI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F246F-A667-E1C0-2A95-13B369DD9A07}"/>
              </a:ext>
            </a:extLst>
          </p:cNvPr>
          <p:cNvSpPr txBox="1"/>
          <p:nvPr/>
        </p:nvSpPr>
        <p:spPr>
          <a:xfrm>
            <a:off x="5917677" y="147275"/>
            <a:ext cx="6141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dirty="0"/>
              <a:t>Kuntoutuspalvelut 1-4.2024</a:t>
            </a:r>
            <a:endParaRPr lang="fi-FI" sz="14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KUNTOUTUSPALVELUT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ESH-fysiatria</a:t>
            </a:r>
          </a:p>
          <a:p>
            <a:r>
              <a:rPr lang="fi-FI" dirty="0">
                <a:solidFill>
                  <a:schemeClr val="bg1"/>
                </a:solidFill>
              </a:rPr>
              <a:t>Lähetteiden käsittely 21 vrk sisällä</a:t>
            </a:r>
          </a:p>
          <a:p>
            <a:r>
              <a:rPr lang="fi-FI" dirty="0">
                <a:solidFill>
                  <a:schemeClr val="bg1"/>
                </a:solidFill>
              </a:rPr>
              <a:t>Arviointi 3kk sisällä</a:t>
            </a:r>
          </a:p>
          <a:p>
            <a:r>
              <a:rPr lang="fi-FI" dirty="0" err="1">
                <a:solidFill>
                  <a:schemeClr val="bg1"/>
                </a:solidFill>
              </a:rPr>
              <a:t>Hoitoonpääsy</a:t>
            </a:r>
            <a:r>
              <a:rPr lang="fi-FI" dirty="0">
                <a:solidFill>
                  <a:schemeClr val="bg1"/>
                </a:solidFill>
              </a:rPr>
              <a:t> 6kk sisällä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A1096-83D5-4B5D-9211-51F82E047F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212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Fysioterapia</a:t>
            </a:r>
          </a:p>
          <a:p>
            <a:r>
              <a:rPr lang="fi-FI" dirty="0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040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Toimintaterapia </a:t>
            </a:r>
          </a:p>
          <a:p>
            <a:r>
              <a:rPr lang="fi-FI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679132-CF71-4688-AA37-64F29C79CB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868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Puheterapia </a:t>
            </a:r>
          </a:p>
          <a:p>
            <a:r>
              <a:rPr lang="fi-FI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Odottanut fysiatria yli 21 vrk: 6 </a:t>
            </a:r>
          </a:p>
          <a:p>
            <a:r>
              <a:rPr lang="fi-FI" dirty="0">
                <a:solidFill>
                  <a:schemeClr val="accent1"/>
                </a:solidFill>
              </a:rPr>
              <a:t>Heikennystä</a:t>
            </a:r>
            <a:endParaRPr lang="fi-FI" dirty="0">
              <a:solidFill>
                <a:schemeClr val="accent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Odottanut arviointia yli 3kk: 7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accent1"/>
                </a:solidFill>
              </a:rPr>
              <a:t>Heikennystä</a:t>
            </a:r>
            <a:endParaRPr lang="fi-FI" dirty="0">
              <a:solidFill>
                <a:schemeClr val="accent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Odottanut hoitoon pääsyä yli 6kk: 2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accent1"/>
                </a:solidFill>
              </a:rPr>
              <a:t>Heikennystä</a:t>
            </a:r>
            <a:endParaRPr lang="fi-FI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F4874-0D9B-4F4A-AB56-38D4DB1A3D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212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Yli 3kk:tta jonottaneet </a:t>
            </a:r>
            <a:r>
              <a:rPr lang="fi-FI" dirty="0" err="1">
                <a:solidFill>
                  <a:schemeClr val="bg1"/>
                </a:solidFill>
              </a:rPr>
              <a:t>terapiaarviointia</a:t>
            </a:r>
            <a:r>
              <a:rPr lang="fi-FI" dirty="0">
                <a:solidFill>
                  <a:schemeClr val="bg1"/>
                </a:solidFill>
              </a:rPr>
              <a:t>: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A318A-F189-4686-80CD-AD62148E3B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040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Yli 3kk:tta jonottaneet </a:t>
            </a:r>
            <a:r>
              <a:rPr lang="fi-FI" dirty="0" err="1">
                <a:solidFill>
                  <a:schemeClr val="bg1"/>
                </a:solidFill>
              </a:rPr>
              <a:t>terapiaarviointia</a:t>
            </a:r>
            <a:r>
              <a:rPr lang="fi-FI" dirty="0">
                <a:solidFill>
                  <a:schemeClr val="bg1"/>
                </a:solidFill>
              </a:rPr>
              <a:t>: 127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AE408-B411-409E-B7D4-5EFF8F7C75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868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Yli 3kk:tta jonottaneet </a:t>
            </a:r>
            <a:r>
              <a:rPr lang="fi-FI" dirty="0" err="1">
                <a:solidFill>
                  <a:schemeClr val="bg1"/>
                </a:solidFill>
              </a:rPr>
              <a:t>terapiaarviointia</a:t>
            </a:r>
            <a:r>
              <a:rPr lang="fi-FI" dirty="0">
                <a:solidFill>
                  <a:schemeClr val="bg1"/>
                </a:solidFill>
              </a:rPr>
              <a:t>: 73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CA11F0-56B2-43FE-9648-D39FF1E041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Henkilökunnan rekrytointia pyritään tehostamaan. Prosesseja kehitetään, jotta asiakkaat saisivat nopeammin palvelun. 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8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2A0E8-B111-609B-62D8-6BDA47572269}"/>
              </a:ext>
            </a:extLst>
          </p:cNvPr>
          <p:cNvSpPr txBox="1"/>
          <p:nvPr/>
        </p:nvSpPr>
        <p:spPr>
          <a:xfrm>
            <a:off x="9200561" y="125146"/>
            <a:ext cx="29342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dirty="0"/>
              <a:t>Kuntoutuspalvelut 1-4.2024</a:t>
            </a:r>
            <a:endParaRPr lang="fi-FI" sz="1400" b="0" dirty="0"/>
          </a:p>
        </p:txBody>
      </p:sp>
      <p:graphicFrame>
        <p:nvGraphicFramePr>
          <p:cNvPr id="21" name="Chart 20" descr="Taulukko Vaaratapahtumailmoitusten määrä &#10;Tammikuu-Huhtikuu 2022 95&#10;Tammikuu-Huhtikuu 2023 344 &#10;Toukokuu-Elokuu 2022 111&#10;Toukokuu-Elokuu 2023 471&#10;Syyskuu-Joulukuu 2022 134&#10;Syyskuu- Joulukuu 2023 520">
            <a:extLst>
              <a:ext uri="{FF2B5EF4-FFF2-40B4-BE49-F238E27FC236}">
                <a16:creationId xmlns:a16="http://schemas.microsoft.com/office/drawing/2014/main" id="{DD1ABEA8-8205-4BAF-855E-E98DD2C78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5098307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Hoidon/palvelun järjestely ja saatavuus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Eettinen osaaminen ja toiminta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Tapaturma, onnettomuus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Lääkehoito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 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Keskustelut henkilökunnan kanssa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ja asiakasyhteydenottojen perusteella. 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DF1CE4-E4A0-6E2E-418C-86214A51354B}"/>
              </a:ext>
            </a:extLst>
          </p:cNvPr>
          <p:cNvSpPr txBox="1"/>
          <p:nvPr/>
        </p:nvSpPr>
        <p:spPr>
          <a:xfrm>
            <a:off x="4707774" y="2162753"/>
            <a:ext cx="3827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Läheltä piti: 6 (12%)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Tapahtui potilaalle/asiakkaalle: 24 (48%)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Muu havainto: 20 (40%)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Kohtalainen seuraus: 11 (22%)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Vakava seuraus: 0</a:t>
            </a:r>
          </a:p>
        </p:txBody>
      </p:sp>
    </p:spTree>
    <p:extLst>
      <p:ext uri="{BB962C8B-B14F-4D97-AF65-F5344CB8AC3E}">
        <p14:creationId xmlns:p14="http://schemas.microsoft.com/office/powerpoint/2010/main" val="10910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Asiakaskokemus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C5F304-4F64-7149-606A-22AB20D8F467}"/>
              </a:ext>
            </a:extLst>
          </p:cNvPr>
          <p:cNvSpPr txBox="1"/>
          <p:nvPr/>
        </p:nvSpPr>
        <p:spPr>
          <a:xfrm>
            <a:off x="9711814" y="197410"/>
            <a:ext cx="2563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/>
              <a:t>Kuntoutuspalvelut 1-4.2024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C5750D-0B5A-2EB3-5557-809B35E2CF55}"/>
              </a:ext>
            </a:extLst>
          </p:cNvPr>
          <p:cNvSpPr txBox="1"/>
          <p:nvPr/>
        </p:nvSpPr>
        <p:spPr>
          <a:xfrm>
            <a:off x="1128544" y="1449392"/>
            <a:ext cx="2538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Asiakaspalautteita: 243 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V="1">
            <a:off x="4926529" y="3858768"/>
            <a:ext cx="550727" cy="51838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46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4,0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4,17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3,89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3,82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3,92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/>
                <a:cs typeface="Calibri"/>
              </a:rPr>
              <a:t>3,71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Negatiivinen palaute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1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3240D-CD6B-B9F4-7FBC-17AAB89FF478}"/>
              </a:ext>
            </a:extLst>
          </p:cNvPr>
          <p:cNvSpPr txBox="1"/>
          <p:nvPr/>
        </p:nvSpPr>
        <p:spPr>
          <a:xfrm>
            <a:off x="8776356" y="185577"/>
            <a:ext cx="34612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dirty="0"/>
              <a:t>Kuntoutuspalvelut 1-4.2024</a:t>
            </a:r>
            <a:endParaRPr lang="fi-FI" sz="1400" b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Yhteistyö omaisten kanssa</a:t>
            </a:r>
            <a:endParaRPr lang="en-US" sz="1600" dirty="0">
              <a:solidFill>
                <a:srgbClr val="213A8F"/>
              </a:solidFill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Vammaisneuvosta 2x/v</a:t>
            </a:r>
            <a:endParaRPr lang="fi-FI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latin typeface="Times New Roman"/>
                <a:cs typeface="Times New Roman"/>
              </a:rPr>
              <a:t>Osittain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Ryhmätoiminna</a:t>
            </a:r>
            <a:r>
              <a:rPr lang="fi-FI" sz="1600" b="1" dirty="0">
                <a:solidFill>
                  <a:schemeClr val="bg1"/>
                </a:solidFill>
              </a:rPr>
              <a:t> kehittäminen</a:t>
            </a: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Elintapaneuvonta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Toimintatapojen muuttaminen tai tarkistaminen.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304E04-7CE2-AA08-F4CE-08A88347527A}"/>
              </a:ext>
            </a:extLst>
          </p:cNvPr>
          <p:cNvSpPr txBox="1"/>
          <p:nvPr/>
        </p:nvSpPr>
        <p:spPr>
          <a:xfrm>
            <a:off x="9817032" y="124223"/>
            <a:ext cx="24416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/>
              <a:t>Kuntoutuspalvelut 1-4.2024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249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216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33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Avoimet vakanssit: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dirty="0">
                <a:solidFill>
                  <a:schemeClr val="bg1"/>
                </a:solidFill>
              </a:rPr>
              <a:t>22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/>
              </a:rPr>
              <a:t>Kaatuminen, liukastuminen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</a:rPr>
              <a:t>Uhka, tai väkivalta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 panose="020B0604020202020204"/>
              </a:rPr>
              <a:t>Muu vaaratyyppi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Kuntoutuspalveluissa henkilöstöä on ollut riittävästi, jotta palvelut on pystytty järjestämään lain määräämissä rajoissa. Poikkeuksena lasten toimintaterapia </a:t>
            </a:r>
            <a:r>
              <a:rPr lang="fi-FI" smtClean="0">
                <a:solidFill>
                  <a:schemeClr val="bg1"/>
                </a:solidFill>
              </a:rPr>
              <a:t>keskisellä alueella. 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5,5 Päivää</a:t>
            </a:r>
            <a:r>
              <a:rPr lang="fi-FI" b="1" baseline="0" dirty="0">
                <a:solidFill>
                  <a:schemeClr val="bg1"/>
                </a:solidFill>
              </a:rPr>
              <a:t>/työssäolo-päivät %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800600" y="5204345"/>
            <a:ext cx="80493" cy="79714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-13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 TOIMENPITEET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cs typeface="Arial"/>
              </a:rPr>
              <a:t>Esihnekilöt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käyvät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säännöllisesti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yksiköissä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Ristiriitatilanteisiin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puututaan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Työmäärää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seurataan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ja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resurssit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pyritään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jakamaan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tarpeen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mukaisesti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koko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alueelle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. 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5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6" ma:contentTypeDescription="Luo uusi asiakirja." ma:contentTypeScope="" ma:versionID="769216243f1d7e04cb33e4de795f2ce5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b3e2a9e08e6a9d661a84756232b791d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B1690C-AB57-4029-AFF0-3A3A8D127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A75FB4-2C35-48C2-A238-08BDE60A68D7}">
  <ds:schemaRefs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258</TotalTime>
  <Words>472</Words>
  <Application>Microsoft Office PowerPoint</Application>
  <PresentationFormat>Widescreen</PresentationFormat>
  <Paragraphs>132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seuratatietojen raportointi</vt:lpstr>
      <vt:lpstr>Saatavuus - Kuntoutuspalvelut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Kullas Paula</cp:lastModifiedBy>
  <cp:revision>153</cp:revision>
  <dcterms:created xsi:type="dcterms:W3CDTF">2023-11-14T05:41:58Z</dcterms:created>
  <dcterms:modified xsi:type="dcterms:W3CDTF">2024-08-02T06:15:56Z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