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39" r:id="rId6"/>
    <p:sldId id="336" r:id="rId7"/>
    <p:sldId id="275" r:id="rId8"/>
    <p:sldId id="281" r:id="rId9"/>
    <p:sldId id="338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598" autoAdjust="0"/>
  </p:normalViewPr>
  <p:slideViewPr>
    <p:cSldViewPr snapToGrid="0">
      <p:cViewPr varScale="1">
        <p:scale>
          <a:sx n="44" d="100"/>
          <a:sy n="44" d="100"/>
        </p:scale>
        <p:origin x="67" y="9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E-4501-A97F-5C1DDD2A4A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7DDE-4501-A97F-5C1DDD2A4A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15.8.2024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58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358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9" r:id="rId12"/>
    <p:sldLayoutId id="2147483706" r:id="rId13"/>
    <p:sldLayoutId id="2147483701" r:id="rId14"/>
    <p:sldLayoutId id="214748370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</a:t>
            </a:r>
            <a:r>
              <a:rPr lang="fi-FI" sz="4800" err="1"/>
              <a:t>seuratatietojen</a:t>
            </a:r>
            <a:r>
              <a:rPr lang="fi-FI" sz="4800"/>
              <a:t>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dirty="0"/>
              <a:t>Tulosalue: ASUMINEN JA PÄIVÄAIKAINEN TOIMINTA, VAMMAISPALVELUT</a:t>
            </a:r>
          </a:p>
          <a:p>
            <a:r>
              <a:rPr lang="fi-FI" dirty="0"/>
              <a:t>Raportoitava ajanjakso: 1-4 / 2024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40155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501B564-03DF-44A6-988E-2F0EDF1BA6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Palveluiden Saatavuus</a:t>
            </a:r>
            <a:endParaRPr lang="fi-FI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EAFC89-A371-02FD-D349-A00407B003C8}"/>
              </a:ext>
            </a:extLst>
          </p:cNvPr>
          <p:cNvSpPr txBox="1"/>
          <p:nvPr/>
        </p:nvSpPr>
        <p:spPr>
          <a:xfrm>
            <a:off x="6003118" y="124223"/>
            <a:ext cx="61374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Asuminen ja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pitkäaikainen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toiminta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vammaispalvelut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1-4.2024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id="{43726DFA-C955-467B-9660-22C720F981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8400" y="15564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ASUMISPALVELU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88C22B-FCF7-4F5E-8F1B-0642720C20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800000"/>
            <a:ext cx="360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Oma tuotanto </a:t>
            </a:r>
          </a:p>
          <a:p>
            <a:r>
              <a:rPr lang="fi-FI" dirty="0">
                <a:solidFill>
                  <a:schemeClr val="bg1"/>
                </a:solidFill>
              </a:rPr>
              <a:t>Ostopalvelut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b="1" dirty="0">
                <a:solidFill>
                  <a:schemeClr val="accent4"/>
                </a:solidFill>
              </a:rPr>
              <a:t>PÄIVÄAIKAINEN TOIMINTA</a:t>
            </a:r>
          </a:p>
          <a:p>
            <a:r>
              <a:rPr lang="fi-FI" dirty="0">
                <a:solidFill>
                  <a:schemeClr val="bg1"/>
                </a:solidFill>
              </a:rPr>
              <a:t>Oma tuotanto</a:t>
            </a:r>
          </a:p>
          <a:p>
            <a:r>
              <a:rPr lang="fi-FI" dirty="0">
                <a:solidFill>
                  <a:schemeClr val="bg1"/>
                </a:solidFill>
              </a:rPr>
              <a:t>Ostopalvelu</a:t>
            </a: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D61505-F026-4162-BCFE-5CBB321B6C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5040000"/>
            <a:ext cx="360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LYHYTAIKAINEN HUOLENPITO</a:t>
            </a:r>
          </a:p>
          <a:p>
            <a:r>
              <a:rPr lang="fi-FI" dirty="0">
                <a:solidFill>
                  <a:schemeClr val="bg1"/>
                </a:solidFill>
              </a:rPr>
              <a:t>Lyhytaikainen asuminen</a:t>
            </a:r>
          </a:p>
          <a:p>
            <a:r>
              <a:rPr lang="fi-FI" dirty="0">
                <a:solidFill>
                  <a:schemeClr val="bg1"/>
                </a:solidFill>
              </a:rPr>
              <a:t>AP/</a:t>
            </a:r>
            <a:r>
              <a:rPr lang="fi-FI" dirty="0" err="1">
                <a:solidFill>
                  <a:schemeClr val="bg1"/>
                </a:solidFill>
              </a:rPr>
              <a:t>Ip</a:t>
            </a:r>
            <a:r>
              <a:rPr lang="fi-FI" dirty="0">
                <a:solidFill>
                  <a:schemeClr val="bg1"/>
                </a:solidFill>
              </a:rPr>
              <a:t>-toiminta</a:t>
            </a:r>
          </a:p>
          <a:p>
            <a:r>
              <a:rPr lang="fi-FI" dirty="0">
                <a:solidFill>
                  <a:schemeClr val="bg1"/>
                </a:solidFill>
              </a:rPr>
              <a:t>Lomatoiminta</a:t>
            </a:r>
          </a:p>
          <a:p>
            <a:r>
              <a:rPr lang="fi-FI" dirty="0">
                <a:solidFill>
                  <a:schemeClr val="bg1"/>
                </a:solidFill>
              </a:rPr>
              <a:t>Muu asiakaskohtainen </a:t>
            </a:r>
            <a:r>
              <a:rPr lang="fi-FI" dirty="0" smtClean="0">
                <a:solidFill>
                  <a:schemeClr val="bg1"/>
                </a:solidFill>
              </a:rPr>
              <a:t>erityishuolto</a:t>
            </a:r>
          </a:p>
          <a:p>
            <a:r>
              <a:rPr lang="fi-FI" b="1" dirty="0" smtClean="0">
                <a:solidFill>
                  <a:schemeClr val="accent4"/>
                </a:solidFill>
              </a:rPr>
              <a:t> 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0EB59F-7D26-4BDC-93D2-DE8F9C48C2E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TILANNE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4C7D69-8BA8-4764-9763-BD5CF62059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800000"/>
            <a:ext cx="3672000" cy="50783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 dirty="0">
                <a:solidFill>
                  <a:schemeClr val="bg1"/>
                </a:solidFill>
              </a:rPr>
              <a:t>Asuminen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Oma  tuotanto täynnä, tarvetta kaikille asumismuodoille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Ostopalveluita saatavilla vaihtelevasti, 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b="1" dirty="0">
              <a:solidFill>
                <a:schemeClr val="bg1"/>
              </a:solidFill>
            </a:endParaRPr>
          </a:p>
          <a:p>
            <a:r>
              <a:rPr lang="fi-FI" sz="1400" b="1" dirty="0">
                <a:solidFill>
                  <a:schemeClr val="bg1"/>
                </a:solidFill>
              </a:rPr>
              <a:t>Päiväaikainen toiminta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Omat palvelut täynnä, vuosittain uusia palveluntarvitsijoita -&gt;kriittinen haaste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Ostopalveluita rajoitetusti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Työtoiminta </a:t>
            </a:r>
            <a:r>
              <a:rPr lang="fi-FI" sz="1400" dirty="0" err="1">
                <a:solidFill>
                  <a:schemeClr val="bg1"/>
                </a:solidFill>
              </a:rPr>
              <a:t>avo</a:t>
            </a:r>
            <a:r>
              <a:rPr lang="fi-FI" sz="1400" dirty="0">
                <a:solidFill>
                  <a:schemeClr val="bg1"/>
                </a:solidFill>
              </a:rPr>
              <a:t>- tai tuettuna työnä ei toteudu alueella tasavertaisesti tarvetta vastaavasti</a:t>
            </a:r>
          </a:p>
          <a:p>
            <a:r>
              <a:rPr lang="fi-FI" sz="1200" b="1" dirty="0">
                <a:solidFill>
                  <a:schemeClr val="bg1"/>
                </a:solidFill>
              </a:rPr>
              <a:t>Lyhytaikainen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200" b="1" dirty="0">
                <a:solidFill>
                  <a:schemeClr val="bg1"/>
                </a:solidFill>
              </a:rPr>
              <a:t>huolenpito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Ap</a:t>
            </a:r>
            <a:r>
              <a:rPr lang="fi-FI" sz="1400" dirty="0">
                <a:solidFill>
                  <a:schemeClr val="bg1"/>
                </a:solidFill>
              </a:rPr>
              <a:t>/</a:t>
            </a:r>
            <a:r>
              <a:rPr lang="fi-FI" sz="1400" dirty="0" err="1">
                <a:solidFill>
                  <a:schemeClr val="bg1"/>
                </a:solidFill>
              </a:rPr>
              <a:t>ip</a:t>
            </a:r>
            <a:r>
              <a:rPr lang="fi-FI" sz="1400" dirty="0">
                <a:solidFill>
                  <a:schemeClr val="bg1"/>
                </a:solidFill>
              </a:rPr>
              <a:t>- ja lomatoiminta keskeisellä alueella tasapainossa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Muilla alueella haasteita, samoin lomatoiminnan suhteen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Ostopalveluita sekä ryhmämuotisena palveluna, että yksilöllisenä, kotiin vietävänä palveluna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</p:txBody>
      </p:sp>
      <p:sp>
        <p:nvSpPr>
          <p:cNvPr id="11" name="Suorakulmio 10"/>
          <p:cNvSpPr/>
          <p:nvPr/>
        </p:nvSpPr>
        <p:spPr>
          <a:xfrm>
            <a:off x="8604000" y="1630723"/>
            <a:ext cx="29804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F06998-27CA-4DDB-B244-049B7BC565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0000"/>
            <a:ext cx="3600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b="1" dirty="0">
                <a:solidFill>
                  <a:schemeClr val="bg1"/>
                </a:solidFill>
              </a:rPr>
              <a:t>Asuminen: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Vaativan tuen asumisen tarpeeseen avataan keskeiselle alueelle 4 paikkaa syksyllä-24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Esitetty panostusta TUSO-ohjelmassa tuetun asumisen sosiaaliohjaukseen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Lyhyta</a:t>
            </a:r>
            <a:r>
              <a:rPr lang="fi-FI" sz="1400" b="1" dirty="0">
                <a:solidFill>
                  <a:schemeClr val="bg1"/>
                </a:solidFill>
              </a:rPr>
              <a:t>ikainen asuminen  (tilapäishoito):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Lyhytaikaisen asumisen paikkoja eteläiselle ja keskeiselle alueelle kaikille ikäryhmille 5 paikkaa syksyllä-24, esitetty panostusta TUSO-ohjelmassa palveluverkon  kehittämiseen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b="1" dirty="0">
              <a:solidFill>
                <a:schemeClr val="bg1"/>
              </a:solidFill>
            </a:endParaRPr>
          </a:p>
          <a:p>
            <a:r>
              <a:rPr lang="fi-FI" sz="1400" b="1" dirty="0">
                <a:solidFill>
                  <a:schemeClr val="bg1"/>
                </a:solidFill>
              </a:rPr>
              <a:t>Päiväaikainen toiminta: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Esitetty TUSO-toimenpiteenä panostusta </a:t>
            </a:r>
            <a:r>
              <a:rPr lang="fi-FI" sz="1400" dirty="0" err="1">
                <a:solidFill>
                  <a:schemeClr val="bg1"/>
                </a:solidFill>
              </a:rPr>
              <a:t>avo</a:t>
            </a:r>
            <a:r>
              <a:rPr lang="fi-FI" sz="1400" dirty="0">
                <a:solidFill>
                  <a:schemeClr val="bg1"/>
                </a:solidFill>
              </a:rPr>
              <a:t>- ja tuetun työn ohjaukseen</a:t>
            </a:r>
          </a:p>
        </p:txBody>
      </p:sp>
    </p:spTree>
    <p:extLst>
      <p:ext uri="{BB962C8B-B14F-4D97-AF65-F5344CB8AC3E}">
        <p14:creationId xmlns:p14="http://schemas.microsoft.com/office/powerpoint/2010/main" val="2513167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dirty="0"/>
              <a:t>Turvallisuus ja laatu</a:t>
            </a:r>
            <a:endParaRPr lang="en-US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YLEISIMMÄT ILMOITUSTYYPIT HENKILÖKUNTA: 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</a:rPr>
              <a:t>Lääke- ja nestehoito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Tapaturma, onnettomuus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Väkivalta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Muu tyyppi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Diagnoosiin liittyvä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 (0)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YHTEYDENOTOT POTILASASIA-VASTAAVILLE (KPL)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0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YHTEYDENOTOT SOSIAALIASIA-VASTAAVILLE (KPL)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fi-FI" sz="4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KORJAAVAT TOIMENPITEET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Keskustelut henkilökunnan kanssa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Haiprojen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ja asiakasyhteydenottojen perusteella</a:t>
            </a:r>
          </a:p>
          <a:p>
            <a:r>
              <a:rPr lang="fi-FI" sz="1400" dirty="0"/>
              <a:t>Annosjakelupussit tulossa asumisyksiköihin - Lääkehoidon prosessit yksiköissä kehitystyö 2024 -</a:t>
            </a:r>
            <a:endParaRPr lang="en-US" dirty="0"/>
          </a:p>
        </p:txBody>
      </p:sp>
      <p:graphicFrame>
        <p:nvGraphicFramePr>
          <p:cNvPr id="21" name="Chart 20" descr="Taulukko Vaaratapahtumailmoitusten määrä &#10;Tammikuu-Huhtikuu 2022 95&#10;Tammikuu-Huhtikuu 2023 344 &#10;Toukokuu-Elokuu 2022 111&#10;Toukokuu-Elokuu 2023 471&#10;Syyskuu-Joulukuu 2022 134&#10;Syyskuu- Joulukuu 2023 520">
            <a:extLst>
              <a:ext uri="{FF2B5EF4-FFF2-40B4-BE49-F238E27FC236}">
                <a16:creationId xmlns:a16="http://schemas.microsoft.com/office/drawing/2014/main" id="{DD1ABEA8-8205-4BAF-855E-E98DD2C78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2152325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0A37EBE-9791-738B-234E-6D3D0FE373BB}"/>
              </a:ext>
            </a:extLst>
          </p:cNvPr>
          <p:cNvSpPr txBox="1"/>
          <p:nvPr/>
        </p:nvSpPr>
        <p:spPr>
          <a:xfrm>
            <a:off x="5994333" y="76187"/>
            <a:ext cx="61389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Asuminen ja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pitkäaikainen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toiminta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vammaispalvelut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1-4.2024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EE7AB-B38F-08BA-1394-2687C24C3439}"/>
              </a:ext>
            </a:extLst>
          </p:cNvPr>
          <p:cNvSpPr txBox="1"/>
          <p:nvPr/>
        </p:nvSpPr>
        <p:spPr>
          <a:xfrm>
            <a:off x="4873658" y="2234153"/>
            <a:ext cx="343407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Läheltä piti: 147 (25,2%)</a:t>
            </a:r>
          </a:p>
          <a:p>
            <a:r>
              <a:rPr lang="fi-FI" sz="1600" dirty="0">
                <a:solidFill>
                  <a:schemeClr val="bg1"/>
                </a:solidFill>
              </a:rPr>
              <a:t>Tapahtui asiakkaalle: 395 (67,6%)</a:t>
            </a:r>
          </a:p>
          <a:p>
            <a:r>
              <a:rPr lang="fi-FI" sz="1600" dirty="0">
                <a:solidFill>
                  <a:schemeClr val="bg1"/>
                </a:solidFill>
              </a:rPr>
              <a:t>Muut havainnot: 42 (7,2%)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Kohtalainen haitta: 24 (4,1%)</a:t>
            </a:r>
          </a:p>
          <a:p>
            <a:r>
              <a:rPr lang="fi-FI" sz="1600" dirty="0">
                <a:solidFill>
                  <a:schemeClr val="bg1"/>
                </a:solidFill>
              </a:rPr>
              <a:t>Vakava haitta: 1 (0,2%)</a:t>
            </a:r>
          </a:p>
          <a:p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02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 dirty="0"/>
              <a:t>Asiakaskokemus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5880B6-B847-C1A9-2A8F-60407EEC5B53}"/>
              </a:ext>
            </a:extLst>
          </p:cNvPr>
          <p:cNvSpPr txBox="1"/>
          <p:nvPr/>
        </p:nvSpPr>
        <p:spPr>
          <a:xfrm>
            <a:off x="6053092" y="103027"/>
            <a:ext cx="61389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Asuminen ja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pitkäaikainen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toiminta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vammaispalvelut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1-4.2024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EEA3D7-3A07-A0AB-613C-113F26974158}"/>
              </a:ext>
            </a:extLst>
          </p:cNvPr>
          <p:cNvSpPr txBox="1"/>
          <p:nvPr/>
        </p:nvSpPr>
        <p:spPr>
          <a:xfrm>
            <a:off x="1128544" y="1450989"/>
            <a:ext cx="38698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Asiakaspalautteiden määrä = 114</a:t>
            </a:r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 flipV="1">
            <a:off x="4926529" y="3710572"/>
            <a:ext cx="71874" cy="66658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51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4AA5A-0782-9A4A-CE03-0DF1734ED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Calibri"/>
              </a:rPr>
              <a:t>4,29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(x</a:t>
            </a: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6FA4E-039B-32EB-8019-1F2698A8EC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4,39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4E5B5-9E32-8FEB-4087-138D2D8EB8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Calibri"/>
              </a:rPr>
              <a:t>4,35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FA9A3-69E4-AA0B-A887-6A61AE42F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Calibri"/>
              </a:rPr>
              <a:t>4,17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0521F-798A-97BA-AB11-CBD04E9F6E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4,50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97C203-020B-0324-3CC3-3D41D21A60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3,67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F674F2-0EE7-C368-AD80-506AECF76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/>
                <a:cs typeface="Calibri"/>
              </a:rPr>
              <a:t>4,44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5BB55-60E3-4258-6256-EA028CE596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4,57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Vapaa teksti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Negatiivinen palaute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Vapaa teksti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MUISTUTUKSET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74745" y="5406049"/>
            <a:ext cx="1399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x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KANTELUT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516850" y="5407327"/>
            <a:ext cx="1399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x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/>
              <a:t>Osallisuus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F5715A-FBA2-C1CF-959B-FE981197C66D}"/>
              </a:ext>
            </a:extLst>
          </p:cNvPr>
          <p:cNvSpPr txBox="1"/>
          <p:nvPr/>
        </p:nvSpPr>
        <p:spPr>
          <a:xfrm>
            <a:off x="6053092" y="110922"/>
            <a:ext cx="61389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Asuminen ja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pitkäaikainen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toiminta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vammaispalvelut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1-4.2024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 smtClean="0">
                <a:solidFill>
                  <a:schemeClr val="bg1"/>
                </a:solidFill>
                <a:cs typeface="Arial"/>
              </a:rPr>
              <a:t>Asiakaskokoukset palveluyksiköissä</a:t>
            </a:r>
          </a:p>
          <a:p>
            <a:r>
              <a:rPr lang="fi-FI" sz="1600" b="1" dirty="0" smtClean="0">
                <a:solidFill>
                  <a:schemeClr val="bg1"/>
                </a:solidFill>
                <a:cs typeface="Arial"/>
              </a:rPr>
              <a:t>Asiakaskohtaiset </a:t>
            </a:r>
            <a:r>
              <a:rPr lang="fi-FI" sz="1600" b="1" dirty="0" err="1" smtClean="0">
                <a:solidFill>
                  <a:schemeClr val="bg1"/>
                </a:solidFill>
                <a:cs typeface="Arial"/>
              </a:rPr>
              <a:t>Imo</a:t>
            </a:r>
            <a:r>
              <a:rPr lang="fi-FI" sz="1600" b="1" dirty="0" smtClean="0">
                <a:solidFill>
                  <a:schemeClr val="bg1"/>
                </a:solidFill>
                <a:cs typeface="Arial"/>
              </a:rPr>
              <a:t>-suunnitelmat palveluyksikkötasolla</a:t>
            </a:r>
          </a:p>
          <a:p>
            <a:r>
              <a:rPr lang="fi-FI" sz="1600" b="1" dirty="0" smtClean="0">
                <a:solidFill>
                  <a:schemeClr val="bg1"/>
                </a:solidFill>
                <a:cs typeface="Arial"/>
              </a:rPr>
              <a:t>Yhteistyö 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omaisten kanssa</a:t>
            </a:r>
            <a:endParaRPr lang="en-US" sz="1600" dirty="0">
              <a:solidFill>
                <a:srgbClr val="213A8F"/>
              </a:solidFill>
              <a:cs typeface="Arial"/>
            </a:endParaRPr>
          </a:p>
          <a:p>
            <a:r>
              <a:rPr lang="fi-FI" sz="1600" b="1" dirty="0">
                <a:solidFill>
                  <a:schemeClr val="bg1"/>
                </a:solidFill>
                <a:cs typeface="Arial"/>
              </a:rPr>
              <a:t>Vammaisneuvosta 2x/v</a:t>
            </a:r>
            <a:endParaRPr lang="fi-FI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6AB64-A484-4C1D-B917-E9E104612D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  <a:latin typeface="Times New Roman"/>
                <a:cs typeface="Times New Roman"/>
              </a:rPr>
              <a:t>Osittain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 dirty="0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</a:rPr>
              <a:t>Tilojen yhteiskäyttö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  <a:cs typeface="Arial"/>
              </a:rPr>
              <a:t>Toimintatapojen muuttaminen tai tarkistaminen.</a:t>
            </a: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Henkilöstö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75BF39-8955-7A07-4E1B-ABDB0E6D5BFE}"/>
              </a:ext>
            </a:extLst>
          </p:cNvPr>
          <p:cNvSpPr txBox="1"/>
          <p:nvPr/>
        </p:nvSpPr>
        <p:spPr>
          <a:xfrm>
            <a:off x="5877018" y="69562"/>
            <a:ext cx="61433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Asuminen ja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pitkäaikainen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toiminta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vammaispalvelut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1-4.2024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HENKILÖSTÖ</a:t>
            </a:r>
            <a:r>
              <a:rPr lang="fi-FI" b="1" baseline="0" dirty="0">
                <a:solidFill>
                  <a:schemeClr val="accent4"/>
                </a:solidFill>
              </a:rPr>
              <a:t>MÄÄRÄ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Henkilöstö: 712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Vakinaiset: 524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Tilapäiset: 141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 dirty="0">
                <a:solidFill>
                  <a:schemeClr val="accent4"/>
                </a:solidFill>
              </a:rPr>
              <a:t> HAIPRO-JÄRJESTELMÄN KAUTTA</a:t>
            </a:r>
            <a:endParaRPr lang="fi-FI" sz="1600" b="1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 dirty="0">
                <a:solidFill>
                  <a:schemeClr val="bg1"/>
                </a:solidFill>
              </a:rPr>
              <a:t>217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Yleisimmät ilmoitustyypit:</a:t>
            </a:r>
          </a:p>
          <a:p>
            <a:pPr marL="342900" indent="-342900">
              <a:buAutoNum type="arabicPeriod"/>
            </a:pPr>
            <a:r>
              <a:rPr lang="fi-FI" dirty="0">
                <a:solidFill>
                  <a:schemeClr val="bg1"/>
                </a:solidFill>
              </a:rPr>
              <a:t>Uhka, tai väkivalta</a:t>
            </a:r>
          </a:p>
          <a:p>
            <a:pPr marL="342900" indent="-342900">
              <a:buAutoNum type="arabicPeriod"/>
            </a:pPr>
            <a:r>
              <a:rPr lang="fi-FI" dirty="0">
                <a:solidFill>
                  <a:schemeClr val="bg1"/>
                </a:solidFill>
                <a:cs typeface="Arial" panose="020B0604020202020204"/>
              </a:rPr>
              <a:t>Muu vaaratyyppi</a:t>
            </a:r>
          </a:p>
          <a:p>
            <a:pPr marL="342900" indent="-342900">
              <a:buAutoNum type="arabicPeriod"/>
            </a:pPr>
            <a:r>
              <a:rPr lang="fi-FI" dirty="0">
                <a:solidFill>
                  <a:schemeClr val="bg1"/>
                </a:solidFill>
                <a:cs typeface="Arial" panose="020B0604020202020204"/>
              </a:rPr>
              <a:t>Kaatuminen, liukastuminen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POISSAOLOT</a:t>
            </a: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H="1" flipV="1">
            <a:off x="4800600" y="5204345"/>
            <a:ext cx="80493" cy="79714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0927" y="6098064"/>
            <a:ext cx="764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dirty="0">
                <a:solidFill>
                  <a:schemeClr val="bg1"/>
                </a:solidFill>
              </a:rPr>
              <a:t>45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TYÖHYVINVOINTIA</a:t>
            </a:r>
            <a:r>
              <a:rPr lang="fi-FI" b="1" baseline="0" dirty="0">
                <a:solidFill>
                  <a:schemeClr val="accent4"/>
                </a:solidFill>
              </a:rPr>
              <a:t> EDISTÄVÄT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cs typeface="Arial"/>
              </a:rPr>
              <a:t>TYKY-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toiminta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, E-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passi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henkilöstökokoukset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säännölliset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kehityskeskustelut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esimiestyön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tukeminen</a:t>
            </a:r>
            <a:endParaRPr lang="en-US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8519400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6" ma:contentTypeDescription="Luo uusi asiakirja." ma:contentTypeScope="" ma:versionID="769216243f1d7e04cb33e4de795f2ce5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b3e2a9e08e6a9d661a84756232b791db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7B42B0-CB74-4551-8607-FC86DCBBAB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A75FB4-2C35-48C2-A238-08BDE60A68D7}">
  <ds:schemaRefs>
    <ds:schemaRef ds:uri="http://purl.org/dc/terms/"/>
    <ds:schemaRef ds:uri="cbe4f0d9-fb0d-42e8-a680-6e558966cc0a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662b06d-03b9-424a-ab70-bfab313b8d48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0B1690C-AB57-4029-AFF0-3A3A8D127F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538</TotalTime>
  <Words>529</Words>
  <Application>Microsoft Office PowerPoint</Application>
  <PresentationFormat>Widescreen</PresentationFormat>
  <Paragraphs>147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맑은 고딕</vt:lpstr>
      <vt:lpstr>Arial</vt:lpstr>
      <vt:lpstr>Calibri</vt:lpstr>
      <vt:lpstr>굴림</vt:lpstr>
      <vt:lpstr>Segoe UI</vt:lpstr>
      <vt:lpstr>Times New Roman</vt:lpstr>
      <vt:lpstr>OVHP_teema</vt:lpstr>
      <vt:lpstr>Omavalvonnan seuratatietojen raportointi</vt:lpstr>
      <vt:lpstr>Palveluiden Saatavuus</vt:lpstr>
      <vt:lpstr>Turvallisuus ja laatu</vt:lpstr>
      <vt:lpstr>PowerPoint 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Isaksson Pia-Maria</cp:lastModifiedBy>
  <cp:revision>174</cp:revision>
  <dcterms:created xsi:type="dcterms:W3CDTF">2023-11-14T05:41:58Z</dcterms:created>
  <dcterms:modified xsi:type="dcterms:W3CDTF">2024-08-15T10:34:59Z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