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30" r:id="rId6"/>
    <p:sldId id="272" r:id="rId7"/>
    <p:sldId id="274" r:id="rId8"/>
    <p:sldId id="276" r:id="rId9"/>
    <p:sldId id="337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7" y="10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3095279041218"/>
          <c:y val="9.1389464895059544E-2"/>
          <c:w val="0.82014724457543398"/>
          <c:h val="0.78759777249500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F2-4213-9303-953B53F969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8F2-4213-9303-953B53F96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15.8.2024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A50944-7B0C-1999-94E6-BCD8744C126C}"/>
              </a:ext>
            </a:extLst>
          </p:cNvPr>
          <p:cNvSpPr txBox="1"/>
          <p:nvPr userDrawn="1"/>
        </p:nvSpPr>
        <p:spPr>
          <a:xfrm>
            <a:off x="7278255" y="0"/>
            <a:ext cx="50061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dirty="0"/>
              <a:t>Rehabilitering – </a:t>
            </a:r>
            <a:r>
              <a:rPr lang="en-US" sz="1400" b="0" dirty="0" err="1"/>
              <a:t>Kuntoutus</a:t>
            </a:r>
            <a:r>
              <a:rPr lang="en-US" sz="1400" b="0" dirty="0"/>
              <a:t> 9-12.2023</a:t>
            </a:r>
            <a:endParaRPr lang="fi-FI" sz="1400" b="0" dirty="0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Saatavuus/</a:t>
            </a:r>
            <a:r>
              <a:rPr lang="fi-FI" sz="3600" dirty="0" err="1">
                <a:solidFill>
                  <a:schemeClr val="tx1"/>
                </a:solidFill>
              </a:rPr>
              <a:t>Tillgänglighet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415AD8-42D3-4FD9-1B09-5A8CAC6D7F3A}"/>
              </a:ext>
            </a:extLst>
          </p:cNvPr>
          <p:cNvSpPr txBox="1"/>
          <p:nvPr userDrawn="1"/>
        </p:nvSpPr>
        <p:spPr>
          <a:xfrm>
            <a:off x="6622063" y="0"/>
            <a:ext cx="55846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400" b="0" dirty="0"/>
              <a:t>Boende och dagverksamhet inom funktionshinderservice 1-4.2024</a:t>
            </a: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 err="1">
                <a:solidFill>
                  <a:schemeClr val="tx1"/>
                </a:solidFill>
              </a:rPr>
              <a:t>Säkerhet</a:t>
            </a:r>
            <a:r>
              <a:rPr lang="fi-FI" sz="3600" dirty="0">
                <a:solidFill>
                  <a:schemeClr val="tx1"/>
                </a:solidFill>
              </a:rPr>
              <a:t> och </a:t>
            </a:r>
            <a:r>
              <a:rPr lang="fi-FI" sz="3600" dirty="0" err="1">
                <a:solidFill>
                  <a:schemeClr val="tx1"/>
                </a:solidFill>
              </a:rPr>
              <a:t>kvalitet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9" r:id="rId12"/>
    <p:sldLayoutId id="2147483706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</a:t>
            </a:r>
            <a:r>
              <a:rPr lang="fi-FI" sz="4800" dirty="0" err="1"/>
              <a:t>apportering</a:t>
            </a:r>
            <a:r>
              <a:rPr lang="fi-FI" sz="480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Resultatområde: BOENDE OCH DAGVERKSAMHET INOM FUNKTIONSHINDERSERVICE</a:t>
            </a:r>
          </a:p>
          <a:p>
            <a:r>
              <a:rPr lang="fi-FI" dirty="0" err="1"/>
              <a:t>Period</a:t>
            </a:r>
            <a:r>
              <a:rPr lang="fi-FI" dirty="0"/>
              <a:t> som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1-4 / 2024</a:t>
            </a:r>
            <a:endParaRPr lang="fi-FI" dirty="0">
              <a:cs typeface="Arial"/>
            </a:endParaRPr>
          </a:p>
          <a:p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501B564-03DF-44A6-988E-2F0EDF1BA6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 err="1"/>
              <a:t>Tillgänglihet</a:t>
            </a:r>
            <a:r>
              <a:rPr lang="fi-FI" b="1" dirty="0"/>
              <a:t> </a:t>
            </a:r>
            <a:endParaRPr lang="fi-FI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88269-5EF7-73C2-6097-9CEDC43E2C28}"/>
              </a:ext>
            </a:extLst>
          </p:cNvPr>
          <p:cNvSpPr txBox="1"/>
          <p:nvPr/>
        </p:nvSpPr>
        <p:spPr>
          <a:xfrm>
            <a:off x="6096000" y="67360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1-4.2024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43726DFA-C955-467B-9660-22C720F981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8400" y="15564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BOENDE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88C22B-FCF7-4F5E-8F1B-0642720C20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800000"/>
            <a:ext cx="360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Egen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smtClean="0">
                <a:solidFill>
                  <a:schemeClr val="bg1"/>
                </a:solidFill>
              </a:rPr>
              <a:t>produktion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 smtClean="0">
                <a:solidFill>
                  <a:schemeClr val="bg1"/>
                </a:solidFill>
              </a:rPr>
              <a:t>Köptjänster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b="1" dirty="0">
                <a:solidFill>
                  <a:schemeClr val="accent4"/>
                </a:solidFill>
              </a:rPr>
              <a:t>ARBET- OCH DAGVERSAMHET</a:t>
            </a:r>
          </a:p>
          <a:p>
            <a:r>
              <a:rPr lang="fi-FI" dirty="0" err="1">
                <a:solidFill>
                  <a:schemeClr val="bg1"/>
                </a:solidFill>
              </a:rPr>
              <a:t>Egen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smtClean="0">
                <a:solidFill>
                  <a:schemeClr val="bg1"/>
                </a:solidFill>
              </a:rPr>
              <a:t>produktion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Köptjänster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61505-F026-4162-BCFE-5CBB321B6C8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5040000"/>
            <a:ext cx="3600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KORTVARIG OMSORG</a:t>
            </a:r>
          </a:p>
          <a:p>
            <a:r>
              <a:rPr lang="fi-FI" sz="1600" dirty="0" err="1">
                <a:solidFill>
                  <a:schemeClr val="bg1"/>
                </a:solidFill>
              </a:rPr>
              <a:t>Egen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smtClean="0">
                <a:solidFill>
                  <a:schemeClr val="bg1"/>
                </a:solidFill>
              </a:rPr>
              <a:t>produktion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Köptjänster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 smtClean="0">
                <a:solidFill>
                  <a:schemeClr val="bg1"/>
                </a:solidFill>
              </a:rPr>
              <a:t>Korttids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boende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Morris/</a:t>
            </a:r>
            <a:r>
              <a:rPr lang="fi-FI" sz="1600" dirty="0" err="1">
                <a:solidFill>
                  <a:schemeClr val="bg1"/>
                </a:solidFill>
              </a:rPr>
              <a:t>eftis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Vårdverksamhet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Annan </a:t>
            </a:r>
            <a:r>
              <a:rPr lang="fi-FI" sz="1600" dirty="0" err="1">
                <a:solidFill>
                  <a:schemeClr val="bg1"/>
                </a:solidFill>
              </a:rPr>
              <a:t>specialomsorg</a:t>
            </a:r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0EB59F-7D26-4BDC-93D2-DE8F9C48C2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C7D69-8BA8-4764-9763-BD5CF62059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00000"/>
            <a:ext cx="367200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>
                <a:solidFill>
                  <a:schemeClr val="bg1"/>
                </a:solidFill>
              </a:rPr>
              <a:t>Asuminen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Egna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boendeformer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fulla,behovet</a:t>
            </a:r>
            <a:r>
              <a:rPr lang="fi-FI" sz="1400" dirty="0">
                <a:solidFill>
                  <a:schemeClr val="bg1"/>
                </a:solidFill>
              </a:rPr>
              <a:t>  </a:t>
            </a:r>
            <a:r>
              <a:rPr lang="fi-FI" sz="1400" dirty="0" err="1">
                <a:solidFill>
                  <a:schemeClr val="bg1"/>
                </a:solidFill>
              </a:rPr>
              <a:t>finns</a:t>
            </a: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Även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köptjänster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svårt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att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hitta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 err="1">
                <a:solidFill>
                  <a:schemeClr val="bg1"/>
                </a:solidFill>
              </a:rPr>
              <a:t>Dagverksamhet</a:t>
            </a:r>
            <a:endParaRPr lang="fi-FI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Egna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servicer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fulla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nya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på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kommande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varje</a:t>
            </a:r>
            <a:r>
              <a:rPr lang="fi-FI" sz="1400" dirty="0">
                <a:solidFill>
                  <a:schemeClr val="bg1"/>
                </a:solidFill>
              </a:rPr>
              <a:t>  </a:t>
            </a:r>
            <a:r>
              <a:rPr lang="fi-FI" sz="1400" dirty="0" err="1">
                <a:solidFill>
                  <a:schemeClr val="bg1"/>
                </a:solidFill>
              </a:rPr>
              <a:t>år</a:t>
            </a:r>
            <a:r>
              <a:rPr lang="fi-FI" sz="1400" dirty="0">
                <a:solidFill>
                  <a:schemeClr val="bg1"/>
                </a:solidFill>
              </a:rPr>
              <a:t>-&gt;</a:t>
            </a:r>
            <a:r>
              <a:rPr lang="fi-FI" sz="1400" dirty="0" err="1">
                <a:solidFill>
                  <a:schemeClr val="bg1"/>
                </a:solidFill>
              </a:rPr>
              <a:t>kritiskt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Resursser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arbetsverksamhet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utlokaliserad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arbete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service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varierar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välfärdsområde</a:t>
            </a: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 err="1">
                <a:solidFill>
                  <a:schemeClr val="bg1"/>
                </a:solidFill>
              </a:rPr>
              <a:t>Kortvarig</a:t>
            </a:r>
            <a:r>
              <a:rPr lang="fi-FI" sz="1400" b="1" dirty="0">
                <a:solidFill>
                  <a:schemeClr val="bg1"/>
                </a:solidFill>
              </a:rPr>
              <a:t> </a:t>
            </a:r>
            <a:r>
              <a:rPr lang="fi-FI" sz="1400" b="1" dirty="0" err="1">
                <a:solidFill>
                  <a:schemeClr val="bg1"/>
                </a:solidFill>
              </a:rPr>
              <a:t>omsorg</a:t>
            </a:r>
            <a:endParaRPr lang="fi-FI" sz="1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Morris och </a:t>
            </a:r>
            <a:r>
              <a:rPr lang="fi-FI" sz="1400" dirty="0" err="1">
                <a:solidFill>
                  <a:schemeClr val="bg1"/>
                </a:solidFill>
              </a:rPr>
              <a:t>eftis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verksamhet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fínns</a:t>
            </a:r>
            <a:r>
              <a:rPr lang="fi-FI" sz="1400" dirty="0">
                <a:solidFill>
                  <a:schemeClr val="bg1"/>
                </a:solidFill>
              </a:rPr>
              <a:t> i </a:t>
            </a:r>
            <a:r>
              <a:rPr lang="fi-FI" sz="1400" dirty="0" err="1">
                <a:solidFill>
                  <a:schemeClr val="bg1"/>
                </a:solidFill>
              </a:rPr>
              <a:t>balans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mellersta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området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utmaningar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andra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områder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gäller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också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lovvård</a:t>
            </a: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Köptjänster</a:t>
            </a:r>
            <a:r>
              <a:rPr lang="fi-FI" sz="1400" dirty="0">
                <a:solidFill>
                  <a:schemeClr val="bg1"/>
                </a:solidFill>
              </a:rPr>
              <a:t>  </a:t>
            </a:r>
            <a:r>
              <a:rPr lang="fi-FI" sz="1400" dirty="0" err="1">
                <a:solidFill>
                  <a:schemeClr val="bg1"/>
                </a:solidFill>
              </a:rPr>
              <a:t>som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individuella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lösningar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8532000" y="1588666"/>
            <a:ext cx="29804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F06998-27CA-4DDB-B244-049B7BC565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0000"/>
            <a:ext cx="36000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>
                <a:solidFill>
                  <a:schemeClr val="bg1"/>
                </a:solidFill>
              </a:rPr>
              <a:t>Asuminen: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Boende</a:t>
            </a:r>
            <a:r>
              <a:rPr lang="fi-FI" sz="1400" dirty="0">
                <a:solidFill>
                  <a:schemeClr val="bg1"/>
                </a:solidFill>
              </a:rPr>
              <a:t>  för </a:t>
            </a:r>
            <a:r>
              <a:rPr lang="fi-FI" sz="1400" dirty="0" err="1">
                <a:solidFill>
                  <a:schemeClr val="bg1"/>
                </a:solidFill>
              </a:rPr>
              <a:t>för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krävande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stöd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börjar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under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hösten</a:t>
            </a:r>
            <a:r>
              <a:rPr lang="fi-FI" sz="1400" dirty="0">
                <a:solidFill>
                  <a:schemeClr val="bg1"/>
                </a:solidFill>
              </a:rPr>
              <a:t> -24 (4 </a:t>
            </a:r>
            <a:r>
              <a:rPr lang="fi-FI" sz="1400" dirty="0" err="1">
                <a:solidFill>
                  <a:schemeClr val="bg1"/>
                </a:solidFill>
              </a:rPr>
              <a:t>klientplatser</a:t>
            </a:r>
            <a:r>
              <a:rPr lang="fi-FI" sz="1400" dirty="0">
                <a:solidFill>
                  <a:schemeClr val="bg1"/>
                </a:solidFill>
              </a:rPr>
              <a:t>) i </a:t>
            </a:r>
            <a:r>
              <a:rPr lang="fi-FI" sz="1400" dirty="0" err="1">
                <a:solidFill>
                  <a:schemeClr val="bg1"/>
                </a:solidFill>
              </a:rPr>
              <a:t>mellersta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områden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Satsningsföslag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inom</a:t>
            </a:r>
            <a:r>
              <a:rPr lang="fi-FI" sz="1400" dirty="0" smtClean="0">
                <a:solidFill>
                  <a:schemeClr val="bg1"/>
                </a:solidFill>
              </a:rPr>
              <a:t> TUSO </a:t>
            </a:r>
            <a:r>
              <a:rPr lang="fi-FI" sz="1400" dirty="0" err="1" smtClean="0">
                <a:solidFill>
                  <a:schemeClr val="bg1"/>
                </a:solidFill>
              </a:rPr>
              <a:t>gällande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socialhandledning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inom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stödboende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b="1" dirty="0" err="1">
                <a:solidFill>
                  <a:schemeClr val="bg1"/>
                </a:solidFill>
              </a:rPr>
              <a:t>Korttidsboende</a:t>
            </a:r>
            <a:r>
              <a:rPr lang="fi-FI" sz="1400" b="1" dirty="0">
                <a:solidFill>
                  <a:schemeClr val="bg1"/>
                </a:solidFill>
              </a:rPr>
              <a:t> (</a:t>
            </a:r>
            <a:r>
              <a:rPr lang="fi-FI" sz="1400" b="1" dirty="0" err="1">
                <a:solidFill>
                  <a:schemeClr val="bg1"/>
                </a:solidFill>
              </a:rPr>
              <a:t>korttidsvård</a:t>
            </a:r>
            <a:r>
              <a:rPr lang="fi-FI" sz="1400" b="1" dirty="0">
                <a:solidFill>
                  <a:schemeClr val="bg1"/>
                </a:solidFill>
              </a:rPr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>
                <a:solidFill>
                  <a:schemeClr val="bg1"/>
                </a:solidFill>
              </a:rPr>
              <a:t>Korttidsboendeenhet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fem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klienplatser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till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södra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mellersta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områden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på</a:t>
            </a:r>
            <a:r>
              <a:rPr lang="fi-FI" sz="1400" dirty="0">
                <a:solidFill>
                  <a:schemeClr val="bg1"/>
                </a:solidFill>
              </a:rPr>
              <a:t> hösten-24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Satstnigsföslag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inom</a:t>
            </a:r>
            <a:r>
              <a:rPr lang="fi-FI" sz="1400" dirty="0">
                <a:solidFill>
                  <a:schemeClr val="bg1"/>
                </a:solidFill>
              </a:rPr>
              <a:t> TUSO </a:t>
            </a:r>
            <a:r>
              <a:rPr lang="fi-FI" sz="1400" dirty="0" err="1">
                <a:solidFill>
                  <a:schemeClr val="bg1"/>
                </a:solidFill>
              </a:rPr>
              <a:t>gällande</a:t>
            </a:r>
            <a:r>
              <a:rPr lang="fi-FI" sz="1400" dirty="0">
                <a:solidFill>
                  <a:schemeClr val="bg1"/>
                </a:solidFill>
              </a:rPr>
              <a:t>  </a:t>
            </a:r>
            <a:r>
              <a:rPr lang="fi-FI" sz="1400" dirty="0" err="1">
                <a:solidFill>
                  <a:schemeClr val="bg1"/>
                </a:solidFill>
              </a:rPr>
              <a:t>kortvarig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omsorg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arbetsverksamhet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utlokaliserad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arbete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socialhandledning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till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stödboende</a:t>
            </a:r>
            <a:r>
              <a:rPr lang="fi-FI" sz="1400" dirty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28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07B088-7B9B-F096-24F2-D70B57F65B00}"/>
              </a:ext>
            </a:extLst>
          </p:cNvPr>
          <p:cNvSpPr txBox="1"/>
          <p:nvPr/>
        </p:nvSpPr>
        <p:spPr>
          <a:xfrm>
            <a:off x="6053092" y="23884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1-4.2024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DE VANLIGASTE ANMÄLNINGSTYPERNA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med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läkemedelsbehandling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Olycka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Våld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Annat</a:t>
            </a: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Förkinppad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med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diagnos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(0)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x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Diskussion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personalen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Haipro-anmälan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kontakt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20" name="Chart 19" descr="Diagram: Antal anmälan om negativ händelse&#10;Januari - April 2022&#10;Januari - April 2023&#10;Maj - Augusti 2022&#10;Maj - Augusti 2023&#10;September - December 2022 September - December 2023">
            <a:extLst>
              <a:ext uri="{FF2B5EF4-FFF2-40B4-BE49-F238E27FC236}">
                <a16:creationId xmlns:a16="http://schemas.microsoft.com/office/drawing/2014/main" id="{E0A178B2-E107-458A-A036-35C164172A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0922428"/>
              </p:ext>
            </p:extLst>
          </p:nvPr>
        </p:nvGraphicFramePr>
        <p:xfrm>
          <a:off x="1204151" y="2062076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28AA30F-6118-03E3-CC19-C9D91115B088}"/>
              </a:ext>
            </a:extLst>
          </p:cNvPr>
          <p:cNvSpPr txBox="1"/>
          <p:nvPr/>
        </p:nvSpPr>
        <p:spPr>
          <a:xfrm>
            <a:off x="4890051" y="2256183"/>
            <a:ext cx="367365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err="1" smtClean="0">
                <a:solidFill>
                  <a:schemeClr val="bg1"/>
                </a:solidFill>
              </a:rPr>
              <a:t>Nära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på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händelser</a:t>
            </a:r>
            <a:r>
              <a:rPr lang="fi-FI" dirty="0" smtClean="0">
                <a:solidFill>
                  <a:schemeClr val="bg1"/>
                </a:solidFill>
              </a:rPr>
              <a:t>: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147 (25,2%)</a:t>
            </a:r>
          </a:p>
          <a:p>
            <a:r>
              <a:rPr lang="fi-FI" dirty="0" err="1">
                <a:solidFill>
                  <a:schemeClr val="bg1"/>
                </a:solidFill>
              </a:rPr>
              <a:t>Drabbade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klient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395 (67,6%)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>
                <a:solidFill>
                  <a:schemeClr val="bg1"/>
                </a:solidFill>
              </a:rPr>
              <a:t>Annan </a:t>
            </a:r>
            <a:r>
              <a:rPr lang="fi-FI" dirty="0" err="1">
                <a:solidFill>
                  <a:schemeClr val="bg1"/>
                </a:solidFill>
              </a:rPr>
              <a:t>upptäckt</a:t>
            </a:r>
            <a:r>
              <a:rPr lang="fi-FI" dirty="0">
                <a:solidFill>
                  <a:schemeClr val="bg1"/>
                </a:solidFill>
              </a:rPr>
              <a:t>: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42 (7,2%)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</a:t>
            </a:r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skada</a:t>
            </a:r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24 (4,1%)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err="1">
                <a:solidFill>
                  <a:prstClr val="white"/>
                </a:solidFill>
                <a:latin typeface="Arial" panose="020B0604020202020204"/>
              </a:rPr>
              <a:t>Allvarlig</a:t>
            </a:r>
            <a:r>
              <a:rPr lang="fi-FI" dirty="0">
                <a:solidFill>
                  <a:prstClr val="white"/>
                </a:solidFill>
                <a:latin typeface="Arial" panose="020B0604020202020204"/>
              </a:rPr>
              <a:t> </a:t>
            </a:r>
            <a:r>
              <a:rPr lang="fi-FI" dirty="0" err="1">
                <a:solidFill>
                  <a:prstClr val="white"/>
                </a:solidFill>
                <a:latin typeface="Arial" panose="020B0604020202020204"/>
              </a:rPr>
              <a:t>skada</a:t>
            </a:r>
            <a:r>
              <a:rPr kumimoji="0" lang="fi-FI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1 (0,2%)</a:t>
            </a:r>
          </a:p>
          <a:p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34EBC5-6900-051E-574B-F791811F0E59}"/>
              </a:ext>
            </a:extLst>
          </p:cNvPr>
          <p:cNvSpPr txBox="1"/>
          <p:nvPr/>
        </p:nvSpPr>
        <p:spPr>
          <a:xfrm>
            <a:off x="6053092" y="36269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1-4.2024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389E07-30A5-9E3B-C3F5-3A99D6A0F8CB}"/>
              </a:ext>
            </a:extLst>
          </p:cNvPr>
          <p:cNvSpPr txBox="1"/>
          <p:nvPr/>
        </p:nvSpPr>
        <p:spPr>
          <a:xfrm>
            <a:off x="1278568" y="1451113"/>
            <a:ext cx="3959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KUNDRESPONS ANTAL= 114</a:t>
            </a:r>
            <a:endParaRPr lang="fi-FI" sz="1600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flipV="1">
            <a:off x="4922982" y="3520915"/>
            <a:ext cx="69329" cy="84126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51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4,29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x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4,39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4,35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4,17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4,50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3,67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4,44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4,57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x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25002" y="5485551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x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409E6E-97C8-0DDF-ECC2-44DC6C267E44}"/>
              </a:ext>
            </a:extLst>
          </p:cNvPr>
          <p:cNvSpPr txBox="1"/>
          <p:nvPr/>
        </p:nvSpPr>
        <p:spPr>
          <a:xfrm>
            <a:off x="6053092" y="20610"/>
            <a:ext cx="61389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1-4.2024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20621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 dirty="0" smtClean="0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</a:p>
          <a:p>
            <a:endParaRPr lang="sv-SE" sz="1600" b="1" dirty="0" smtClean="0">
              <a:solidFill>
                <a:schemeClr val="accent4"/>
              </a:solidFill>
              <a:latin typeface="+mj-lt"/>
            </a:endParaRPr>
          </a:p>
          <a:p>
            <a:r>
              <a:rPr lang="sv-SE" sz="1600" b="1" dirty="0" smtClean="0">
                <a:solidFill>
                  <a:schemeClr val="bg1"/>
                </a:solidFill>
                <a:latin typeface="+mj-lt"/>
                <a:cs typeface="Arial"/>
              </a:rPr>
              <a:t>Klientmöten </a:t>
            </a:r>
            <a:r>
              <a:rPr lang="sv-SE" sz="1600" b="1" dirty="0">
                <a:solidFill>
                  <a:schemeClr val="bg1"/>
                </a:solidFill>
                <a:latin typeface="+mj-lt"/>
                <a:cs typeface="Arial"/>
              </a:rPr>
              <a:t>i </a:t>
            </a:r>
            <a:r>
              <a:rPr lang="sv-SE" sz="1600" b="1" dirty="0" smtClean="0">
                <a:solidFill>
                  <a:schemeClr val="bg1"/>
                </a:solidFill>
                <a:latin typeface="+mj-lt"/>
                <a:cs typeface="Arial"/>
              </a:rPr>
              <a:t>serviceenheter</a:t>
            </a:r>
          </a:p>
          <a:p>
            <a:r>
              <a:rPr lang="sv-SE" sz="1600" b="1" dirty="0" err="1" smtClean="0">
                <a:solidFill>
                  <a:schemeClr val="bg1"/>
                </a:solidFill>
                <a:latin typeface="+mj-lt"/>
                <a:cs typeface="Arial"/>
              </a:rPr>
              <a:t>Klintespecifika</a:t>
            </a:r>
            <a:r>
              <a:rPr lang="sv-SE" sz="1600" b="1" dirty="0" smtClean="0">
                <a:solidFill>
                  <a:schemeClr val="bg1"/>
                </a:solidFill>
                <a:latin typeface="+mj-lt"/>
                <a:cs typeface="Arial"/>
              </a:rPr>
              <a:t> </a:t>
            </a:r>
            <a:r>
              <a:rPr lang="sv-SE" sz="1600" b="1" dirty="0" smtClean="0">
                <a:solidFill>
                  <a:schemeClr val="bg1"/>
                </a:solidFill>
                <a:latin typeface="+mj-lt"/>
                <a:cs typeface="Arial"/>
              </a:rPr>
              <a:t>IMO-planer på </a:t>
            </a:r>
            <a:r>
              <a:rPr lang="sv-SE" sz="1600" b="1" dirty="0" smtClean="0">
                <a:solidFill>
                  <a:schemeClr val="bg1"/>
                </a:solidFill>
                <a:latin typeface="+mj-lt"/>
                <a:cs typeface="Arial"/>
              </a:rPr>
              <a:t>serviceenhetsnivå</a:t>
            </a:r>
            <a:endParaRPr lang="sv-SE" sz="1600" b="1" dirty="0">
              <a:solidFill>
                <a:schemeClr val="bg1"/>
              </a:solidFill>
              <a:latin typeface="+mj-lt"/>
              <a:cs typeface="Arial"/>
            </a:endParaRPr>
          </a:p>
          <a:p>
            <a:r>
              <a:rPr lang="sv-SE" sz="1600" b="1" dirty="0" err="1" smtClean="0">
                <a:solidFill>
                  <a:schemeClr val="bg1"/>
                </a:solidFill>
                <a:latin typeface="+mj-lt"/>
                <a:cs typeface="Arial"/>
              </a:rPr>
              <a:t>Sammarbete</a:t>
            </a:r>
            <a:r>
              <a:rPr lang="sv-SE" sz="1600" b="1" dirty="0" smtClean="0">
                <a:solidFill>
                  <a:schemeClr val="bg1"/>
                </a:solidFill>
                <a:latin typeface="+mj-lt"/>
                <a:cs typeface="Arial"/>
              </a:rPr>
              <a:t> med anhöriga</a:t>
            </a:r>
          </a:p>
          <a:p>
            <a:r>
              <a:rPr lang="sv-SE" sz="1600" b="1" dirty="0" smtClean="0">
                <a:solidFill>
                  <a:schemeClr val="bg1"/>
                </a:solidFill>
                <a:latin typeface="+mj-lt"/>
                <a:cs typeface="Arial"/>
              </a:rPr>
              <a:t>Råd för funktionshindrade 4x/år</a:t>
            </a:r>
            <a:endParaRPr lang="sv-SE" sz="1600" b="1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dirty="0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 dirty="0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 dirty="0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 err="1">
                <a:solidFill>
                  <a:schemeClr val="bg1"/>
                </a:solidFill>
                <a:latin typeface="Times New Roman"/>
                <a:cs typeface="Times New Roman"/>
              </a:rPr>
              <a:t>Delvis</a:t>
            </a:r>
            <a:endParaRPr lang="fi-FI" b="1" dirty="0" err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fi-FI" sz="1600" b="1" dirty="0" err="1" smtClean="0">
                <a:solidFill>
                  <a:schemeClr val="bg1"/>
                </a:solidFill>
              </a:rPr>
              <a:t>Gemensam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använding</a:t>
            </a:r>
            <a:r>
              <a:rPr lang="fi-FI" sz="1600" b="1" dirty="0" smtClean="0">
                <a:solidFill>
                  <a:schemeClr val="bg1"/>
                </a:solidFill>
              </a:rPr>
              <a:t> av </a:t>
            </a:r>
            <a:r>
              <a:rPr lang="fi-FI" sz="1600" b="1" dirty="0" err="1" smtClean="0">
                <a:solidFill>
                  <a:schemeClr val="bg1"/>
                </a:solidFill>
              </a:rPr>
              <a:t>faciliteter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 err="1">
                <a:solidFill>
                  <a:schemeClr val="bg1"/>
                </a:solidFill>
              </a:rPr>
              <a:t>Kontrollera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processer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och</a:t>
            </a:r>
            <a:r>
              <a:rPr lang="fi-FI" sz="1600" b="1" dirty="0">
                <a:solidFill>
                  <a:schemeClr val="bg1"/>
                </a:solidFill>
              </a:rPr>
              <a:t> </a:t>
            </a:r>
            <a:r>
              <a:rPr lang="fi-FI" sz="1600" b="1" dirty="0" err="1">
                <a:solidFill>
                  <a:schemeClr val="bg1"/>
                </a:solidFill>
              </a:rPr>
              <a:t>ändra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dem</a:t>
            </a:r>
            <a:r>
              <a:rPr lang="fi-FI" sz="1600" b="1" dirty="0">
                <a:solidFill>
                  <a:schemeClr val="bg1"/>
                </a:solidFill>
              </a:rPr>
              <a:t> </a:t>
            </a:r>
            <a:r>
              <a:rPr lang="fi-FI" sz="1600" b="1" dirty="0" err="1">
                <a:solidFill>
                  <a:schemeClr val="bg1"/>
                </a:solidFill>
              </a:rPr>
              <a:t>v.b</a:t>
            </a:r>
            <a:r>
              <a:rPr lang="fi-FI" sz="1600" b="1" dirty="0">
                <a:solidFill>
                  <a:schemeClr val="bg1"/>
                </a:solidFill>
              </a:rPr>
              <a:t>. 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Personal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0B4853-9577-6A1A-FC14-C5B5FACC7F5C}"/>
              </a:ext>
            </a:extLst>
          </p:cNvPr>
          <p:cNvSpPr txBox="1"/>
          <p:nvPr/>
        </p:nvSpPr>
        <p:spPr>
          <a:xfrm>
            <a:off x="6131485" y="-5425"/>
            <a:ext cx="624987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Boende och dagverksamhet inom funktionshinderservice 1-4.2024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Personal: 712</a:t>
            </a:r>
          </a:p>
          <a:p>
            <a:r>
              <a:rPr lang="fi-FI" dirty="0" err="1">
                <a:solidFill>
                  <a:schemeClr val="bg1"/>
                </a:solidFill>
              </a:rPr>
              <a:t>Fastanställda</a:t>
            </a:r>
            <a:r>
              <a:rPr lang="fi-FI" dirty="0">
                <a:solidFill>
                  <a:schemeClr val="bg1"/>
                </a:solidFill>
              </a:rPr>
              <a:t>: 524</a:t>
            </a:r>
          </a:p>
          <a:p>
            <a:r>
              <a:rPr lang="fi-FI" dirty="0" err="1">
                <a:solidFill>
                  <a:schemeClr val="bg1"/>
                </a:solidFill>
              </a:rPr>
              <a:t>Vikarier</a:t>
            </a:r>
            <a:r>
              <a:rPr lang="fi-FI" dirty="0">
                <a:solidFill>
                  <a:schemeClr val="bg1"/>
                </a:solidFill>
              </a:rPr>
              <a:t>: 141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Öppna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 dirty="0">
                <a:solidFill>
                  <a:schemeClr val="accent4"/>
                </a:solidFill>
              </a:rPr>
              <a:t>ARBETARSÄKERHETS ANMÄLNINGAR VIA HAIPRO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3391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baseline="0" dirty="0">
              <a:solidFill>
                <a:schemeClr val="bg1"/>
              </a:solidFill>
            </a:endParaRPr>
          </a:p>
          <a:p>
            <a:r>
              <a:rPr lang="fi-FI" sz="1600" baseline="0" dirty="0" err="1">
                <a:solidFill>
                  <a:schemeClr val="bg1"/>
                </a:solidFill>
              </a:rPr>
              <a:t>Antal</a:t>
            </a:r>
            <a:r>
              <a:rPr lang="fi-FI" sz="1600" baseline="0" dirty="0">
                <a:solidFill>
                  <a:schemeClr val="bg1"/>
                </a:solidFill>
              </a:rPr>
              <a:t> </a:t>
            </a:r>
            <a:r>
              <a:rPr lang="fi-FI" sz="1600" baseline="0" dirty="0" err="1">
                <a:solidFill>
                  <a:schemeClr val="bg1"/>
                </a:solidFill>
              </a:rPr>
              <a:t>anmälningar</a:t>
            </a:r>
            <a:r>
              <a:rPr lang="fi-FI" sz="1600" baseline="0" dirty="0">
                <a:solidFill>
                  <a:schemeClr val="bg1"/>
                </a:solidFill>
              </a:rPr>
              <a:t>: 217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De </a:t>
            </a:r>
            <a:r>
              <a:rPr lang="fi-FI" sz="1600" dirty="0" err="1">
                <a:solidFill>
                  <a:schemeClr val="bg1"/>
                </a:solidFill>
              </a:rPr>
              <a:t>vanligaste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typerna</a:t>
            </a:r>
            <a:r>
              <a:rPr lang="fi-FI" sz="1600" dirty="0">
                <a:solidFill>
                  <a:schemeClr val="bg1"/>
                </a:solidFill>
              </a:rPr>
              <a:t> av händelser: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>
                <a:solidFill>
                  <a:schemeClr val="bg1"/>
                </a:solidFill>
              </a:rPr>
              <a:t>Hot eller våld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Andra säkerhetsobservationer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>
                <a:solidFill>
                  <a:schemeClr val="bg1"/>
                </a:solidFill>
              </a:rPr>
              <a:t>Fall från höjd, snubblande, halkande</a:t>
            </a:r>
          </a:p>
          <a:p>
            <a:pPr marL="342900" indent="-342900">
              <a:buAutoNum type="arabicPeriod"/>
            </a:pP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xxx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B44D9C-E25A-F74E-00FE-519233EEDCDB}"/>
              </a:ext>
            </a:extLst>
          </p:cNvPr>
          <p:cNvSpPr txBox="1"/>
          <p:nvPr/>
        </p:nvSpPr>
        <p:spPr>
          <a:xfrm>
            <a:off x="4414218" y="4542391"/>
            <a:ext cx="1240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solidFill>
                  <a:schemeClr val="accent4"/>
                </a:solidFill>
              </a:rPr>
              <a:t>NPS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H="1" flipV="1">
            <a:off x="4809744" y="5257800"/>
            <a:ext cx="71349" cy="74369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45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ÅTGÄRDER</a:t>
            </a:r>
            <a:r>
              <a:rPr lang="fi-FI" b="1" baseline="0" dirty="0">
                <a:solidFill>
                  <a:schemeClr val="accent4"/>
                </a:solidFill>
              </a:rPr>
              <a:t> SOM FRÄMJAR ARBETARNAS VÄLMÅENDE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YKY-aktivitet, E-pass, personalmöten, regelbundna </a:t>
            </a:r>
            <a:r>
              <a:rPr lang="sv-SE" dirty="0" smtClean="0"/>
              <a:t>u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Tyky-aktivitet</a:t>
            </a:r>
            <a:r>
              <a:rPr lang="en-US" dirty="0" smtClean="0">
                <a:solidFill>
                  <a:schemeClr val="bg1"/>
                </a:solidFill>
              </a:rPr>
              <a:t>, E-pass, </a:t>
            </a:r>
            <a:r>
              <a:rPr lang="en-US" dirty="0" err="1" smtClean="0">
                <a:solidFill>
                  <a:schemeClr val="bg1"/>
                </a:solidFill>
              </a:rPr>
              <a:t>personalmöten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regelbundna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utvecklingssamtal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stödja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förman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sitt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arbete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4214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6" ma:contentTypeDescription="Luo uusi asiakirja." ma:contentTypeScope="" ma:versionID="769216243f1d7e04cb33e4de795f2ce5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b3e2a9e08e6a9d661a84756232b791db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A75FB4-2C35-48C2-A238-08BDE60A68D7}">
  <ds:schemaRefs>
    <ds:schemaRef ds:uri="http://purl.org/dc/terms/"/>
    <ds:schemaRef ds:uri="cbe4f0d9-fb0d-42e8-a680-6e558966cc0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0B1690C-AB57-4029-AFF0-3A3A8D127F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7B42B0-CB74-4551-8607-FC86DCBBAB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509</TotalTime>
  <Words>606</Words>
  <Application>Microsoft Office PowerPoint</Application>
  <PresentationFormat>Widescreen</PresentationFormat>
  <Paragraphs>149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Tillgänglihet 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Isaksson Pia-Maria</cp:lastModifiedBy>
  <cp:revision>175</cp:revision>
  <dcterms:created xsi:type="dcterms:W3CDTF">2023-11-14T05:41:58Z</dcterms:created>
  <dcterms:modified xsi:type="dcterms:W3CDTF">2024-08-15T10:34:57Z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