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256" r:id="rId5"/>
    <p:sldId id="330" r:id="rId6"/>
    <p:sldId id="272" r:id="rId7"/>
    <p:sldId id="274" r:id="rId8"/>
    <p:sldId id="276" r:id="rId9"/>
    <p:sldId id="337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67" y="10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43095279041218"/>
          <c:y val="9.1389464895059544E-2"/>
          <c:w val="0.82014724457543398"/>
          <c:h val="0.78759777249500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F2-4213-9303-953B53F9697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78F2-4213-9303-953B53F969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15.8.2024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358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A50944-7B0C-1999-94E6-BCD8744C126C}"/>
              </a:ext>
            </a:extLst>
          </p:cNvPr>
          <p:cNvSpPr txBox="1"/>
          <p:nvPr userDrawn="1"/>
        </p:nvSpPr>
        <p:spPr>
          <a:xfrm>
            <a:off x="7278255" y="0"/>
            <a:ext cx="5006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0" dirty="0"/>
              <a:t>Rehabilitering – </a:t>
            </a:r>
            <a:r>
              <a:rPr lang="en-US" sz="1400" b="0" dirty="0" err="1"/>
              <a:t>Kuntoutus</a:t>
            </a:r>
            <a:r>
              <a:rPr lang="en-US" sz="1400" b="0" dirty="0"/>
              <a:t> 9-12.2023</a:t>
            </a:r>
            <a:endParaRPr lang="fi-FI" sz="1400" b="0" dirty="0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dirty="0">
                <a:solidFill>
                  <a:schemeClr val="tx1"/>
                </a:solidFill>
              </a:rPr>
              <a:t>Saatavuus/</a:t>
            </a:r>
            <a:r>
              <a:rPr lang="fi-FI" sz="3600" dirty="0" err="1">
                <a:solidFill>
                  <a:schemeClr val="tx1"/>
                </a:solidFill>
              </a:rPr>
              <a:t>Tillgänglighet</a:t>
            </a:r>
            <a:endParaRPr lang="fi-FI" sz="3600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084729" y="4849906"/>
            <a:ext cx="1110727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854824" y="4844918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7485529" y="1390046"/>
            <a:ext cx="0" cy="345487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8426824" y="4844918"/>
            <a:ext cx="0" cy="220134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11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415AD8-42D3-4FD9-1B09-5A8CAC6D7F3A}"/>
              </a:ext>
            </a:extLst>
          </p:cNvPr>
          <p:cNvSpPr txBox="1"/>
          <p:nvPr userDrawn="1"/>
        </p:nvSpPr>
        <p:spPr>
          <a:xfrm>
            <a:off x="6622063" y="0"/>
            <a:ext cx="5584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400" b="0" dirty="0"/>
              <a:t>Boende och dagverksamhet inom funktionshinderservice 1-4.2024</a:t>
            </a: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dirty="0" err="1">
                <a:solidFill>
                  <a:schemeClr val="tx1"/>
                </a:solidFill>
              </a:rPr>
              <a:t>Säkerhet</a:t>
            </a:r>
            <a:r>
              <a:rPr lang="fi-FI" sz="3600" dirty="0">
                <a:solidFill>
                  <a:schemeClr val="tx1"/>
                </a:solidFill>
              </a:rPr>
              <a:t> och </a:t>
            </a:r>
            <a:r>
              <a:rPr lang="fi-FI" sz="3600" dirty="0" err="1">
                <a:solidFill>
                  <a:schemeClr val="tx1"/>
                </a:solidFill>
              </a:rPr>
              <a:t>kvalitet</a:t>
            </a:r>
            <a:endParaRPr lang="fi-FI" sz="3600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sv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8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9" r:id="rId12"/>
    <p:sldLayoutId id="2147483706" r:id="rId13"/>
    <p:sldLayoutId id="2147483701" r:id="rId14"/>
    <p:sldLayoutId id="2147483702" r:id="rId15"/>
    <p:sldLayoutId id="2147483703" r:id="rId16"/>
    <p:sldLayoutId id="2147483704" r:id="rId17"/>
    <p:sldLayoutId id="2147483705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R</a:t>
            </a:r>
            <a:r>
              <a:rPr lang="fi-FI" sz="4800" dirty="0" err="1"/>
              <a:t>apportering</a:t>
            </a:r>
            <a:r>
              <a:rPr lang="fi-FI" sz="4800"/>
              <a:t> av </a:t>
            </a:r>
            <a:r>
              <a:rPr lang="fi-FI" sz="4800" dirty="0" err="1"/>
              <a:t>egenkontroll</a:t>
            </a:r>
            <a:endParaRPr lang="fi-FI" sz="4800" dirty="0"/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Resultatområde: BOENDE OCH DAGVERKSAMHET INOM FUNKTIONSHINDERSERVICE</a:t>
            </a:r>
          </a:p>
          <a:p>
            <a:r>
              <a:rPr lang="fi-FI" dirty="0" err="1"/>
              <a:t>Period</a:t>
            </a:r>
            <a:r>
              <a:rPr lang="fi-FI" dirty="0"/>
              <a:t> som </a:t>
            </a:r>
            <a:r>
              <a:rPr lang="fi-FI" dirty="0" err="1"/>
              <a:t>ska</a:t>
            </a:r>
            <a:r>
              <a:rPr lang="fi-FI" dirty="0"/>
              <a:t> </a:t>
            </a:r>
            <a:r>
              <a:rPr lang="fi-FI" dirty="0" err="1"/>
              <a:t>rapporteras</a:t>
            </a:r>
            <a:r>
              <a:rPr lang="fi-FI" dirty="0"/>
              <a:t>: 1-4 / 2024</a:t>
            </a:r>
            <a:endParaRPr lang="fi-FI" dirty="0">
              <a:cs typeface="Arial"/>
            </a:endParaRPr>
          </a:p>
          <a:p>
            <a:endParaRPr lang="fi-FI" dirty="0"/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Förkortningar</a:t>
            </a:r>
            <a:r>
              <a:rPr lang="fi-FI" sz="1400">
                <a:solidFill>
                  <a:schemeClr val="bg1"/>
                </a:solidFill>
              </a:rPr>
              <a:t>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</a:t>
            </a:r>
            <a:r>
              <a:rPr lang="fi-FI" sz="1400" err="1">
                <a:solidFill>
                  <a:schemeClr val="bg1"/>
                </a:solidFill>
              </a:rPr>
              <a:t>Rekommendationsindex</a:t>
            </a:r>
            <a:r>
              <a:rPr lang="fi-FI" sz="1400">
                <a:solidFill>
                  <a:schemeClr val="bg1"/>
                </a:solidFill>
              </a:rPr>
              <a:t> (</a:t>
            </a:r>
            <a:r>
              <a:rPr lang="fi-FI" sz="1400" err="1">
                <a:solidFill>
                  <a:schemeClr val="bg1"/>
                </a:solidFill>
              </a:rPr>
              <a:t>klienter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personal)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501B564-03DF-44A6-988E-2F0EDF1BA6E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 dirty="0" err="1"/>
              <a:t>Tillgänglihet</a:t>
            </a:r>
            <a:r>
              <a:rPr lang="fi-FI" b="1" dirty="0"/>
              <a:t> </a:t>
            </a:r>
            <a:endParaRPr lang="fi-FI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D88269-5EF7-73C2-6097-9CEDC43E2C28}"/>
              </a:ext>
            </a:extLst>
          </p:cNvPr>
          <p:cNvSpPr txBox="1"/>
          <p:nvPr/>
        </p:nvSpPr>
        <p:spPr>
          <a:xfrm>
            <a:off x="6096000" y="67360"/>
            <a:ext cx="61389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Boende och dagverksamhet inom funktionshinderservice 1-4.2024</a:t>
            </a:r>
          </a:p>
        </p:txBody>
      </p:sp>
      <p:sp>
        <p:nvSpPr>
          <p:cNvPr id="17" name="TextBox 3">
            <a:extLst>
              <a:ext uri="{FF2B5EF4-FFF2-40B4-BE49-F238E27FC236}">
                <a16:creationId xmlns:a16="http://schemas.microsoft.com/office/drawing/2014/main" id="{43726DFA-C955-467B-9660-22C720F981F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8400" y="15564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BOENDE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88C22B-FCF7-4F5E-8F1B-0642720C20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1800000"/>
            <a:ext cx="360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Egen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smtClean="0">
                <a:solidFill>
                  <a:schemeClr val="bg1"/>
                </a:solidFill>
              </a:rPr>
              <a:t>produktion</a:t>
            </a:r>
            <a:endParaRPr lang="fi-FI" dirty="0">
              <a:solidFill>
                <a:schemeClr val="bg1"/>
              </a:solidFill>
            </a:endParaRPr>
          </a:p>
          <a:p>
            <a:r>
              <a:rPr lang="fi-FI" dirty="0" err="1" smtClean="0">
                <a:solidFill>
                  <a:schemeClr val="bg1"/>
                </a:solidFill>
              </a:rPr>
              <a:t>Köptjänster</a:t>
            </a:r>
            <a:endParaRPr lang="fi-FI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b="1" dirty="0">
                <a:solidFill>
                  <a:schemeClr val="accent4"/>
                </a:solidFill>
              </a:rPr>
              <a:t>ARBET- OCH DAGVERSAMHET</a:t>
            </a:r>
          </a:p>
          <a:p>
            <a:r>
              <a:rPr lang="fi-FI" dirty="0" err="1">
                <a:solidFill>
                  <a:schemeClr val="bg1"/>
                </a:solidFill>
              </a:rPr>
              <a:t>Egen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smtClean="0">
                <a:solidFill>
                  <a:schemeClr val="bg1"/>
                </a:solidFill>
              </a:rPr>
              <a:t>produktion</a:t>
            </a:r>
            <a:endParaRPr lang="fi-FI" dirty="0">
              <a:solidFill>
                <a:schemeClr val="bg1"/>
              </a:solidFill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Köptjänster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D61505-F026-4162-BCFE-5CBB321B6C8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5040000"/>
            <a:ext cx="3600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KORTVARIG OMSORG</a:t>
            </a:r>
          </a:p>
          <a:p>
            <a:r>
              <a:rPr lang="fi-FI" sz="1600" dirty="0" err="1">
                <a:solidFill>
                  <a:schemeClr val="bg1"/>
                </a:solidFill>
              </a:rPr>
              <a:t>Egen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smtClean="0">
                <a:solidFill>
                  <a:schemeClr val="bg1"/>
                </a:solidFill>
              </a:rPr>
              <a:t>produktion</a:t>
            </a:r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 err="1">
                <a:solidFill>
                  <a:schemeClr val="bg1"/>
                </a:solidFill>
              </a:rPr>
              <a:t>Köptjänster</a:t>
            </a:r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 err="1" smtClean="0">
                <a:solidFill>
                  <a:schemeClr val="bg1"/>
                </a:solidFill>
              </a:rPr>
              <a:t>Korttids</a:t>
            </a:r>
            <a:r>
              <a:rPr lang="fi-FI" sz="1600" dirty="0" smtClean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boende</a:t>
            </a:r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Morris/</a:t>
            </a:r>
            <a:r>
              <a:rPr lang="fi-FI" sz="1600" dirty="0" err="1">
                <a:solidFill>
                  <a:schemeClr val="bg1"/>
                </a:solidFill>
              </a:rPr>
              <a:t>eftis</a:t>
            </a:r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 err="1">
                <a:solidFill>
                  <a:schemeClr val="bg1"/>
                </a:solidFill>
              </a:rPr>
              <a:t>Vårdverksamhet</a:t>
            </a:r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Annan </a:t>
            </a:r>
            <a:r>
              <a:rPr lang="fi-FI" sz="1600" dirty="0" err="1">
                <a:solidFill>
                  <a:schemeClr val="bg1"/>
                </a:solidFill>
              </a:rPr>
              <a:t>specialomsorg</a:t>
            </a:r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b="1" dirty="0">
                <a:solidFill>
                  <a:schemeClr val="accent4"/>
                </a:solidFill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0EB59F-7D26-4BDC-93D2-DE8F9C48C2E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TILANNE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4C7D69-8BA8-4764-9763-BD5CF62059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800000"/>
            <a:ext cx="3672000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b="1" dirty="0">
                <a:solidFill>
                  <a:schemeClr val="bg1"/>
                </a:solidFill>
              </a:rPr>
              <a:t>Asuminen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err="1">
                <a:solidFill>
                  <a:schemeClr val="bg1"/>
                </a:solidFill>
              </a:rPr>
              <a:t>Egna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boendeformer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fulla,behovet</a:t>
            </a:r>
            <a:r>
              <a:rPr lang="fi-FI" sz="1400" dirty="0">
                <a:solidFill>
                  <a:schemeClr val="bg1"/>
                </a:solidFill>
              </a:rPr>
              <a:t>  </a:t>
            </a:r>
            <a:r>
              <a:rPr lang="fi-FI" sz="1400" dirty="0" err="1">
                <a:solidFill>
                  <a:schemeClr val="bg1"/>
                </a:solidFill>
              </a:rPr>
              <a:t>finns</a:t>
            </a:r>
            <a:endParaRPr lang="fi-FI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err="1">
                <a:solidFill>
                  <a:schemeClr val="bg1"/>
                </a:solidFill>
              </a:rPr>
              <a:t>Även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köptjänster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svårt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att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hitta</a:t>
            </a:r>
            <a:endParaRPr lang="fi-FI" sz="1400" dirty="0">
              <a:solidFill>
                <a:schemeClr val="bg1"/>
              </a:solidFill>
            </a:endParaRPr>
          </a:p>
          <a:p>
            <a:endParaRPr lang="fi-FI" sz="1400" dirty="0">
              <a:solidFill>
                <a:schemeClr val="bg1"/>
              </a:solidFill>
            </a:endParaRPr>
          </a:p>
          <a:p>
            <a:r>
              <a:rPr lang="fi-FI" sz="1400" b="1" dirty="0" err="1">
                <a:solidFill>
                  <a:schemeClr val="bg1"/>
                </a:solidFill>
              </a:rPr>
              <a:t>Dagverksamhet</a:t>
            </a:r>
            <a:endParaRPr lang="fi-FI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err="1">
                <a:solidFill>
                  <a:schemeClr val="bg1"/>
                </a:solidFill>
              </a:rPr>
              <a:t>Egna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servicer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fulla</a:t>
            </a:r>
            <a:r>
              <a:rPr lang="fi-FI" sz="1400" dirty="0">
                <a:solidFill>
                  <a:schemeClr val="bg1"/>
                </a:solidFill>
              </a:rPr>
              <a:t>, </a:t>
            </a:r>
            <a:r>
              <a:rPr lang="fi-FI" sz="1400" dirty="0" err="1">
                <a:solidFill>
                  <a:schemeClr val="bg1"/>
                </a:solidFill>
              </a:rPr>
              <a:t>nya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klienter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på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kommande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varje</a:t>
            </a:r>
            <a:r>
              <a:rPr lang="fi-FI" sz="1400" dirty="0">
                <a:solidFill>
                  <a:schemeClr val="bg1"/>
                </a:solidFill>
              </a:rPr>
              <a:t>  </a:t>
            </a:r>
            <a:r>
              <a:rPr lang="fi-FI" sz="1400" dirty="0" err="1">
                <a:solidFill>
                  <a:schemeClr val="bg1"/>
                </a:solidFill>
              </a:rPr>
              <a:t>år</a:t>
            </a:r>
            <a:r>
              <a:rPr lang="fi-FI" sz="1400" dirty="0">
                <a:solidFill>
                  <a:schemeClr val="bg1"/>
                </a:solidFill>
              </a:rPr>
              <a:t>-&gt;</a:t>
            </a:r>
            <a:r>
              <a:rPr lang="fi-FI" sz="1400" dirty="0" err="1">
                <a:solidFill>
                  <a:schemeClr val="bg1"/>
                </a:solidFill>
              </a:rPr>
              <a:t>kritiskt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err="1">
                <a:solidFill>
                  <a:schemeClr val="bg1"/>
                </a:solidFill>
              </a:rPr>
              <a:t>Resursser</a:t>
            </a:r>
            <a:r>
              <a:rPr lang="fi-FI" sz="1400" dirty="0">
                <a:solidFill>
                  <a:schemeClr val="bg1"/>
                </a:solidFill>
              </a:rPr>
              <a:t> av </a:t>
            </a:r>
            <a:r>
              <a:rPr lang="fi-FI" sz="1400" dirty="0" err="1">
                <a:solidFill>
                  <a:schemeClr val="bg1"/>
                </a:solidFill>
              </a:rPr>
              <a:t>arbetsverksamhet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och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utlokaliserad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arbete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som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service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varierar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inom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välfärdsområde</a:t>
            </a:r>
            <a:endParaRPr lang="fi-FI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>
              <a:solidFill>
                <a:schemeClr val="bg1"/>
              </a:solidFill>
            </a:endParaRPr>
          </a:p>
          <a:p>
            <a:r>
              <a:rPr lang="fi-FI" sz="1400" b="1" dirty="0" err="1">
                <a:solidFill>
                  <a:schemeClr val="bg1"/>
                </a:solidFill>
              </a:rPr>
              <a:t>Kortvarig</a:t>
            </a:r>
            <a:r>
              <a:rPr lang="fi-FI" sz="1400" b="1" dirty="0">
                <a:solidFill>
                  <a:schemeClr val="bg1"/>
                </a:solidFill>
              </a:rPr>
              <a:t> </a:t>
            </a:r>
            <a:r>
              <a:rPr lang="fi-FI" sz="1400" b="1" dirty="0" err="1">
                <a:solidFill>
                  <a:schemeClr val="bg1"/>
                </a:solidFill>
              </a:rPr>
              <a:t>omsorg</a:t>
            </a:r>
            <a:endParaRPr lang="fi-FI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Morris och </a:t>
            </a:r>
            <a:r>
              <a:rPr lang="fi-FI" sz="1400" dirty="0" err="1">
                <a:solidFill>
                  <a:schemeClr val="bg1"/>
                </a:solidFill>
              </a:rPr>
              <a:t>eftis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verksamhet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fínns</a:t>
            </a:r>
            <a:r>
              <a:rPr lang="fi-FI" sz="1400" dirty="0">
                <a:solidFill>
                  <a:schemeClr val="bg1"/>
                </a:solidFill>
              </a:rPr>
              <a:t> i </a:t>
            </a:r>
            <a:r>
              <a:rPr lang="fi-FI" sz="1400" dirty="0" err="1">
                <a:solidFill>
                  <a:schemeClr val="bg1"/>
                </a:solidFill>
              </a:rPr>
              <a:t>balans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inom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mellersta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området</a:t>
            </a:r>
            <a:r>
              <a:rPr lang="fi-FI" sz="1400" dirty="0">
                <a:solidFill>
                  <a:schemeClr val="bg1"/>
                </a:solidFill>
              </a:rPr>
              <a:t>, </a:t>
            </a:r>
            <a:r>
              <a:rPr lang="fi-FI" sz="1400" dirty="0" err="1">
                <a:solidFill>
                  <a:schemeClr val="bg1"/>
                </a:solidFill>
              </a:rPr>
              <a:t>utmaningar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inom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andra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områder</a:t>
            </a:r>
            <a:r>
              <a:rPr lang="fi-FI" sz="1400" dirty="0">
                <a:solidFill>
                  <a:schemeClr val="bg1"/>
                </a:solidFill>
              </a:rPr>
              <a:t>, </a:t>
            </a:r>
            <a:r>
              <a:rPr lang="fi-FI" sz="1400" dirty="0" err="1">
                <a:solidFill>
                  <a:schemeClr val="bg1"/>
                </a:solidFill>
              </a:rPr>
              <a:t>gäller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också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lovvård</a:t>
            </a:r>
            <a:endParaRPr lang="fi-FI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err="1">
                <a:solidFill>
                  <a:schemeClr val="bg1"/>
                </a:solidFill>
              </a:rPr>
              <a:t>Köptjänster</a:t>
            </a:r>
            <a:r>
              <a:rPr lang="fi-FI" sz="1400" dirty="0">
                <a:solidFill>
                  <a:schemeClr val="bg1"/>
                </a:solidFill>
              </a:rPr>
              <a:t>  </a:t>
            </a:r>
            <a:r>
              <a:rPr lang="fi-FI" sz="1400" dirty="0" err="1">
                <a:solidFill>
                  <a:schemeClr val="bg1"/>
                </a:solidFill>
              </a:rPr>
              <a:t>som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individuella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lösningar</a:t>
            </a:r>
            <a:endParaRPr lang="fi-FI" sz="1400" dirty="0">
              <a:solidFill>
                <a:schemeClr val="bg1"/>
              </a:solidFill>
            </a:endParaRPr>
          </a:p>
          <a:p>
            <a:endParaRPr lang="fi-FI" sz="1400" dirty="0">
              <a:solidFill>
                <a:schemeClr val="bg1"/>
              </a:solidFill>
            </a:endParaRPr>
          </a:p>
        </p:txBody>
      </p:sp>
      <p:sp>
        <p:nvSpPr>
          <p:cNvPr id="11" name="Suorakulmio 10"/>
          <p:cNvSpPr/>
          <p:nvPr/>
        </p:nvSpPr>
        <p:spPr>
          <a:xfrm>
            <a:off x="8532000" y="1588666"/>
            <a:ext cx="29804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KORJAAVAT TOIMENPITEET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F06998-27CA-4DDB-B244-049B7BC5650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0000"/>
            <a:ext cx="36000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>
              <a:solidFill>
                <a:schemeClr val="bg1"/>
              </a:solidFill>
            </a:endParaRPr>
          </a:p>
          <a:p>
            <a:r>
              <a:rPr lang="fi-FI" sz="1400" b="1" dirty="0">
                <a:solidFill>
                  <a:schemeClr val="bg1"/>
                </a:solidFill>
              </a:rPr>
              <a:t>Asuminen: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err="1">
                <a:solidFill>
                  <a:schemeClr val="bg1"/>
                </a:solidFill>
              </a:rPr>
              <a:t>Boende</a:t>
            </a:r>
            <a:r>
              <a:rPr lang="fi-FI" sz="1400" dirty="0">
                <a:solidFill>
                  <a:schemeClr val="bg1"/>
                </a:solidFill>
              </a:rPr>
              <a:t>  för </a:t>
            </a:r>
            <a:r>
              <a:rPr lang="fi-FI" sz="1400" dirty="0" err="1">
                <a:solidFill>
                  <a:schemeClr val="bg1"/>
                </a:solidFill>
              </a:rPr>
              <a:t>för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klienter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med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krävande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stöd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börjar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under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hösten</a:t>
            </a:r>
            <a:r>
              <a:rPr lang="fi-FI" sz="1400" dirty="0">
                <a:solidFill>
                  <a:schemeClr val="bg1"/>
                </a:solidFill>
              </a:rPr>
              <a:t> -24 (4 </a:t>
            </a:r>
            <a:r>
              <a:rPr lang="fi-FI" sz="1400" dirty="0" err="1">
                <a:solidFill>
                  <a:schemeClr val="bg1"/>
                </a:solidFill>
              </a:rPr>
              <a:t>klientplatser</a:t>
            </a:r>
            <a:r>
              <a:rPr lang="fi-FI" sz="1400" dirty="0">
                <a:solidFill>
                  <a:schemeClr val="bg1"/>
                </a:solidFill>
              </a:rPr>
              <a:t>) i </a:t>
            </a:r>
            <a:r>
              <a:rPr lang="fi-FI" sz="1400" dirty="0" err="1">
                <a:solidFill>
                  <a:schemeClr val="bg1"/>
                </a:solidFill>
              </a:rPr>
              <a:t>mellersta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områden</a:t>
            </a:r>
            <a:endParaRPr lang="fi-FI" sz="1400" dirty="0">
              <a:solidFill>
                <a:schemeClr val="bg1"/>
              </a:solidFill>
            </a:endParaRPr>
          </a:p>
          <a:p>
            <a:endParaRPr lang="fi-FI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err="1">
                <a:solidFill>
                  <a:schemeClr val="bg1"/>
                </a:solidFill>
              </a:rPr>
              <a:t>Satsningsföslag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</a:rPr>
              <a:t>inom</a:t>
            </a:r>
            <a:r>
              <a:rPr lang="fi-FI" sz="1400" dirty="0" smtClean="0">
                <a:solidFill>
                  <a:schemeClr val="bg1"/>
                </a:solidFill>
              </a:rPr>
              <a:t> TUSO </a:t>
            </a:r>
            <a:r>
              <a:rPr lang="fi-FI" sz="1400" dirty="0" err="1" smtClean="0">
                <a:solidFill>
                  <a:schemeClr val="bg1"/>
                </a:solidFill>
              </a:rPr>
              <a:t>gällande</a:t>
            </a:r>
            <a:r>
              <a:rPr lang="fi-FI" sz="1400" dirty="0" smtClean="0">
                <a:solidFill>
                  <a:schemeClr val="bg1"/>
                </a:solidFill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</a:rPr>
              <a:t>socialhandledning</a:t>
            </a:r>
            <a:r>
              <a:rPr lang="fi-FI" sz="1400" dirty="0" smtClean="0">
                <a:solidFill>
                  <a:schemeClr val="bg1"/>
                </a:solidFill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</a:rPr>
              <a:t>inom</a:t>
            </a:r>
            <a:r>
              <a:rPr lang="fi-FI" sz="1400" dirty="0" smtClean="0">
                <a:solidFill>
                  <a:schemeClr val="bg1"/>
                </a:solidFill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</a:rPr>
              <a:t>stödboende</a:t>
            </a:r>
            <a:endParaRPr lang="fi-FI" sz="1400" dirty="0">
              <a:solidFill>
                <a:schemeClr val="bg1"/>
              </a:solidFill>
            </a:endParaRPr>
          </a:p>
          <a:p>
            <a:endParaRPr lang="fi-FI" sz="1400" dirty="0">
              <a:solidFill>
                <a:schemeClr val="bg1"/>
              </a:solidFill>
            </a:endParaRPr>
          </a:p>
          <a:p>
            <a:r>
              <a:rPr lang="fi-FI" sz="1400" b="1" dirty="0" err="1">
                <a:solidFill>
                  <a:schemeClr val="bg1"/>
                </a:solidFill>
              </a:rPr>
              <a:t>Korttidsboende</a:t>
            </a:r>
            <a:r>
              <a:rPr lang="fi-FI" sz="1400" b="1" dirty="0">
                <a:solidFill>
                  <a:schemeClr val="bg1"/>
                </a:solidFill>
              </a:rPr>
              <a:t> (</a:t>
            </a:r>
            <a:r>
              <a:rPr lang="fi-FI" sz="1400" b="1" dirty="0" err="1">
                <a:solidFill>
                  <a:schemeClr val="bg1"/>
                </a:solidFill>
              </a:rPr>
              <a:t>korttidsvård</a:t>
            </a:r>
            <a:r>
              <a:rPr lang="fi-FI" sz="1400" b="1" dirty="0">
                <a:solidFill>
                  <a:schemeClr val="bg1"/>
                </a:solidFill>
              </a:rPr>
              <a:t>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err="1">
                <a:solidFill>
                  <a:schemeClr val="bg1"/>
                </a:solidFill>
              </a:rPr>
              <a:t>Korttidsboendeenhet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med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fem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klienplatser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till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södra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och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mellersta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områden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på</a:t>
            </a:r>
            <a:r>
              <a:rPr lang="fi-FI" sz="1400" dirty="0">
                <a:solidFill>
                  <a:schemeClr val="bg1"/>
                </a:solidFill>
              </a:rPr>
              <a:t> hösten-24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Satstnigsföslag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inom</a:t>
            </a:r>
            <a:r>
              <a:rPr lang="fi-FI" sz="1400" dirty="0">
                <a:solidFill>
                  <a:schemeClr val="bg1"/>
                </a:solidFill>
              </a:rPr>
              <a:t> TUSO </a:t>
            </a:r>
            <a:r>
              <a:rPr lang="fi-FI" sz="1400" dirty="0" err="1">
                <a:solidFill>
                  <a:schemeClr val="bg1"/>
                </a:solidFill>
              </a:rPr>
              <a:t>gällande</a:t>
            </a:r>
            <a:r>
              <a:rPr lang="fi-FI" sz="1400" dirty="0">
                <a:solidFill>
                  <a:schemeClr val="bg1"/>
                </a:solidFill>
              </a:rPr>
              <a:t>  </a:t>
            </a:r>
            <a:r>
              <a:rPr lang="fi-FI" sz="1400" dirty="0" err="1">
                <a:solidFill>
                  <a:schemeClr val="bg1"/>
                </a:solidFill>
              </a:rPr>
              <a:t>kortvarig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omsorg</a:t>
            </a:r>
            <a:r>
              <a:rPr lang="fi-FI" sz="1400" dirty="0">
                <a:solidFill>
                  <a:schemeClr val="bg1"/>
                </a:solidFill>
              </a:rPr>
              <a:t>, </a:t>
            </a:r>
            <a:r>
              <a:rPr lang="fi-FI" sz="1400" dirty="0" err="1">
                <a:solidFill>
                  <a:schemeClr val="bg1"/>
                </a:solidFill>
              </a:rPr>
              <a:t>arbetsverksamhet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och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utlokaliserad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arbete</a:t>
            </a:r>
            <a:r>
              <a:rPr lang="fi-FI" sz="1400" dirty="0">
                <a:solidFill>
                  <a:schemeClr val="bg1"/>
                </a:solidFill>
              </a:rPr>
              <a:t>, </a:t>
            </a:r>
            <a:r>
              <a:rPr lang="fi-FI" sz="1400" dirty="0" err="1">
                <a:solidFill>
                  <a:schemeClr val="bg1"/>
                </a:solidFill>
              </a:rPr>
              <a:t>och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socialhandledning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till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stödboende</a:t>
            </a:r>
            <a:r>
              <a:rPr lang="fi-FI" sz="1400" dirty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28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err="1"/>
              <a:t>Säkerhet</a:t>
            </a:r>
            <a:r>
              <a:rPr lang="fi-FI" b="1"/>
              <a:t> </a:t>
            </a:r>
            <a:r>
              <a:rPr lang="fi-FI" b="1" err="1"/>
              <a:t>och</a:t>
            </a:r>
            <a:r>
              <a:rPr lang="fi-FI" b="1"/>
              <a:t> </a:t>
            </a:r>
            <a:r>
              <a:rPr lang="fi-FI" b="1" err="1"/>
              <a:t>kvalitet</a:t>
            </a:r>
            <a:r>
              <a:rPr lang="fi-FI" b="1"/>
              <a:t> </a:t>
            </a:r>
            <a:endParaRPr lang="en-US" b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07B088-7B9B-F096-24F2-D70B57F65B00}"/>
              </a:ext>
            </a:extLst>
          </p:cNvPr>
          <p:cNvSpPr txBox="1"/>
          <p:nvPr/>
        </p:nvSpPr>
        <p:spPr>
          <a:xfrm>
            <a:off x="6053092" y="23884"/>
            <a:ext cx="61389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Boende och dagverksamhet inom funktionshinderservice 1-4.2024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344BB1-DF36-4BAD-9CB1-977337A2D0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1404000"/>
            <a:ext cx="3266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DE VANLIGASTE ANMÄLNINGSTYPERNA</a:t>
            </a:r>
            <a:endParaRPr lang="en-US" sz="1600" b="1" dirty="0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2854" y="2088914"/>
            <a:ext cx="3479146" cy="18466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fi-FI" sz="1600" dirty="0" err="1">
                <a:solidFill>
                  <a:schemeClr val="bg1"/>
                </a:solidFill>
                <a:cs typeface="Arial"/>
              </a:rPr>
              <a:t>Förknippad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med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läkemedelsbehandling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 err="1">
                <a:solidFill>
                  <a:schemeClr val="bg1"/>
                </a:solidFill>
                <a:cs typeface="Arial"/>
              </a:rPr>
              <a:t>Olycka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 err="1">
                <a:solidFill>
                  <a:schemeClr val="bg1"/>
                </a:solidFill>
                <a:cs typeface="Arial"/>
              </a:rPr>
              <a:t>Våld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Annat</a:t>
            </a:r>
          </a:p>
          <a:p>
            <a:pPr marL="342900" indent="-342900">
              <a:buAutoNum type="arabicPeriod"/>
            </a:pPr>
            <a:r>
              <a:rPr lang="fi-FI" sz="1600" dirty="0" err="1">
                <a:solidFill>
                  <a:schemeClr val="bg1"/>
                </a:solidFill>
                <a:cs typeface="Arial"/>
              </a:rPr>
              <a:t>Förkinppad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med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diagnos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2DD3D8-21FC-498C-94F7-020218D816A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64409" y="4500000"/>
            <a:ext cx="180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4"/>
                </a:solidFill>
              </a:rPr>
              <a:t>ANTAL ANMÄLNINGAR OM NEGATIV HÄNDELSE FRÅN KLIENTER (JÄMFÖRT MED TIDIGARE PERIOD)</a:t>
            </a:r>
            <a:endParaRPr lang="en-US" sz="1200" b="1" dirty="0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90461" y="5800902"/>
            <a:ext cx="18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200" dirty="0">
                <a:solidFill>
                  <a:schemeClr val="bg1"/>
                </a:solidFill>
              </a:rPr>
              <a:t>(0)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B827E0-4781-4CE9-B989-57A8EFDB83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9926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KONTAKTER TILL PATIENTOMBUD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0678" y="5800902"/>
            <a:ext cx="18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x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2EC722-3F34-4A2D-A54F-CACFC82224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36778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KONTAKTER TILL SOCIALOMBUD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54485" y="5800902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0</a:t>
            </a:r>
            <a:endParaRPr lang="fi-FI" sz="48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56A800-0ADF-4946-A380-6823498BE2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6" y="4500000"/>
            <a:ext cx="3684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ÅTGÄRDER: 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5" y="4820813"/>
            <a:ext cx="3886485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  <a:cs typeface="Arial"/>
              </a:rPr>
              <a:t>Diskussion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med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personalen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ang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.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Haipro-anmälan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kontakt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av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klienter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  <p:graphicFrame>
        <p:nvGraphicFramePr>
          <p:cNvPr id="20" name="Chart 19" descr="Diagram: Antal anmälan om negativ händelse&#10;Januari - April 2022&#10;Januari - April 2023&#10;Maj - Augusti 2022&#10;Maj - Augusti 2023&#10;September - December 2022 September - December 2023">
            <a:extLst>
              <a:ext uri="{FF2B5EF4-FFF2-40B4-BE49-F238E27FC236}">
                <a16:creationId xmlns:a16="http://schemas.microsoft.com/office/drawing/2014/main" id="{E0A178B2-E107-458A-A036-35C164172A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0922428"/>
              </p:ext>
            </p:extLst>
          </p:nvPr>
        </p:nvGraphicFramePr>
        <p:xfrm>
          <a:off x="1204151" y="2062076"/>
          <a:ext cx="3372620" cy="2318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28AA30F-6118-03E3-CC19-C9D91115B088}"/>
              </a:ext>
            </a:extLst>
          </p:cNvPr>
          <p:cNvSpPr txBox="1"/>
          <p:nvPr/>
        </p:nvSpPr>
        <p:spPr>
          <a:xfrm>
            <a:off x="4890051" y="2256183"/>
            <a:ext cx="367365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err="1" smtClean="0">
                <a:solidFill>
                  <a:schemeClr val="bg1"/>
                </a:solidFill>
              </a:rPr>
              <a:t>Nära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på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händelser</a:t>
            </a:r>
            <a:r>
              <a:rPr lang="fi-FI" dirty="0" smtClean="0">
                <a:solidFill>
                  <a:schemeClr val="bg1"/>
                </a:solidFill>
              </a:rPr>
              <a:t>: 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147 (25,2%)</a:t>
            </a:r>
          </a:p>
          <a:p>
            <a:r>
              <a:rPr lang="fi-FI" dirty="0" err="1">
                <a:solidFill>
                  <a:schemeClr val="bg1"/>
                </a:solidFill>
              </a:rPr>
              <a:t>Drabbade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klient</a:t>
            </a:r>
            <a:r>
              <a:rPr lang="fi-FI" dirty="0">
                <a:solidFill>
                  <a:schemeClr val="bg1"/>
                </a:solidFill>
              </a:rPr>
              <a:t>: 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395 (67,6%)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>
                <a:solidFill>
                  <a:schemeClr val="bg1"/>
                </a:solidFill>
              </a:rPr>
              <a:t>Annan </a:t>
            </a:r>
            <a:r>
              <a:rPr lang="fi-FI" dirty="0" err="1">
                <a:solidFill>
                  <a:schemeClr val="bg1"/>
                </a:solidFill>
              </a:rPr>
              <a:t>upptäckt</a:t>
            </a:r>
            <a:r>
              <a:rPr lang="fi-FI" dirty="0">
                <a:solidFill>
                  <a:schemeClr val="bg1"/>
                </a:solidFill>
              </a:rPr>
              <a:t>: 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42 (7,2%)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Måttlig</a:t>
            </a:r>
            <a:r>
              <a:rPr kumimoji="0" lang="fi-FI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skada</a:t>
            </a:r>
            <a:r>
              <a:rPr kumimoji="0" lang="fi-FI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24 (4,1%)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err="1">
                <a:solidFill>
                  <a:prstClr val="white"/>
                </a:solidFill>
                <a:latin typeface="Arial" panose="020B0604020202020204"/>
              </a:rPr>
              <a:t>Allvarlig</a:t>
            </a:r>
            <a:r>
              <a:rPr lang="fi-FI" dirty="0">
                <a:solidFill>
                  <a:prstClr val="white"/>
                </a:solidFill>
                <a:latin typeface="Arial" panose="020B0604020202020204"/>
              </a:rPr>
              <a:t> </a:t>
            </a:r>
            <a:r>
              <a:rPr lang="fi-FI" dirty="0" err="1">
                <a:solidFill>
                  <a:prstClr val="white"/>
                </a:solidFill>
                <a:latin typeface="Arial" panose="020B0604020202020204"/>
              </a:rPr>
              <a:t>skada</a:t>
            </a:r>
            <a:r>
              <a:rPr kumimoji="0" lang="fi-FI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1 (0,2%)</a:t>
            </a:r>
          </a:p>
          <a:p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83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4950" cy="909638"/>
          </a:xfrm>
        </p:spPr>
        <p:txBody>
          <a:bodyPr/>
          <a:lstStyle/>
          <a:p>
            <a:r>
              <a:rPr lang="fi-FI" b="1" dirty="0" err="1"/>
              <a:t>Kundupplevelse</a:t>
            </a:r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34EBC5-6900-051E-574B-F791811F0E59}"/>
              </a:ext>
            </a:extLst>
          </p:cNvPr>
          <p:cNvSpPr txBox="1"/>
          <p:nvPr/>
        </p:nvSpPr>
        <p:spPr>
          <a:xfrm>
            <a:off x="6053092" y="36269"/>
            <a:ext cx="61389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Boende och dagverksamhet inom funktionshinderservice 1-4.2024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389E07-30A5-9E3B-C3F5-3A99D6A0F8CB}"/>
              </a:ext>
            </a:extLst>
          </p:cNvPr>
          <p:cNvSpPr txBox="1"/>
          <p:nvPr/>
        </p:nvSpPr>
        <p:spPr>
          <a:xfrm>
            <a:off x="1278568" y="1451113"/>
            <a:ext cx="39594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KUNDRESPONS ANTAL= 114</a:t>
            </a:r>
            <a:endParaRPr lang="fi-FI" sz="1600" dirty="0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>
          <a:xfrm flipV="1">
            <a:off x="4922982" y="3520915"/>
            <a:ext cx="69329" cy="841264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51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826C9C0-9068-4E14-B1C4-64598EF39BD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4,29</a:t>
            </a:r>
            <a:endParaRPr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x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EB54A6-CDE5-4D3C-99A6-A7DE3E9E69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4,39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3AD660-8E22-4CF9-BEB1-B3C48F4E13B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4,35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0A932C-1BD2-4119-8262-A0944F951C0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Calibri"/>
              </a:rPr>
              <a:t>4,17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EB76AB-B4A6-4106-B742-663F73F72C6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4,50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4B7323-EC24-4D62-8E0D-466C1DF433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3,67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63A9A39-3764-46EE-B3F5-117D7795AB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Calibri"/>
              </a:rPr>
              <a:t>4,44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lang="fi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DDDAA8-C53A-42B5-9B93-6C74EAC67EE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4,57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48435" y="1696487"/>
            <a:ext cx="24057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Positiv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Bemötande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Negativ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Tillgång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863879-5A72-4ED3-971C-CE6581B29D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73404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ANMÄRKNINGAR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4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82897" y="5484273"/>
            <a:ext cx="1257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x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1116424-5072-4DD0-8777-E3681D1EBB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15509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KLAGOMÅL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5" name="TextBox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25002" y="5485551"/>
            <a:ext cx="1257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x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57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dirty="0" err="1"/>
              <a:t>Delaktighet</a:t>
            </a:r>
            <a:endParaRPr lang="fi-FI" sz="3600" b="1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409E6E-97C8-0DDF-ECC2-44DC6C267E44}"/>
              </a:ext>
            </a:extLst>
          </p:cNvPr>
          <p:cNvSpPr txBox="1"/>
          <p:nvPr/>
        </p:nvSpPr>
        <p:spPr>
          <a:xfrm>
            <a:off x="6053092" y="20610"/>
            <a:ext cx="61389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Boende och dagverksamhet inom funktionshinderservice 1-4.2024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194B9-FF73-4C1C-BFA2-02D6BB5DDC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206210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1600" b="1" dirty="0" smtClean="0">
                <a:solidFill>
                  <a:schemeClr val="accent4"/>
                </a:solidFill>
                <a:latin typeface="+mj-lt"/>
              </a:rPr>
              <a:t>Hur stöder man av kunders och nära anhörigas delaktighet i planeringen, genomförandet och utvärderingen av tjänsterna?</a:t>
            </a:r>
          </a:p>
          <a:p>
            <a:endParaRPr lang="sv-SE" sz="1600" b="1" dirty="0" smtClean="0">
              <a:solidFill>
                <a:schemeClr val="accent4"/>
              </a:solidFill>
              <a:latin typeface="+mj-lt"/>
            </a:endParaRPr>
          </a:p>
          <a:p>
            <a:r>
              <a:rPr lang="sv-SE" sz="1600" b="1" dirty="0" smtClean="0">
                <a:solidFill>
                  <a:schemeClr val="bg1"/>
                </a:solidFill>
                <a:latin typeface="+mj-lt"/>
                <a:cs typeface="Arial"/>
              </a:rPr>
              <a:t>Klientmöten </a:t>
            </a:r>
            <a:r>
              <a:rPr lang="sv-SE" sz="1600" b="1" dirty="0">
                <a:solidFill>
                  <a:schemeClr val="bg1"/>
                </a:solidFill>
                <a:latin typeface="+mj-lt"/>
                <a:cs typeface="Arial"/>
              </a:rPr>
              <a:t>i </a:t>
            </a:r>
            <a:r>
              <a:rPr lang="sv-SE" sz="1600" b="1" dirty="0" smtClean="0">
                <a:solidFill>
                  <a:schemeClr val="bg1"/>
                </a:solidFill>
                <a:latin typeface="+mj-lt"/>
                <a:cs typeface="Arial"/>
              </a:rPr>
              <a:t>serviceenheter</a:t>
            </a:r>
          </a:p>
          <a:p>
            <a:r>
              <a:rPr lang="sv-SE" sz="1600" b="1" dirty="0" err="1" smtClean="0">
                <a:solidFill>
                  <a:schemeClr val="bg1"/>
                </a:solidFill>
                <a:latin typeface="+mj-lt"/>
                <a:cs typeface="Arial"/>
              </a:rPr>
              <a:t>Klintespecifika</a:t>
            </a:r>
            <a:r>
              <a:rPr lang="sv-SE" sz="1600" b="1" dirty="0" smtClean="0">
                <a:solidFill>
                  <a:schemeClr val="bg1"/>
                </a:solidFill>
                <a:latin typeface="+mj-lt"/>
                <a:cs typeface="Arial"/>
              </a:rPr>
              <a:t> </a:t>
            </a:r>
            <a:r>
              <a:rPr lang="sv-SE" sz="1600" b="1" dirty="0" smtClean="0">
                <a:solidFill>
                  <a:schemeClr val="bg1"/>
                </a:solidFill>
                <a:latin typeface="+mj-lt"/>
                <a:cs typeface="Arial"/>
              </a:rPr>
              <a:t>IMO-planer på </a:t>
            </a:r>
            <a:r>
              <a:rPr lang="sv-SE" sz="1600" b="1" dirty="0" smtClean="0">
                <a:solidFill>
                  <a:schemeClr val="bg1"/>
                </a:solidFill>
                <a:latin typeface="+mj-lt"/>
                <a:cs typeface="Arial"/>
              </a:rPr>
              <a:t>serviceenhetsnivå</a:t>
            </a:r>
            <a:endParaRPr lang="sv-SE" sz="1600" b="1" dirty="0">
              <a:solidFill>
                <a:schemeClr val="bg1"/>
              </a:solidFill>
              <a:latin typeface="+mj-lt"/>
              <a:cs typeface="Arial"/>
            </a:endParaRPr>
          </a:p>
          <a:p>
            <a:r>
              <a:rPr lang="sv-SE" sz="1600" b="1" dirty="0" err="1" smtClean="0">
                <a:solidFill>
                  <a:schemeClr val="bg1"/>
                </a:solidFill>
                <a:latin typeface="+mj-lt"/>
                <a:cs typeface="Arial"/>
              </a:rPr>
              <a:t>Sammarbete</a:t>
            </a:r>
            <a:r>
              <a:rPr lang="sv-SE" sz="1600" b="1" dirty="0" smtClean="0">
                <a:solidFill>
                  <a:schemeClr val="bg1"/>
                </a:solidFill>
                <a:latin typeface="+mj-lt"/>
                <a:cs typeface="Arial"/>
              </a:rPr>
              <a:t> med anhöriga</a:t>
            </a:r>
          </a:p>
          <a:p>
            <a:r>
              <a:rPr lang="sv-SE" sz="1600" b="1" dirty="0" smtClean="0">
                <a:solidFill>
                  <a:schemeClr val="bg1"/>
                </a:solidFill>
                <a:latin typeface="+mj-lt"/>
                <a:cs typeface="Arial"/>
              </a:rPr>
              <a:t>Råd för funktionshindrade 4x/år</a:t>
            </a:r>
            <a:endParaRPr lang="sv-SE" sz="1600" b="1" dirty="0">
              <a:solidFill>
                <a:schemeClr val="bg1"/>
              </a:solidFill>
              <a:latin typeface="+mj-lt"/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241A7-7EAB-41A0-9CF1-DCD3C8AD39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 dirty="0">
                <a:solidFill>
                  <a:schemeClr val="accent4"/>
                </a:solidFill>
                <a:latin typeface="+mj-lt"/>
              </a:rPr>
              <a:t>Klienter, erfarenhetsexperter eller ett </a:t>
            </a:r>
            <a:r>
              <a:rPr lang="sv-SE" sz="1600" b="1" dirty="0" err="1">
                <a:solidFill>
                  <a:schemeClr val="accent4"/>
                </a:solidFill>
                <a:latin typeface="+mj-lt"/>
              </a:rPr>
              <a:t>kundråd</a:t>
            </a:r>
            <a:r>
              <a:rPr lang="sv-SE" sz="1600" b="1" dirty="0">
                <a:solidFill>
                  <a:schemeClr val="accent4"/>
                </a:solidFill>
                <a:latin typeface="+mj-lt"/>
              </a:rPr>
              <a:t> är involverade i utvecklingen och utvärderingen av tjänsterna.</a:t>
            </a:r>
            <a:r>
              <a:rPr lang="fi-FI" sz="1600" b="1" dirty="0">
                <a:solidFill>
                  <a:schemeClr val="accent4"/>
                </a:solidFill>
                <a:latin typeface="+mj-lt"/>
              </a:rPr>
              <a:t>. </a:t>
            </a:r>
            <a:endParaRPr lang="fi-FI" sz="1600" b="1" i="0" dirty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 dirty="0" err="1">
                <a:solidFill>
                  <a:schemeClr val="bg1"/>
                </a:solidFill>
                <a:latin typeface="Times New Roman"/>
                <a:cs typeface="Times New Roman"/>
              </a:rPr>
              <a:t>Delvis</a:t>
            </a:r>
            <a:endParaRPr lang="fi-FI" b="1" dirty="0" err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A05C15-41C7-4F41-88A6-D7F5EAD371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sz="1600" b="1" dirty="0">
                <a:solidFill>
                  <a:schemeClr val="accent4"/>
                </a:solidFill>
                <a:latin typeface="+mj-lt"/>
              </a:rPr>
              <a:t>Vilka teman har man kommit överens om tillsammans med organisationer för att utveckla tjänsterna?</a:t>
            </a:r>
            <a:endParaRPr lang="fi-FI" sz="1600" b="1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4A06F7-0D67-4232-B5E5-C9623CED225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001906"/>
            <a:ext cx="5486400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/>
            <a:r>
              <a:rPr lang="fi-FI" sz="1600" b="1" dirty="0" err="1" smtClean="0">
                <a:solidFill>
                  <a:schemeClr val="bg1"/>
                </a:solidFill>
              </a:rPr>
              <a:t>Gemensam</a:t>
            </a:r>
            <a:r>
              <a:rPr lang="fi-FI" sz="1600" b="1" dirty="0" smtClean="0">
                <a:solidFill>
                  <a:schemeClr val="bg1"/>
                </a:solidFill>
              </a:rPr>
              <a:t> </a:t>
            </a:r>
            <a:r>
              <a:rPr lang="fi-FI" sz="1600" b="1" dirty="0" err="1" smtClean="0">
                <a:solidFill>
                  <a:schemeClr val="bg1"/>
                </a:solidFill>
              </a:rPr>
              <a:t>använding</a:t>
            </a:r>
            <a:r>
              <a:rPr lang="fi-FI" sz="1600" b="1" dirty="0" smtClean="0">
                <a:solidFill>
                  <a:schemeClr val="bg1"/>
                </a:solidFill>
              </a:rPr>
              <a:t> av </a:t>
            </a:r>
            <a:r>
              <a:rPr lang="fi-FI" sz="1600" b="1" dirty="0" err="1" smtClean="0">
                <a:solidFill>
                  <a:schemeClr val="bg1"/>
                </a:solidFill>
              </a:rPr>
              <a:t>faciliteter</a:t>
            </a:r>
            <a:endParaRPr lang="fi-FI" sz="1600" b="1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0AF8D-BEC6-48BC-90E1-7BF038E189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chemeClr val="accent4"/>
                </a:solidFill>
                <a:latin typeface="+mj-lt"/>
              </a:rPr>
              <a:t>Vilka åtgärder har vidtagits med på basen av klienters och anhörigas anmälningar om negativa och nära ögat händelser samt påminnelser och klagomål:</a:t>
            </a:r>
            <a:endParaRPr lang="fi-FI" sz="1600" b="1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DA010C-0F96-434D-BA9D-047602DD02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4958514"/>
            <a:ext cx="5486400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 dirty="0" err="1">
                <a:solidFill>
                  <a:schemeClr val="bg1"/>
                </a:solidFill>
              </a:rPr>
              <a:t>Kontrollera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processer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och</a:t>
            </a:r>
            <a:r>
              <a:rPr lang="fi-FI" sz="1600" b="1" dirty="0">
                <a:solidFill>
                  <a:schemeClr val="bg1"/>
                </a:solidFill>
              </a:rPr>
              <a:t> </a:t>
            </a:r>
            <a:r>
              <a:rPr lang="fi-FI" sz="1600" b="1" dirty="0" err="1">
                <a:solidFill>
                  <a:schemeClr val="bg1"/>
                </a:solidFill>
              </a:rPr>
              <a:t>ändra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dem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v.b</a:t>
            </a:r>
            <a:r>
              <a:rPr lang="fi-FI" sz="1600" b="1" dirty="0">
                <a:solidFill>
                  <a:schemeClr val="bg1"/>
                </a:solidFill>
              </a:rPr>
              <a:t>. </a:t>
            </a:r>
            <a:endParaRPr lang="fi-FI" sz="1600" b="1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4478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 dirty="0"/>
              <a:t>Personal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0B4853-9577-6A1A-FC14-C5B5FACC7F5C}"/>
              </a:ext>
            </a:extLst>
          </p:cNvPr>
          <p:cNvSpPr txBox="1"/>
          <p:nvPr/>
        </p:nvSpPr>
        <p:spPr>
          <a:xfrm>
            <a:off x="6131485" y="-5425"/>
            <a:ext cx="62498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Boende och dagverksamhet inom funktionshinderservice 1-4.2024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BB94F-D6EF-4697-B45A-7A9B1A8FEE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927" y="1404000"/>
            <a:ext cx="26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PERSONALSTYRKA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F2AA32-F31B-4623-9592-B30CA097EE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689" y="1957223"/>
            <a:ext cx="3342048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Personal: 712</a:t>
            </a:r>
          </a:p>
          <a:p>
            <a:r>
              <a:rPr lang="fi-FI" dirty="0" err="1">
                <a:solidFill>
                  <a:schemeClr val="bg1"/>
                </a:solidFill>
              </a:rPr>
              <a:t>Fastanställda</a:t>
            </a:r>
            <a:r>
              <a:rPr lang="fi-FI" dirty="0">
                <a:solidFill>
                  <a:schemeClr val="bg1"/>
                </a:solidFill>
              </a:rPr>
              <a:t>: 524</a:t>
            </a:r>
          </a:p>
          <a:p>
            <a:r>
              <a:rPr lang="fi-FI" dirty="0" err="1">
                <a:solidFill>
                  <a:schemeClr val="bg1"/>
                </a:solidFill>
              </a:rPr>
              <a:t>Vikarier</a:t>
            </a:r>
            <a:r>
              <a:rPr lang="fi-FI" dirty="0">
                <a:solidFill>
                  <a:schemeClr val="bg1"/>
                </a:solidFill>
              </a:rPr>
              <a:t>: 141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Öppna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vakanser</a:t>
            </a:r>
            <a:r>
              <a:rPr lang="fi-FI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1F18C0-0F68-4925-8935-A3A9359079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5942" y="1404000"/>
            <a:ext cx="336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baseline="0" dirty="0">
                <a:solidFill>
                  <a:schemeClr val="accent4"/>
                </a:solidFill>
              </a:rPr>
              <a:t>ARBETARSÄKERHETS ANMÄLNINGAR VIA HAIPRO</a:t>
            </a:r>
            <a:endParaRPr lang="fi-FI" b="1" dirty="0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F33B20-AA03-42FB-8A15-DCA9FB7B6C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6196" y="1980324"/>
            <a:ext cx="3457332" cy="233910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600" baseline="0" dirty="0">
              <a:solidFill>
                <a:schemeClr val="bg1"/>
              </a:solidFill>
            </a:endParaRPr>
          </a:p>
          <a:p>
            <a:r>
              <a:rPr lang="fi-FI" sz="1600" baseline="0" dirty="0" err="1">
                <a:solidFill>
                  <a:schemeClr val="bg1"/>
                </a:solidFill>
              </a:rPr>
              <a:t>Antal</a:t>
            </a:r>
            <a:r>
              <a:rPr lang="fi-FI" sz="1600" baseline="0" dirty="0">
                <a:solidFill>
                  <a:schemeClr val="bg1"/>
                </a:solidFill>
              </a:rPr>
              <a:t> </a:t>
            </a:r>
            <a:r>
              <a:rPr lang="fi-FI" sz="1600" baseline="0" dirty="0" err="1">
                <a:solidFill>
                  <a:schemeClr val="bg1"/>
                </a:solidFill>
              </a:rPr>
              <a:t>anmälningar</a:t>
            </a:r>
            <a:r>
              <a:rPr lang="fi-FI" sz="1600" baseline="0" dirty="0">
                <a:solidFill>
                  <a:schemeClr val="bg1"/>
                </a:solidFill>
              </a:rPr>
              <a:t>: 217</a:t>
            </a:r>
          </a:p>
          <a:p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De </a:t>
            </a:r>
            <a:r>
              <a:rPr lang="fi-FI" sz="1600" dirty="0" err="1">
                <a:solidFill>
                  <a:schemeClr val="bg1"/>
                </a:solidFill>
              </a:rPr>
              <a:t>vanligaste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typerna</a:t>
            </a:r>
            <a:r>
              <a:rPr lang="fi-FI" sz="1600" dirty="0">
                <a:solidFill>
                  <a:schemeClr val="bg1"/>
                </a:solidFill>
              </a:rPr>
              <a:t> av händelser: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600" dirty="0">
                <a:solidFill>
                  <a:schemeClr val="bg1"/>
                </a:solidFill>
              </a:rPr>
              <a:t>Hot eller våld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Andra säkerhetsobservationer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600" dirty="0">
                <a:solidFill>
                  <a:schemeClr val="bg1"/>
                </a:solidFill>
              </a:rPr>
              <a:t>Fall från höjd, snubblande, halkande</a:t>
            </a:r>
          </a:p>
          <a:p>
            <a:pPr marL="342900" indent="-342900">
              <a:buAutoNum type="arabicPeriod"/>
            </a:pPr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33DBB3-36FE-462E-AABF-881B3A328A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20923" y="1404000"/>
            <a:ext cx="3971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FÖRVERKLIGAD LAGSTADGAD PERSONALDIMENSIONERING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574E7E-C2EF-4EFA-B6F7-93FC61E6FE5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20923" y="2050331"/>
            <a:ext cx="407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xxx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A3F43-BA8A-4D98-BEEF-12C55744AA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4500000"/>
            <a:ext cx="180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FRÅNVARON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B44D9C-E25A-F74E-00FE-519233EEDCDB}"/>
              </a:ext>
            </a:extLst>
          </p:cNvPr>
          <p:cNvSpPr txBox="1"/>
          <p:nvPr/>
        </p:nvSpPr>
        <p:spPr>
          <a:xfrm>
            <a:off x="4414218" y="4542391"/>
            <a:ext cx="1240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>
                <a:solidFill>
                  <a:schemeClr val="accent4"/>
                </a:solidFill>
              </a:rPr>
              <a:t>NPS</a:t>
            </a:r>
          </a:p>
        </p:txBody>
      </p:sp>
      <p:cxnSp>
        <p:nvCxnSpPr>
          <p:cNvPr id="4" name="Straight Arrow Connector 3" descr="NPS värde. Värdet mäts mellan minus 100 och 100. Generellt anser man att ett gott värde över 50 är gott. Resultat"/>
          <p:cNvCxnSpPr>
            <a:cxnSpLocks/>
          </p:cNvCxnSpPr>
          <p:nvPr/>
        </p:nvCxnSpPr>
        <p:spPr>
          <a:xfrm flipH="1" flipV="1">
            <a:off x="4809744" y="5257800"/>
            <a:ext cx="71349" cy="74369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24771" y="6090537"/>
            <a:ext cx="1712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000" dirty="0">
                <a:solidFill>
                  <a:schemeClr val="bg1"/>
                </a:solidFill>
              </a:rPr>
              <a:t>45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4EAA8D-FBB3-49D8-B377-9AC4C15191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6272" y="4500000"/>
            <a:ext cx="610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ÅTGÄRDER</a:t>
            </a:r>
            <a:r>
              <a:rPr lang="fi-FI" b="1" baseline="0" dirty="0">
                <a:solidFill>
                  <a:schemeClr val="accent4"/>
                </a:solidFill>
              </a:rPr>
              <a:t> SOM FRÄMJAR ARBETARNAS VÄLMÅENDE</a:t>
            </a:r>
            <a:endParaRPr lang="fi-FI" b="1" dirty="0">
              <a:solidFill>
                <a:schemeClr val="accent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187B0-5BE8-EAD4-F8D6-CEA878EF72A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16073" y="5126182"/>
            <a:ext cx="6080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YKY-aktivitet, E-pass, personalmöten, regelbundna </a:t>
            </a:r>
            <a:r>
              <a:rPr lang="sv-SE" dirty="0" smtClean="0"/>
              <a:t>u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Tyky-aktivitet</a:t>
            </a:r>
            <a:r>
              <a:rPr lang="en-US" dirty="0" smtClean="0">
                <a:solidFill>
                  <a:schemeClr val="bg1"/>
                </a:solidFill>
              </a:rPr>
              <a:t>, E-pass, </a:t>
            </a:r>
            <a:r>
              <a:rPr lang="en-US" dirty="0" err="1" smtClean="0">
                <a:solidFill>
                  <a:schemeClr val="bg1"/>
                </a:solidFill>
              </a:rPr>
              <a:t>personalmöten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regelbundna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utvecklingssamtal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stödja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förman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sitt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arbete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442149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7233D02C2F3D148860CE3F6DFEDC733" ma:contentTypeVersion="6" ma:contentTypeDescription="Luo uusi asiakirja." ma:contentTypeScope="" ma:versionID="769216243f1d7e04cb33e4de795f2ce5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b3e2a9e08e6a9d661a84756232b791db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A75FB4-2C35-48C2-A238-08BDE60A68D7}">
  <ds:schemaRefs>
    <ds:schemaRef ds:uri="http://purl.org/dc/terms/"/>
    <ds:schemaRef ds:uri="cbe4f0d9-fb0d-42e8-a680-6e558966cc0a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662b06d-03b9-424a-ab70-bfab313b8d48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0B1690C-AB57-4029-AFF0-3A3A8D127F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D7B42B0-CB74-4551-8607-FC86DCBBAB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509</TotalTime>
  <Words>606</Words>
  <Application>Microsoft Office PowerPoint</Application>
  <PresentationFormat>Widescreen</PresentationFormat>
  <Paragraphs>149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맑은 고딕</vt:lpstr>
      <vt:lpstr>Arial</vt:lpstr>
      <vt:lpstr>Calibri</vt:lpstr>
      <vt:lpstr>Segoe UI</vt:lpstr>
      <vt:lpstr>Times New Roman</vt:lpstr>
      <vt:lpstr>OVHP_teema</vt:lpstr>
      <vt:lpstr>Rapportering av egenkontroll</vt:lpstr>
      <vt:lpstr>Tillgänglihet </vt:lpstr>
      <vt:lpstr>Säkerhet och kvalitet </vt:lpstr>
      <vt:lpstr>Kundupplevelse</vt:lpstr>
      <vt:lpstr>Delaktighet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Isaksson Pia-Maria</cp:lastModifiedBy>
  <cp:revision>175</cp:revision>
  <dcterms:created xsi:type="dcterms:W3CDTF">2023-11-14T05:41:58Z</dcterms:created>
  <dcterms:modified xsi:type="dcterms:W3CDTF">2024-08-15T10:34:57Z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