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4" r:id="rId6"/>
    <p:sldId id="315" r:id="rId7"/>
    <p:sldId id="319" r:id="rId8"/>
    <p:sldId id="318" r:id="rId9"/>
    <p:sldId id="273" r:id="rId10"/>
    <p:sldId id="275" r:id="rId11"/>
    <p:sldId id="281" r:id="rId12"/>
    <p:sldId id="304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B27D8-C904-495C-ABE6-E0E52710E064}" v="26" dt="2024-05-15T10:46:19.028"/>
    <p1510:client id="{89EDBBAF-D04D-446B-89A2-9B7987D3769E}" v="6" dt="2024-05-15T10:35:30.248"/>
    <p1510:client id="{B74B1ADE-FB77-4158-8CC1-701365FB7BF0}" v="238" dt="2024-05-15T10:47:24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_111_1041937E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_111_1041937E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_111_1041937E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55-4B18-8FE0-28952D5306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555-4B18-8FE0-28952D5306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703290169475376E-2"/>
          <c:y val="7.114059105515623E-2"/>
          <c:w val="0.53861177635663793"/>
          <c:h val="0.83453701694384841"/>
        </c:manualLayout>
      </c:layout>
      <c:ofPieChart>
        <c:ofPieType val="bar"/>
        <c:varyColors val="1"/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090021106666718E-2"/>
          <c:y val="2.7790773912464281E-3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A2-4967-902F-621624C002ED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A2-4967-902F-621624C002ED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5A2-4967-902F-621624C002ED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5A2-4967-902F-621624C002ED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5A2-4967-902F-621624C002ED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5A2-4967-902F-621624C002E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28,2 %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5A2-4967-902F-621624C002E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43,6 %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5A2-4967-902F-621624C002E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28,2 %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5A2-4967-902F-621624C002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7.1761535912907237E-2"/>
                      <c:h val="5.05835480225804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5A2-4967-902F-621624C002E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A2-4967-902F-621624C002E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8.6279608642802416E-2"/>
                      <c:h val="2.3322332592378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5A2-4967-902F-621624C002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Tapahtui asiakkaalle</c:v>
                </c:pt>
                <c:pt idx="1">
                  <c:v>Läheltä piti</c:v>
                </c:pt>
                <c:pt idx="2">
                  <c:v>Muu havainto</c:v>
                </c:pt>
                <c:pt idx="3">
                  <c:v>Kohtalainen seuraus</c:v>
                </c:pt>
                <c:pt idx="4">
                  <c:v>Vakava seuraus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28.2</c:v>
                </c:pt>
                <c:pt idx="1">
                  <c:v>42.6</c:v>
                </c:pt>
                <c:pt idx="2">
                  <c:v>28.2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A2-4967-902F-621624C002ED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4600025293355894"/>
          <c:y val="2.9166994838888183E-2"/>
          <c:w val="0.3648033289642798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0.02723</cdr:x>
      <cdr:y>0.75471</cdr:y>
    </cdr:from>
    <cdr:to>
      <cdr:x>0.96951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F51B220-BAF9-5BBF-1DDC-499902FD18F0}"/>
            </a:ext>
          </a:extLst>
        </cdr:cNvPr>
        <cdr:cNvSpPr txBox="1"/>
      </cdr:nvSpPr>
      <cdr:spPr>
        <a:xfrm xmlns:a="http://schemas.openxmlformats.org/drawingml/2006/main">
          <a:off x="106783" y="1880889"/>
          <a:ext cx="3694701" cy="611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 dirty="0">
              <a:solidFill>
                <a:schemeClr val="bg1"/>
              </a:solidFill>
            </a:rPr>
            <a:t>Kohtalainen seuraus: 1 kpl (2,6%)</a:t>
          </a:r>
        </a:p>
        <a:p xmlns:a="http://schemas.openxmlformats.org/drawingml/2006/main">
          <a:r>
            <a:rPr lang="fi-FI" sz="1400" dirty="0">
              <a:solidFill>
                <a:schemeClr val="bg1"/>
              </a:solidFill>
            </a:rPr>
            <a:t>Vakava seuraus: 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60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89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/>
              <a:t>Tulosalue: Asiakas- ja palveluohjaus</a:t>
            </a:r>
          </a:p>
          <a:p>
            <a:r>
              <a:rPr lang="fi-FI"/>
              <a:t>Raportoitava ajanjakso: 1.1-30.4.2024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Autofit/>
          </a:bodyPr>
          <a:lstStyle/>
          <a:p>
            <a:r>
              <a:rPr lang="fi-FI" b="1"/>
              <a:t>Saatavuus – Puhelinpalvelut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85C955-D139-4C72-BCEA-B4C83AAB63CA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Puhelutiedot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Terveydenhuollon hoidon tarpeen arviointi, samana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arkipäivänä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823693"/>
            <a:ext cx="363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Sosiaalihuollon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palveluohjaus, vireilletulo samana arkipäivänä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481783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Vaihde (hyvinvointialueen), vastausprosentti 90%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72000" cy="2369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Puhelumäärät kaikki/vastatut: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84 509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Jonotusaika (keskiarvo):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10 min 7 s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Takaisinsoittoja (määrä): 22 437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Takaisinsoittoviive: (keskiarvo):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3 tuntia 56 min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1"/>
                </a:solidFill>
                <a:latin typeface="Arial" panose="020B0604020202020204"/>
                <a:cs typeface="Arial"/>
              </a:rPr>
              <a:t>Hoidon tarpeen arvioinnin chat (määrä): 92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srgbClr val="FFFFFF"/>
              </a:solidFill>
              <a:latin typeface="Arial" panose="020B0604020202020204"/>
              <a:cs typeface="Arial" panose="020B0604020202020204"/>
            </a:endParaRPr>
          </a:p>
          <a:p>
            <a:pPr>
              <a:defRPr/>
            </a:pPr>
            <a:endParaRPr lang="fi-FI">
              <a:solidFill>
                <a:srgbClr val="F3969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AF679C-8AFD-9E0C-67F8-FDD832B6BA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832091"/>
            <a:ext cx="3672000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Palvelu lapsille, nuorille, perheille ja työikäisille.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Puhelumäärät kaikki/vastatut, 1.1-30.4.2024: 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Jonotusaika (keskiarvo): 00:00:46 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Takaisinsoittoja (määrä): 423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Takaisinsoittoviive (keskiarvo): 00:24:26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0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3CE21E-4CC7-FC7F-79F6-9847A39148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481783"/>
            <a:ext cx="3672000" cy="9848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Vastausprosentti: 89%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Puhelumäärä: 86 488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51398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Täysin luotettavaa tietoa ei vielä saada. Vuoden 2023 aikana useampi eri puhelinjärjestelmä ja meneillään vaihto kaikille Telia </a:t>
            </a:r>
            <a:r>
              <a:rPr lang="fi-FI" sz="1400" err="1">
                <a:solidFill>
                  <a:schemeClr val="bg2"/>
                </a:solidFill>
                <a:latin typeface="Arial" panose="020B0604020202020204"/>
                <a:cs typeface="Arial"/>
              </a:rPr>
              <a:t>ACE:iin</a:t>
            </a: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Kaikki eivät vielä Telia ACE:ssä (</a:t>
            </a:r>
            <a:r>
              <a:rPr lang="fi-FI" sz="1400" err="1">
                <a:solidFill>
                  <a:schemeClr val="bg2"/>
                </a:solidFill>
                <a:latin typeface="Arial" panose="020B0604020202020204"/>
                <a:cs typeface="Arial"/>
              </a:rPr>
              <a:t>tam</a:t>
            </a: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 2024)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Hoidontarpeen arvioinnin chat avattiin 14.3.2024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Palvelu avattiin 22.11.2023. Suunnitelma: chat palvelun käyttöönotto</a:t>
            </a:r>
            <a:endParaRPr lang="fi-FI" sz="1400">
              <a:solidFill>
                <a:schemeClr val="bg2"/>
              </a:solidFill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2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Vuoden 2024 </a:t>
            </a:r>
            <a:r>
              <a:rPr lang="fi-FI" sz="1400">
                <a:solidFill>
                  <a:schemeClr val="bg2"/>
                </a:solidFill>
                <a:cs typeface="Arial"/>
              </a:rPr>
              <a:t>Q2 = Telia ACE käyttöön, chat palvelu käyttöön Tekstiviesti palvelu käyttöön Q2</a:t>
            </a:r>
          </a:p>
        </p:txBody>
      </p:sp>
    </p:spTree>
    <p:extLst>
      <p:ext uri="{BB962C8B-B14F-4D97-AF65-F5344CB8AC3E}">
        <p14:creationId xmlns:p14="http://schemas.microsoft.com/office/powerpoint/2010/main" val="1896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0B2575A-EC31-49CA-8900-EF45264A6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– Digitaliset palvelut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1EF8E-216B-4E4B-A218-03866E949EB7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Omaolo-oirearvio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 (2025 tavoite 10% hoidon tarpeen arvioinneista)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Tehtyjä oirearviointeja:1745</a:t>
            </a:r>
          </a:p>
          <a:p>
            <a:r>
              <a:rPr lang="fi-FI">
                <a:solidFill>
                  <a:schemeClr val="bg1"/>
                </a:solidFill>
              </a:rPr>
              <a:t>Annettuja itsehoito-ohjeita: 409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Työjonolle ohjautuneita: 226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1789 avannut botin</a:t>
            </a:r>
          </a:p>
          <a:p>
            <a:r>
              <a:rPr lang="fi-FI">
                <a:solidFill>
                  <a:schemeClr val="bg1"/>
                </a:solidFill>
              </a:rPr>
              <a:t>3693 katsonut sisältöä ja kirjoittanut jotain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589 päätynyt sisältöön jota hakenut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(suomenkielellä)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Omaolon laajentaminen kaikkiin kuntiin (vuoden 2024 alussa viimeisetkin kunnat mukaan).</a:t>
            </a:r>
            <a:endParaRPr lang="fi-FI">
              <a:solidFill>
                <a:prstClr val="white"/>
              </a:solidFill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A687E5-7636-8269-F1D0-2E97F231EA5C}"/>
              </a:ext>
            </a:extLst>
          </p:cNvPr>
          <p:cNvSpPr txBox="1"/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</a:t>
            </a:r>
          </a:p>
        </p:txBody>
      </p:sp>
    </p:spTree>
    <p:extLst>
      <p:ext uri="{BB962C8B-B14F-4D97-AF65-F5344CB8AC3E}">
        <p14:creationId xmlns:p14="http://schemas.microsoft.com/office/powerpoint/2010/main" val="151900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D862066-4650-441E-92BC-C95357FACA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Palvelupiste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89B0A4-7D67-40D1-A2AD-4D759D1CFB7B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7760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Potilaskuljetuksia (sairaalassa)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56758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Palveluneuvojat (sairaalassa)</a:t>
            </a:r>
            <a:endParaRPr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977600"/>
            <a:ext cx="36360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Potilaskuljetuksia (määrä): 9100 kpl, päivystyksessä 5000 kpl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473332"/>
            <a:ext cx="3636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</a:endParaRPr>
          </a:p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Asiakaskontaktit: 15 770 kpl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Ennakkovaraukset 128 kpl</a:t>
            </a:r>
            <a:r>
              <a:rPr lang="fi-FI" sz="1600"/>
              <a:t>:</a:t>
            </a:r>
            <a:endParaRPr lang="fi-FI" sz="1600"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1803808"/>
            <a:ext cx="36360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sz="16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6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600">
                <a:solidFill>
                  <a:prstClr val="white"/>
                </a:solidFill>
                <a:latin typeface="Arial" panose="020B0604020202020204"/>
                <a:cs typeface="Arial"/>
              </a:rPr>
              <a:t>Uudet </a:t>
            </a:r>
            <a:r>
              <a:rPr lang="fi-FI" sz="1600" err="1">
                <a:solidFill>
                  <a:prstClr val="white"/>
                </a:solidFill>
                <a:latin typeface="Arial" panose="020B0604020202020204"/>
                <a:cs typeface="Arial"/>
              </a:rPr>
              <a:t>Ascom</a:t>
            </a:r>
            <a:r>
              <a:rPr lang="fi-FI" sz="1600">
                <a:solidFill>
                  <a:prstClr val="white"/>
                </a:solidFill>
                <a:latin typeface="Arial" panose="020B0604020202020204"/>
                <a:cs typeface="Arial"/>
              </a:rPr>
              <a:t> puhelimet potilaskuljettajille saapuneet. Järjestelmä asennettu. Käyttöongelmia esiintyy</a:t>
            </a:r>
            <a:endParaRPr lang="sv-SE" sz="1600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15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544D6F2-3F1A-4020-9EEA-28350839C2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Sosiaalihuolto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C51621-0813-4D7B-B417-6C6EA2C08ECF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Klient- och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Palvelutarpeenarviointi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vrk sisällä</a:t>
            </a: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00955"/>
            <a:ext cx="3672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Asiakas saa ohjausta ilman viivettä 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174189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100 %</a:t>
            </a:r>
          </a:p>
          <a:p>
            <a:r>
              <a:rPr lang="fi-FI">
                <a:solidFill>
                  <a:schemeClr val="bg1"/>
                </a:solidFill>
              </a:rPr>
              <a:t>ikäihmisten sosiaalipalvelujen päätösten määrä: 4580 kpl</a:t>
            </a:r>
            <a:br>
              <a:rPr lang="fi-FI"/>
            </a:br>
            <a:r>
              <a:rPr lang="fi-FI">
                <a:solidFill>
                  <a:schemeClr val="bg1"/>
                </a:solidFill>
              </a:rPr>
              <a:t>Ikäihmisten sosiaalipalvelujen asiakaskäyntien määrä: 5740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</a:endParaRPr>
          </a:p>
          <a:p>
            <a:pPr>
              <a:defRPr/>
            </a:pPr>
            <a:r>
              <a:rPr lang="fi-FI">
                <a:solidFill>
                  <a:schemeClr val="bg1"/>
                </a:solidFill>
              </a:rPr>
              <a:t>Sosiaalihuollon asiakasohjauksen käyntimäärä: 1257 kpl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r>
              <a:rPr lang="fi-FI">
                <a:solidFill>
                  <a:schemeClr val="bg1"/>
                </a:solidFill>
                <a:cs typeface="Arial"/>
              </a:rPr>
              <a:t>Sosiaalihuollon palveluohjaus</a:t>
            </a:r>
          </a:p>
          <a:p>
            <a:pPr>
              <a:defRPr/>
            </a:pPr>
            <a:r>
              <a:rPr lang="fi-FI">
                <a:solidFill>
                  <a:schemeClr val="bg1"/>
                </a:solidFill>
                <a:cs typeface="Arial"/>
              </a:rPr>
              <a:t>Puhelumäärät: 2965 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600">
                <a:solidFill>
                  <a:schemeClr val="bg1"/>
                </a:solidFill>
                <a:latin typeface="Arial" panose="020B0604020202020204"/>
                <a:cs typeface="Arial"/>
              </a:rPr>
              <a:t>SAS toiminnan (selvitä-arvioi-sijoita) uudelleenorganisointi jatkuu, yhteiset koko alueen kattavat palvelupäätöskriteerit ikäihmisten ympärivuorokautiseen asumis-palveluun ja kotihoitoon, ikäihmisten palvelutarpeen arviointiin liittyvien prosessien kuvaus ja implementointi.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755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8CA508-13A2-4190-B457-8A1C6F1E25F2}"/>
              </a:ext>
            </a:extLst>
          </p:cNvPr>
          <p:cNvSpPr txBox="1"/>
          <p:nvPr/>
        </p:nvSpPr>
        <p:spPr>
          <a:xfrm>
            <a:off x="4817164" y="-56367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01.04.2024</a:t>
            </a:r>
            <a:endParaRPr lang="fi-FI" sz="1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1. Hoidon/palvelun järjestelyihin tai saatavuuteen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2. Tiedonhallintaan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3. Muu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</a:rPr>
              <a:t>1(5) 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Poikkeamiin puuttuminen, informointi, koulutus. </a:t>
            </a:r>
          </a:p>
          <a:p>
            <a:pPr marL="342900" indent="-342900">
              <a:buAutoNum type="arabicPeriod"/>
            </a:pPr>
            <a:endParaRPr lang="en-US"/>
          </a:p>
        </p:txBody>
      </p:sp>
      <p:graphicFrame>
        <p:nvGraphicFramePr>
          <p:cNvPr id="19" name="Chart 18" descr="Taulukko Vaaratapahtumailmoitusten määrä &#10;Tammikuu-Huhtikuu 2024 42&#10;">
            <a:extLst>
              <a:ext uri="{FF2B5EF4-FFF2-40B4-BE49-F238E27FC236}">
                <a16:creationId xmlns:a16="http://schemas.microsoft.com/office/drawing/2014/main" id="{18347009-2F4E-4488-9F46-F3A0B9C49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4439455"/>
              </p:ext>
            </p:extLst>
          </p:nvPr>
        </p:nvGraphicFramePr>
        <p:xfrm>
          <a:off x="112107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 descr="Ympyrädiagrammi vaaratapahtumailmoitukset:&#10;Läheltäpiti 42,9 %&#10;Muut havainnot 28,6%&#10;Tapahtui asiakkaalle 28,6%&#10;&#10;">
            <a:extLst>
              <a:ext uri="{FF2B5EF4-FFF2-40B4-BE49-F238E27FC236}">
                <a16:creationId xmlns:a16="http://schemas.microsoft.com/office/drawing/2014/main" id="{47DC840F-A112-46A2-B6D0-457F464F7B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3450150"/>
              </p:ext>
            </p:extLst>
          </p:nvPr>
        </p:nvGraphicFramePr>
        <p:xfrm>
          <a:off x="4752134" y="2046558"/>
          <a:ext cx="3555599" cy="2279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Chart 20" descr="Cirkeldiagram: De anmälda händelsernas karaktär:&#10;Nära ögat: 19%&#10;Övriga upptäckter: 32%&#10;Drabbat klient: 49% &#10;varav: &#10;Måttlig skada: 8,2%&#10;Allvarliga Följder: 0,6 %">
            <a:extLst>
              <a:ext uri="{FF2B5EF4-FFF2-40B4-BE49-F238E27FC236}">
                <a16:creationId xmlns:a16="http://schemas.microsoft.com/office/drawing/2014/main" id="{B9856CF5-E784-4B3F-8404-7801807F8F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4711153"/>
              </p:ext>
            </p:extLst>
          </p:nvPr>
        </p:nvGraphicFramePr>
        <p:xfrm>
          <a:off x="4752134" y="1907529"/>
          <a:ext cx="3921036" cy="2492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486275" y="3727812"/>
            <a:ext cx="440254" cy="6493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-55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1,78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1,64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2,37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1,92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1,73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2,0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1,68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2,88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Palvelua molemmilla kotimaisilla kielillä 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Saavutettavuus koetaan haasteellisena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>
                <a:solidFill>
                  <a:schemeClr val="bg1"/>
                </a:solidFill>
                <a:cs typeface="Arial"/>
              </a:rPr>
              <a:t>1</a:t>
            </a:r>
            <a:endParaRPr lang="fi-FI" sz="3600">
              <a:solidFill>
                <a:schemeClr val="bg1"/>
              </a:solidFill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-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F2ED0D-9BE0-408A-BD86-A7B3B463C8B4}"/>
              </a:ext>
            </a:extLst>
          </p:cNvPr>
          <p:cNvSpPr txBox="1"/>
          <p:nvPr/>
        </p:nvSpPr>
        <p:spPr>
          <a:xfrm>
            <a:off x="4776000" y="160710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Klient- och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AAC344-032F-3964-B354-831ED9D42986}"/>
              </a:ext>
            </a:extLst>
          </p:cNvPr>
          <p:cNvSpPr txBox="1"/>
          <p:nvPr/>
        </p:nvSpPr>
        <p:spPr>
          <a:xfrm>
            <a:off x="1242078" y="1444043"/>
            <a:ext cx="3979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Asiakaspalautteiden määrä: 73 </a:t>
            </a: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38E924-4A0D-4E3C-8D38-1401F7033833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Klient- och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Roidu - palautejärjestelmä on käytössä. Saadut palautteet käsitellään ja niihin pyritään reagoimaan nopeasti.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Asiakasosallistuja on mukana toimialan tulevaisuuden ja sopeuttamisen ohjelman työryhmissä.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Vapaaehtoiset henkilöt tarjoavat työpanostaan palvelupisteen palveluneuvojien apuna asiakasohjauksessa.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puhelinpalveluiden osalta.</a:t>
            </a:r>
            <a:endParaRPr lang="en-US" sz="1600">
              <a:solidFill>
                <a:schemeClr val="bg1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tulevaisuuden ja sopeuttamisen ohjelman osalta.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Koordinoidaan yhteistyössä Vaasan keskussairaalan OLKA-pisteen kanssa.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Henkilöstön koulutus.</a:t>
            </a:r>
            <a:endParaRPr lang="en-US" sz="1600" b="1">
              <a:solidFill>
                <a:schemeClr val="bg1"/>
              </a:solidFill>
            </a:endParaRPr>
          </a:p>
          <a:p>
            <a:r>
              <a:rPr lang="fi-FI" sz="1600" b="1">
                <a:solidFill>
                  <a:schemeClr val="bg1"/>
                </a:solidFill>
              </a:rPr>
              <a:t>Puhelinjonojen lyhentäminen jononpurkusopimuksella virka-ajan ulkopuolella. 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275" y="431800"/>
            <a:ext cx="9124950" cy="909638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9BC12-A7D6-4808-B2E3-3A347BC0BFBF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Henkilöstö: 140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Vakinaiset: 107 + 20 </a:t>
            </a:r>
            <a:r>
              <a:rPr lang="fi-FI" sz="1600" err="1">
                <a:solidFill>
                  <a:schemeClr val="bg1"/>
                </a:solidFill>
              </a:rPr>
              <a:t>vov</a:t>
            </a:r>
            <a:endParaRPr lang="fi-FI" sz="1600" err="1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Tilapäiset: 13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Avoimet vakanssit: 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1 Palvelupiste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 Sosiaalihuollon asiakas- ja palveluohjaus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6</a:t>
            </a:r>
            <a:endParaRPr lang="fi-FI" baseline="0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Yleisimmät ilmoitustyypit: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1.  Sisäilmaan liittyvä oire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2.  Akuutti fyysinen tai henkinen stressi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3. Pitkittynyt fyysinen tai henkinen stressi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rgbClr val="FF0000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Asiakas- ja palveluohjauksen toiminnat tukevat muiden toimialojen toimintoja, ei ole suoria lakisääteisiä henkilöstömitoitusvaatimuksia.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bg1"/>
                </a:solidFill>
                <a:cs typeface="Arial"/>
              </a:rPr>
              <a:t>Sairauspoissaolopäivät/palveluksessa olopäivät (%): 5,5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814744" y="5279482"/>
            <a:ext cx="75995" cy="72201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Tiivis</a:t>
            </a:r>
            <a:r>
              <a:rPr lang="en-US">
                <a:solidFill>
                  <a:schemeClr val="bg1"/>
                </a:solidFill>
                <a:cs typeface="Arial"/>
              </a:rPr>
              <a:t> ja </a:t>
            </a:r>
            <a:r>
              <a:rPr lang="en-US" err="1">
                <a:solidFill>
                  <a:schemeClr val="bg1"/>
                </a:solidFill>
                <a:cs typeface="Arial"/>
              </a:rPr>
              <a:t>matalahierarkinen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yhteistyö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Etätyömahdollisuudet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Varhaisen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tuen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ohjelma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Koulutusmahdollisuus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Työnkiertomahdollisuus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Työnohjausmahdollisuus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F8C1A7-4B3F-2BBC-195E-3F667F39EAF3}"/>
              </a:ext>
            </a:extLst>
          </p:cNvPr>
          <p:cNvSpPr txBox="1"/>
          <p:nvPr/>
        </p:nvSpPr>
        <p:spPr>
          <a:xfrm>
            <a:off x="4589857" y="6241534"/>
            <a:ext cx="885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-11</a:t>
            </a: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5" ma:contentTypeDescription="Luo uusi asiakirja." ma:contentTypeScope="" ma:versionID="d6e16f965c86328ee717eabb8d3ff42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8a6c1a5690c1afd9ff0ab54caa69c7f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712694-0428-493C-96CF-5BFE803912CC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746B7EF-E9BA-437A-A596-F19281601DE1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Bredbild</PresentationFormat>
  <Slides>9</Slides>
  <Notes>3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OVHP_teema</vt:lpstr>
      <vt:lpstr>Omavalvonnan seurantatietojen raportointi</vt:lpstr>
      <vt:lpstr>Saatavuus – Puhelinpalvelut</vt:lpstr>
      <vt:lpstr>Saatavuus – Digitaliset palvelut</vt:lpstr>
      <vt:lpstr>Saatavuus - Palvelupiste</vt:lpstr>
      <vt:lpstr>Saatavuus - Sosiaalihuolto</vt:lpstr>
      <vt:lpstr>Turvallisuus ja laatu</vt:lpstr>
      <vt:lpstr>PowerPoint-presentation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2</cp:revision>
  <dcterms:created xsi:type="dcterms:W3CDTF">2023-11-14T05:41:58Z</dcterms:created>
  <dcterms:modified xsi:type="dcterms:W3CDTF">2024-08-20T09:04:03Z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