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4"/>
  </p:notesMasterIdLst>
  <p:handoutMasterIdLst>
    <p:handoutMasterId r:id="rId15"/>
  </p:handoutMasterIdLst>
  <p:sldIdLst>
    <p:sldId id="256" r:id="rId5"/>
    <p:sldId id="314" r:id="rId6"/>
    <p:sldId id="315" r:id="rId7"/>
    <p:sldId id="319" r:id="rId8"/>
    <p:sldId id="318" r:id="rId9"/>
    <p:sldId id="273" r:id="rId10"/>
    <p:sldId id="275" r:id="rId11"/>
    <p:sldId id="281" r:id="rId12"/>
    <p:sldId id="304" r:id="rId1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80DD9E0-4654-449A-51B5-03ACB10BED76}" name="Nordman Anna" initials="NA" userId="S::anna.nordman@ovph.fi::7c633e21-6799-47e5-a506-d242a95623a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0B27D8-C904-495C-ABE6-E0E52710E064}" v="26" dt="2024-05-15T10:46:19.028"/>
    <p1510:client id="{89EDBBAF-D04D-446B-89A2-9B7987D3769E}" v="6" dt="2024-05-15T10:35:30.248"/>
    <p1510:client id="{B74B1ADE-FB77-4158-8CC1-701365FB7BF0}" v="238" dt="2024-05-15T10:47:24.1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_111_1041937E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_111_1041937E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_111_1041937E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55-4B18-8FE0-28952D5306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D555-4B18-8FE0-28952D53066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0703290169475376E-2"/>
          <c:y val="7.114059105515623E-2"/>
          <c:w val="0.53861177635663793"/>
          <c:h val="0.83453701694384841"/>
        </c:manualLayout>
      </c:layout>
      <c:ofPieChart>
        <c:ofPieType val="bar"/>
        <c:varyColors val="1"/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gapWidth val="11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4090021106666718E-2"/>
          <c:y val="2.7790773912464281E-3"/>
          <c:w val="0.53861177635663793"/>
          <c:h val="0.83453701694384841"/>
        </c:manualLayout>
      </c:layout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ANMÄLNINGAR OM AVVIKANDE HÄNDELSER 7729(7729)</c:v>
                </c:pt>
              </c:strCache>
            </c:strRef>
          </c:tx>
          <c:spPr>
            <a:solidFill>
              <a:srgbClr val="85C598"/>
            </a:solidFill>
            <a:ln>
              <a:noFill/>
            </a:ln>
          </c:spPr>
          <c:dPt>
            <c:idx val="0"/>
            <c:bubble3D val="0"/>
            <c:spPr>
              <a:solidFill>
                <a:srgbClr val="F3969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5A2-4967-902F-621624C002ED}"/>
              </c:ext>
            </c:extLst>
          </c:dPt>
          <c:dPt>
            <c:idx val="1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5A2-4967-902F-621624C002ED}"/>
              </c:ext>
            </c:extLst>
          </c:dPt>
          <c:dPt>
            <c:idx val="2"/>
            <c:bubble3D val="0"/>
            <c:spPr>
              <a:solidFill>
                <a:srgbClr val="FDC84A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5A2-4967-902F-621624C002ED}"/>
              </c:ext>
            </c:extLst>
          </c:dPt>
          <c:dPt>
            <c:idx val="3"/>
            <c:bubble3D val="0"/>
            <c:spPr>
              <a:solidFill>
                <a:srgbClr val="EB5C5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5A2-4967-902F-621624C002ED}"/>
              </c:ext>
            </c:extLst>
          </c:dPt>
          <c:dPt>
            <c:idx val="4"/>
            <c:bubble3D val="0"/>
            <c:spPr>
              <a:solidFill>
                <a:srgbClr val="D3433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A5A2-4967-902F-621624C002ED}"/>
              </c:ext>
            </c:extLst>
          </c:dPt>
          <c:dPt>
            <c:idx val="5"/>
            <c:bubble3D val="0"/>
            <c:spPr>
              <a:solidFill>
                <a:srgbClr val="D3433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A5A2-4967-902F-621624C002ED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28,2 %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A5A2-4967-902F-621624C002E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43,6 %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A5A2-4967-902F-621624C002E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28,2 %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A5A2-4967-902F-621624C002E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7.1761535912907237E-2"/>
                      <c:h val="5.058354802258042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A5A2-4967-902F-621624C002E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5A2-4967-902F-621624C002E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8.6279608642802416E-2"/>
                      <c:h val="2.33223325923782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A5A2-4967-902F-621624C002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Tapahtui asiakkaalle</c:v>
                </c:pt>
                <c:pt idx="1">
                  <c:v>Läheltä piti</c:v>
                </c:pt>
                <c:pt idx="2">
                  <c:v>Muu havainto</c:v>
                </c:pt>
                <c:pt idx="3">
                  <c:v>Kohtalainen seuraus</c:v>
                </c:pt>
                <c:pt idx="4">
                  <c:v>Vakava seuraus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28.2</c:v>
                </c:pt>
                <c:pt idx="1">
                  <c:v>42.6</c:v>
                </c:pt>
                <c:pt idx="2">
                  <c:v>28.2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5A2-4967-902F-621624C002ED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gapWidth val="11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4600025293355894"/>
          <c:y val="2.9166994838888183E-2"/>
          <c:w val="0.3648033289642798"/>
          <c:h val="0.794409751959325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0.02723</cdr:x>
      <cdr:y>0.75471</cdr:y>
    </cdr:from>
    <cdr:to>
      <cdr:x>0.96951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4F51B220-BAF9-5BBF-1DDC-499902FD18F0}"/>
            </a:ext>
          </a:extLst>
        </cdr:cNvPr>
        <cdr:cNvSpPr txBox="1"/>
      </cdr:nvSpPr>
      <cdr:spPr>
        <a:xfrm xmlns:a="http://schemas.openxmlformats.org/drawingml/2006/main">
          <a:off x="106783" y="1880889"/>
          <a:ext cx="3694701" cy="6113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1400" dirty="0">
              <a:solidFill>
                <a:schemeClr val="bg1"/>
              </a:solidFill>
            </a:rPr>
            <a:t>Kohtalainen seuraus: 1 kpl (2,6%)</a:t>
          </a:r>
        </a:p>
        <a:p xmlns:a="http://schemas.openxmlformats.org/drawingml/2006/main">
          <a:r>
            <a:rPr lang="fi-FI" sz="1400" dirty="0">
              <a:solidFill>
                <a:schemeClr val="bg1"/>
              </a:solidFill>
            </a:rPr>
            <a:t>Vakava seuraus: 0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20.8.2024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0DF54-D132-4835-A060-2DDF2500197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60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B0DF54-D132-4835-A060-2DDF2500197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589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B0DF54-D132-4835-A060-2DDF2500197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81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319E674-D238-42EB-876D-09B7AAC31327}"/>
              </a:ext>
            </a:extLst>
          </p:cNvPr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53583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BDC8281-86CE-B4AB-9B9B-FC4C9027F7F1}"/>
              </a:ext>
            </a:extLst>
          </p:cNvPr>
          <p:cNvSpPr txBox="1"/>
          <p:nvPr userDrawn="1"/>
        </p:nvSpPr>
        <p:spPr>
          <a:xfrm>
            <a:off x="3583499" y="4500000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lgänglighet S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72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Saatavuus/</a:t>
            </a:r>
            <a:r>
              <a:rPr lang="fi-FI" sz="3600" err="1">
                <a:solidFill>
                  <a:schemeClr val="tx1"/>
                </a:solidFill>
              </a:rPr>
              <a:t>Tillgänglighet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084729" y="4849906"/>
            <a:ext cx="1110727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3854824" y="4844918"/>
            <a:ext cx="0" cy="207912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7485529" y="1390046"/>
            <a:ext cx="0" cy="345487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8426824" y="4844918"/>
            <a:ext cx="0" cy="220134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11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</p:spTree>
    <p:extLst>
      <p:ext uri="{BB962C8B-B14F-4D97-AF65-F5344CB8AC3E}">
        <p14:creationId xmlns:p14="http://schemas.microsoft.com/office/powerpoint/2010/main" val="2394108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8" r:id="rId6"/>
    <p:sldLayoutId id="2147483710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9" r:id="rId13"/>
    <p:sldLayoutId id="2147483706" r:id="rId14"/>
    <p:sldLayoutId id="2147483700" r:id="rId15"/>
    <p:sldLayoutId id="2147483701" r:id="rId16"/>
    <p:sldLayoutId id="2147483702" r:id="rId17"/>
    <p:sldLayoutId id="2147483703" r:id="rId18"/>
    <p:sldLayoutId id="2147483704" r:id="rId19"/>
    <p:sldLayoutId id="2147483705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800"/>
              <a:t>Omavalvonnan seurantatietojen raportointi</a:t>
            </a:r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13033"/>
            <a:ext cx="7934716" cy="926211"/>
          </a:xfrm>
        </p:spPr>
        <p:txBody>
          <a:bodyPr>
            <a:normAutofit/>
          </a:bodyPr>
          <a:lstStyle/>
          <a:p>
            <a:r>
              <a:rPr lang="fi-FI"/>
              <a:t>Tulosalue: Asiakas- ja palveluohjaus</a:t>
            </a:r>
          </a:p>
          <a:p>
            <a:r>
              <a:rPr lang="fi-FI"/>
              <a:t>Raportoitava ajanjakso: 1.1-30.4.2024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Lyhenteet:</a:t>
            </a:r>
          </a:p>
          <a:p>
            <a:r>
              <a:rPr lang="fi-FI" sz="1400">
                <a:solidFill>
                  <a:schemeClr val="bg1"/>
                </a:solidFill>
              </a:rPr>
              <a:t>NPS (Net </a:t>
            </a:r>
            <a:r>
              <a:rPr lang="fi-FI" sz="1400" err="1">
                <a:solidFill>
                  <a:schemeClr val="bg1"/>
                </a:solidFill>
              </a:rPr>
              <a:t>Promoter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Score</a:t>
            </a:r>
            <a:r>
              <a:rPr lang="fi-FI" sz="1400">
                <a:solidFill>
                  <a:schemeClr val="bg1"/>
                </a:solidFill>
              </a:rPr>
              <a:t>): Suositteluindeksi (asiakkaat ja henkilöstö)</a:t>
            </a:r>
          </a:p>
          <a:p>
            <a:r>
              <a:rPr lang="fi-FI" sz="1400" err="1">
                <a:solidFill>
                  <a:schemeClr val="bg1"/>
                </a:solidFill>
              </a:rPr>
              <a:t>Haipro</a:t>
            </a:r>
            <a:r>
              <a:rPr lang="fi-FI" sz="1400">
                <a:solidFill>
                  <a:schemeClr val="bg1"/>
                </a:solidFill>
              </a:rPr>
              <a:t>: Haitta- ja vaaratapahtumailmoitus -järjestelmä </a:t>
            </a:r>
          </a:p>
        </p:txBody>
      </p:sp>
    </p:spTree>
    <p:extLst>
      <p:ext uri="{BB962C8B-B14F-4D97-AF65-F5344CB8AC3E}">
        <p14:creationId xmlns:p14="http://schemas.microsoft.com/office/powerpoint/2010/main" val="1257341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>
            <a:noAutofit/>
          </a:bodyPr>
          <a:lstStyle/>
          <a:p>
            <a:r>
              <a:rPr lang="fi-FI" b="1"/>
              <a:t>Saatavuus – Puhelinpalvelut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985C955-D139-4C72-BCEA-B4C83AAB63CA}"/>
              </a:ext>
            </a:extLst>
          </p:cNvPr>
          <p:cNvSpPr txBox="1"/>
          <p:nvPr/>
        </p:nvSpPr>
        <p:spPr>
          <a:xfrm>
            <a:off x="4788000" y="4666"/>
            <a:ext cx="741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err="1"/>
              <a:t>Klient</a:t>
            </a:r>
            <a:r>
              <a:rPr lang="fi-FI" sz="1400"/>
              <a:t>- </a:t>
            </a:r>
            <a:r>
              <a:rPr lang="fi-FI" sz="1400" err="1"/>
              <a:t>och</a:t>
            </a:r>
            <a:r>
              <a:rPr lang="fi-FI" sz="1400"/>
              <a:t> </a:t>
            </a:r>
            <a:r>
              <a:rPr lang="fi-FI" sz="1400" err="1"/>
              <a:t>servicehandledning</a:t>
            </a:r>
            <a:endParaRPr lang="fi-FI" sz="1400"/>
          </a:p>
          <a:p>
            <a:pPr algn="r"/>
            <a:r>
              <a:rPr lang="en-US" sz="1400"/>
              <a:t> –</a:t>
            </a:r>
            <a:r>
              <a:rPr lang="fi-FI" sz="1400"/>
              <a:t>Asiakas- ja palveluohjaus</a:t>
            </a:r>
          </a:p>
          <a:p>
            <a:pPr algn="r"/>
            <a:r>
              <a:rPr lang="en-US" sz="1400"/>
              <a:t>01-04.2024</a:t>
            </a:r>
            <a:endParaRPr lang="fi-FI" sz="1400"/>
          </a:p>
        </p:txBody>
      </p:sp>
      <p:sp>
        <p:nvSpPr>
          <p:cNvPr id="3" name="TextBox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404000"/>
            <a:ext cx="363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srgbClr val="85C598"/>
                </a:solidFill>
                <a:latin typeface="Arial" panose="020B0604020202020204"/>
              </a:rPr>
              <a:t>MITTARIT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srgbClr val="85C598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797710"/>
            <a:ext cx="3636000" cy="8002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srgbClr val="85C598"/>
                </a:solidFill>
                <a:latin typeface="Arial" panose="020B0604020202020204"/>
              </a:rPr>
              <a:t>Puhelutiedot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Terveydenhuollon hoidon tarpeen arviointi, samana</a:t>
            </a:r>
            <a:r>
              <a:rPr kumimoji="0" lang="fi-FI" sz="1400" b="0" i="0" u="none" strike="noStrike" kern="120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arkipäivänä</a:t>
            </a:r>
            <a:endParaRPr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Arial"/>
            </a:endParaRPr>
          </a:p>
        </p:txBody>
      </p:sp>
      <p:sp>
        <p:nvSpPr>
          <p:cNvPr id="7" name="TextBox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3823693"/>
            <a:ext cx="363600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Sosiaalihuollon</a:t>
            </a:r>
            <a:r>
              <a:rPr kumimoji="0" lang="fi-FI" sz="1400" b="0" i="0" u="none" strike="noStrike" kern="120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palveluohjaus, vireilletulo samana arkipäivänä</a:t>
            </a: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5481783"/>
            <a:ext cx="3636000" cy="8002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endParaRPr lang="fi-FI">
              <a:solidFill>
                <a:schemeClr val="bg1"/>
              </a:solidFill>
              <a:latin typeface="Arial" panose="020B0604020202020204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noProof="0">
                <a:solidFill>
                  <a:schemeClr val="bg1"/>
                </a:solidFill>
                <a:latin typeface="Arial" panose="020B0604020202020204"/>
              </a:rPr>
              <a:t>Vaihde (hyvinvointialueen), vastausprosentti 90%</a:t>
            </a:r>
            <a:endParaRPr lang="fi-FI" sz="1400">
              <a:solidFill>
                <a:schemeClr val="bg1"/>
              </a:solidFill>
              <a:cs typeface="Arial"/>
            </a:endParaRPr>
          </a:p>
        </p:txBody>
      </p:sp>
      <p:sp>
        <p:nvSpPr>
          <p:cNvPr id="4" name="TextBox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404000"/>
            <a:ext cx="36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TILANNE</a:t>
            </a:r>
          </a:p>
        </p:txBody>
      </p:sp>
      <p:sp>
        <p:nvSpPr>
          <p:cNvPr id="6" name="TextBox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2016000"/>
            <a:ext cx="3672000" cy="236988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Puhelumäärät kaikki/vastatut: 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>
                <a:solidFill>
                  <a:schemeClr val="bg1"/>
                </a:solidFill>
              </a:rPr>
              <a:t>84 509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>
                <a:solidFill>
                  <a:schemeClr val="bg1"/>
                </a:solidFill>
              </a:rPr>
              <a:t>Jonotusaika (keskiarvo): 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>
                <a:solidFill>
                  <a:schemeClr val="bg1"/>
                </a:solidFill>
              </a:rPr>
              <a:t>10 min 7 s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>
                <a:solidFill>
                  <a:schemeClr val="bg1"/>
                </a:solidFill>
              </a:rPr>
              <a:t>Takaisinsoittoja (määrä): 22 437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>
                <a:solidFill>
                  <a:schemeClr val="bg1"/>
                </a:solidFill>
              </a:rPr>
              <a:t>Takaisinsoittoviive: (keskiarvo): 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>
                <a:solidFill>
                  <a:schemeClr val="bg1"/>
                </a:solidFill>
              </a:rPr>
              <a:t>3 tuntia 56 min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pPr>
              <a:defRPr/>
            </a:pPr>
            <a:r>
              <a:rPr lang="fi-FI" sz="1400">
                <a:solidFill>
                  <a:schemeClr val="bg1"/>
                </a:solidFill>
                <a:latin typeface="Arial" panose="020B0604020202020204"/>
                <a:cs typeface="Arial"/>
              </a:rPr>
              <a:t>Hoidon tarpeen arvioinnin chat (määrä): 92</a:t>
            </a:r>
            <a:endParaRPr lang="fi-FI" sz="1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/>
              <a:cs typeface="Arial"/>
            </a:endParaRPr>
          </a:p>
          <a:p>
            <a:pPr>
              <a:defRPr/>
            </a:pPr>
            <a:endParaRPr lang="fi-FI">
              <a:solidFill>
                <a:srgbClr val="FFFFFF"/>
              </a:solidFill>
              <a:latin typeface="Arial" panose="020B0604020202020204"/>
              <a:cs typeface="Arial" panose="020B0604020202020204"/>
            </a:endParaRPr>
          </a:p>
          <a:p>
            <a:pPr>
              <a:defRPr/>
            </a:pPr>
            <a:endParaRPr lang="fi-FI">
              <a:solidFill>
                <a:srgbClr val="F39690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BAF679C-8AFD-9E0C-67F8-FDD832B6BA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3832091"/>
            <a:ext cx="3672000" cy="196977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>
                <a:solidFill>
                  <a:schemeClr val="bg1"/>
                </a:solidFill>
                <a:cs typeface="Arial"/>
              </a:rPr>
              <a:t>Palvelu lapsille, nuorille, perheille ja työikäisille.</a:t>
            </a:r>
          </a:p>
          <a:p>
            <a:r>
              <a:rPr lang="fi-FI" sz="1400">
                <a:solidFill>
                  <a:schemeClr val="bg1"/>
                </a:solidFill>
                <a:cs typeface="Arial"/>
              </a:rPr>
              <a:t>Puhelumäärät kaikki/vastatut, 1.1-30.4.2024: </a:t>
            </a:r>
          </a:p>
          <a:p>
            <a:r>
              <a:rPr lang="fi-FI" sz="1400">
                <a:solidFill>
                  <a:schemeClr val="bg1"/>
                </a:solidFill>
                <a:cs typeface="Arial"/>
              </a:rPr>
              <a:t>Jonotusaika (keskiarvo): 00:00:46 </a:t>
            </a:r>
          </a:p>
          <a:p>
            <a:r>
              <a:rPr lang="fi-FI" sz="1400">
                <a:solidFill>
                  <a:schemeClr val="bg1"/>
                </a:solidFill>
                <a:cs typeface="Arial"/>
              </a:rPr>
              <a:t>Takaisinsoittoja (määrä): 423</a:t>
            </a:r>
          </a:p>
          <a:p>
            <a:r>
              <a:rPr lang="fi-FI" sz="1400">
                <a:solidFill>
                  <a:schemeClr val="bg1"/>
                </a:solidFill>
                <a:cs typeface="Arial"/>
              </a:rPr>
              <a:t>Takaisinsoittoviive (keskiarvo): 00:24:26</a:t>
            </a:r>
          </a:p>
          <a:p>
            <a:endParaRPr lang="fi-FI" sz="1400">
              <a:solidFill>
                <a:schemeClr val="bg1"/>
              </a:solidFill>
              <a:cs typeface="Arial"/>
            </a:endParaRPr>
          </a:p>
          <a:p>
            <a:endParaRPr lang="fi-FI" sz="1000" b="1">
              <a:solidFill>
                <a:schemeClr val="bg1"/>
              </a:solidFill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3CE21E-4CC7-FC7F-79F6-9847A391480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5481783"/>
            <a:ext cx="3672000" cy="98488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fi-FI" sz="1600">
              <a:solidFill>
                <a:schemeClr val="bg1"/>
              </a:solidFill>
              <a:cs typeface="Arial"/>
            </a:endParaRPr>
          </a:p>
          <a:p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>
                <a:solidFill>
                  <a:schemeClr val="bg1"/>
                </a:solidFill>
                <a:cs typeface="Arial"/>
              </a:rPr>
              <a:t>Vastausprosentti: 89%</a:t>
            </a:r>
            <a:endParaRPr lang="fi-FI">
              <a:solidFill>
                <a:schemeClr val="bg1"/>
              </a:solidFill>
            </a:endParaRPr>
          </a:p>
          <a:p>
            <a:r>
              <a:rPr lang="fi-FI" sz="1400">
                <a:solidFill>
                  <a:schemeClr val="bg1"/>
                </a:solidFill>
              </a:rPr>
              <a:t>Puhelumäärä: 86 488</a:t>
            </a:r>
            <a:endParaRPr lang="fi-FI" sz="1400">
              <a:solidFill>
                <a:schemeClr val="bg1"/>
              </a:solidFill>
              <a:cs typeface="Arial"/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404000"/>
            <a:ext cx="3672000" cy="51398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KORJAAVAT TOIMENPITEET</a:t>
            </a:r>
          </a:p>
          <a:p>
            <a:pPr>
              <a:defRPr/>
            </a:pPr>
            <a:endParaRPr lang="fi-FI" b="1">
              <a:solidFill>
                <a:srgbClr val="85C598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r>
              <a:rPr lang="fi-FI" sz="1400">
                <a:solidFill>
                  <a:schemeClr val="bg2"/>
                </a:solidFill>
                <a:latin typeface="Arial" panose="020B0604020202020204"/>
                <a:cs typeface="Arial"/>
              </a:rPr>
              <a:t>Täysin luotettavaa tietoa ei vielä saada. Vuoden 2023 aikana useampi eri puhelinjärjestelmä ja meneillään vaihto kaikille Telia </a:t>
            </a:r>
            <a:r>
              <a:rPr lang="fi-FI" sz="1400" err="1">
                <a:solidFill>
                  <a:schemeClr val="bg2"/>
                </a:solidFill>
                <a:latin typeface="Arial" panose="020B0604020202020204"/>
                <a:cs typeface="Arial"/>
              </a:rPr>
              <a:t>ACE:iin</a:t>
            </a:r>
            <a:endParaRPr lang="fi-FI" sz="1400">
              <a:solidFill>
                <a:schemeClr val="bg2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r>
              <a:rPr lang="fi-FI" sz="1400">
                <a:solidFill>
                  <a:schemeClr val="bg2"/>
                </a:solidFill>
                <a:latin typeface="Arial" panose="020B0604020202020204"/>
                <a:cs typeface="Arial"/>
              </a:rPr>
              <a:t>Kaikki eivät vielä Telia ACE:ssä (</a:t>
            </a:r>
            <a:r>
              <a:rPr lang="fi-FI" sz="1400" err="1">
                <a:solidFill>
                  <a:schemeClr val="bg2"/>
                </a:solidFill>
                <a:latin typeface="Arial" panose="020B0604020202020204"/>
                <a:cs typeface="Arial"/>
              </a:rPr>
              <a:t>tam</a:t>
            </a:r>
            <a:r>
              <a:rPr lang="fi-FI" sz="1400">
                <a:solidFill>
                  <a:schemeClr val="bg2"/>
                </a:solidFill>
                <a:latin typeface="Arial" panose="020B0604020202020204"/>
                <a:cs typeface="Arial"/>
              </a:rPr>
              <a:t> 2024)</a:t>
            </a:r>
          </a:p>
          <a:p>
            <a:pPr>
              <a:defRPr/>
            </a:pPr>
            <a:endParaRPr lang="fi-FI" sz="1400">
              <a:solidFill>
                <a:schemeClr val="bg2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r>
              <a:rPr lang="fi-FI" sz="1400">
                <a:solidFill>
                  <a:schemeClr val="bg2"/>
                </a:solidFill>
                <a:latin typeface="Arial" panose="020B0604020202020204"/>
                <a:cs typeface="Arial"/>
              </a:rPr>
              <a:t>Hoidontarpeen arvioinnin chat avattiin 14.3.2024</a:t>
            </a:r>
          </a:p>
          <a:p>
            <a:pPr>
              <a:defRPr/>
            </a:pPr>
            <a:endParaRPr lang="fi-FI" sz="1400">
              <a:solidFill>
                <a:schemeClr val="bg2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endParaRPr lang="fi-FI" sz="1400">
              <a:solidFill>
                <a:schemeClr val="bg2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r>
              <a:rPr lang="fi-FI" sz="1400">
                <a:solidFill>
                  <a:schemeClr val="bg2"/>
                </a:solidFill>
                <a:latin typeface="Arial" panose="020B0604020202020204"/>
                <a:cs typeface="Arial"/>
              </a:rPr>
              <a:t>Palvelu avattiin 22.11.2023. Suunnitelma: chat palvelun käyttöönotto</a:t>
            </a:r>
            <a:endParaRPr lang="fi-FI" sz="1400">
              <a:solidFill>
                <a:schemeClr val="bg2"/>
              </a:solidFill>
              <a:cs typeface="Arial"/>
            </a:endParaRPr>
          </a:p>
          <a:p>
            <a:pPr>
              <a:defRPr/>
            </a:pPr>
            <a:endParaRPr lang="fi-FI" sz="1400">
              <a:solidFill>
                <a:schemeClr val="bg2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endParaRPr lang="fi-FI" sz="1400">
              <a:solidFill>
                <a:schemeClr val="bg2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endParaRPr lang="fi-FI" sz="1400">
              <a:solidFill>
                <a:schemeClr val="bg2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endParaRPr lang="fi-FI" sz="1400">
              <a:solidFill>
                <a:schemeClr val="bg2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endParaRPr lang="fi-FI" sz="1200">
              <a:solidFill>
                <a:schemeClr val="bg2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endParaRPr lang="fi-FI" sz="1400">
              <a:solidFill>
                <a:schemeClr val="bg2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r>
              <a:rPr lang="fi-FI" sz="1400">
                <a:solidFill>
                  <a:schemeClr val="bg2"/>
                </a:solidFill>
                <a:latin typeface="Arial" panose="020B0604020202020204"/>
                <a:cs typeface="Arial"/>
              </a:rPr>
              <a:t>Vuoden 2024 </a:t>
            </a:r>
            <a:r>
              <a:rPr lang="fi-FI" sz="1400">
                <a:solidFill>
                  <a:schemeClr val="bg2"/>
                </a:solidFill>
                <a:cs typeface="Arial"/>
              </a:rPr>
              <a:t>Q2 = Telia ACE käyttöön, chat palvelu käyttöön Tekstiviesti palvelu käyttöön Q2</a:t>
            </a:r>
          </a:p>
        </p:txBody>
      </p:sp>
    </p:spTree>
    <p:extLst>
      <p:ext uri="{BB962C8B-B14F-4D97-AF65-F5344CB8AC3E}">
        <p14:creationId xmlns:p14="http://schemas.microsoft.com/office/powerpoint/2010/main" val="189686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B0B2575A-EC31-49CA-8900-EF45264A6C2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>
            <a:normAutofit/>
          </a:bodyPr>
          <a:lstStyle/>
          <a:p>
            <a:r>
              <a:rPr lang="fi-FI" b="1"/>
              <a:t>Saatavuus – Digitaliset palvelut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11EF8E-216B-4E4B-A218-03866E949EB7}"/>
              </a:ext>
            </a:extLst>
          </p:cNvPr>
          <p:cNvSpPr txBox="1"/>
          <p:nvPr/>
        </p:nvSpPr>
        <p:spPr>
          <a:xfrm>
            <a:off x="4788000" y="4666"/>
            <a:ext cx="741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err="1"/>
              <a:t>Klient</a:t>
            </a:r>
            <a:r>
              <a:rPr lang="fi-FI" sz="1400"/>
              <a:t>- </a:t>
            </a:r>
            <a:r>
              <a:rPr lang="fi-FI" sz="1400" err="1"/>
              <a:t>och</a:t>
            </a:r>
            <a:r>
              <a:rPr lang="fi-FI" sz="1400"/>
              <a:t> </a:t>
            </a:r>
            <a:r>
              <a:rPr lang="fi-FI" sz="1400" err="1"/>
              <a:t>servicehandledning</a:t>
            </a:r>
            <a:endParaRPr lang="fi-FI" sz="1400"/>
          </a:p>
          <a:p>
            <a:pPr algn="r"/>
            <a:r>
              <a:rPr lang="en-US" sz="1400"/>
              <a:t> –</a:t>
            </a:r>
            <a:r>
              <a:rPr lang="fi-FI" sz="1400"/>
              <a:t>Asiakas- ja palveluohjaus</a:t>
            </a:r>
          </a:p>
          <a:p>
            <a:pPr algn="r"/>
            <a:r>
              <a:rPr lang="en-US" sz="1400"/>
              <a:t>01-04.2024</a:t>
            </a:r>
            <a:endParaRPr lang="fi-FI" sz="1400"/>
          </a:p>
        </p:txBody>
      </p:sp>
      <p:sp>
        <p:nvSpPr>
          <p:cNvPr id="3" name="TextBox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000" y="1404000"/>
            <a:ext cx="36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srgbClr val="85C598"/>
                </a:solidFill>
                <a:latin typeface="Arial" panose="020B0604020202020204"/>
              </a:rPr>
              <a:t>MITTARIT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srgbClr val="85C598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5999" y="1977600"/>
            <a:ext cx="367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Omaolo-oirearvio </a:t>
            </a:r>
            <a:endParaRPr lang="fi-FI">
              <a:solidFill>
                <a:prstClr val="white"/>
              </a:solidFill>
              <a:latin typeface="Arial" panose="020B06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Tavoite</a:t>
            </a:r>
            <a:r>
              <a:rPr kumimoji="0" lang="fi-FI" sz="1800" b="0" i="0" u="none" strike="noStrike" kern="120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kasvattaa käyttömäärää (2025 tavoite 10% hoidon tarpeen arvioinneista)</a:t>
            </a: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5999" y="3724428"/>
            <a:ext cx="36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noProof="0" err="1">
                <a:solidFill>
                  <a:schemeClr val="accent4"/>
                </a:solidFill>
                <a:latin typeface="Arial" panose="020B0604020202020204"/>
              </a:rPr>
              <a:t>Chatbot</a:t>
            </a:r>
            <a:endParaRPr lang="fi-FI" b="1" noProof="0">
              <a:solidFill>
                <a:schemeClr val="accent4"/>
              </a:solidFill>
              <a:latin typeface="Arial" panose="020B0604020202020204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Tavoite</a:t>
            </a:r>
            <a:r>
              <a:rPr kumimoji="0" lang="fi-FI" sz="1800" i="0" u="none" strike="noStrike" kern="1200" cap="none" spc="0" normalizeH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kasvattaa käyttömäärää</a:t>
            </a:r>
            <a:endParaRPr kumimoji="0" lang="fi-FI" sz="180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TextBox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87999" y="1404000"/>
            <a:ext cx="36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TILANNE</a:t>
            </a:r>
          </a:p>
        </p:txBody>
      </p:sp>
      <p:sp>
        <p:nvSpPr>
          <p:cNvPr id="9" name="Rectangle 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788000" y="2254599"/>
            <a:ext cx="3672000" cy="92333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>
                <a:solidFill>
                  <a:schemeClr val="bg1"/>
                </a:solidFill>
              </a:rPr>
              <a:t>Tehtyjä oirearviointeja:1745</a:t>
            </a:r>
          </a:p>
          <a:p>
            <a:r>
              <a:rPr lang="fi-FI">
                <a:solidFill>
                  <a:schemeClr val="bg1"/>
                </a:solidFill>
              </a:rPr>
              <a:t>Annettuja itsehoito-ohjeita: 409</a:t>
            </a:r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>
                <a:solidFill>
                  <a:schemeClr val="bg1"/>
                </a:solidFill>
              </a:rPr>
              <a:t>Työjonolle ohjautuneita: 226</a:t>
            </a:r>
            <a:endParaRPr lang="fi-FI">
              <a:solidFill>
                <a:schemeClr val="bg1"/>
              </a:solidFill>
              <a:cs typeface="Arial"/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88000" y="3936620"/>
            <a:ext cx="3672000" cy="25853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>
                <a:solidFill>
                  <a:schemeClr val="bg1"/>
                </a:solidFill>
              </a:rPr>
              <a:t>1789 avannut botin</a:t>
            </a:r>
          </a:p>
          <a:p>
            <a:r>
              <a:rPr lang="fi-FI">
                <a:solidFill>
                  <a:schemeClr val="bg1"/>
                </a:solidFill>
              </a:rPr>
              <a:t>3693 katsonut sisältöä ja kirjoittanut jotain</a:t>
            </a:r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>
                <a:solidFill>
                  <a:schemeClr val="bg1"/>
                </a:solidFill>
              </a:rPr>
              <a:t>589 päätynyt sisältöön jota hakenut</a:t>
            </a:r>
            <a:endParaRPr lang="fi-FI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>
                <a:solidFill>
                  <a:schemeClr val="bg1"/>
                </a:solidFill>
                <a:cs typeface="Arial"/>
              </a:rPr>
              <a:t>(suomenkielellä)</a:t>
            </a:r>
          </a:p>
          <a:p>
            <a:endParaRPr lang="fi-FI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  <a:cs typeface="Arial"/>
            </a:endParaRP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404000"/>
            <a:ext cx="36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KORJAAVAT TOIMENPITEET</a:t>
            </a:r>
          </a:p>
        </p:txBody>
      </p:sp>
      <p:sp>
        <p:nvSpPr>
          <p:cNvPr id="6" name="TextBox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803808"/>
            <a:ext cx="3672000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endParaRPr lang="fi-FI">
              <a:solidFill>
                <a:prstClr val="white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r>
              <a:rPr lang="fi-FI">
                <a:solidFill>
                  <a:prstClr val="white"/>
                </a:solidFill>
                <a:latin typeface="Arial" panose="020B0604020202020204"/>
                <a:cs typeface="Arial"/>
              </a:rPr>
              <a:t>Omaolon laajentaminen kaikkiin kuntiin (vuoden 2024 alussa viimeisetkin kunnat mukaan).</a:t>
            </a:r>
            <a:endParaRPr lang="fi-FI">
              <a:solidFill>
                <a:prstClr val="white"/>
              </a:solidFill>
            </a:endParaRPr>
          </a:p>
          <a:p>
            <a:pPr>
              <a:defRPr/>
            </a:pPr>
            <a:endParaRPr lang="fi-FI">
              <a:solidFill>
                <a:prstClr val="white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r>
              <a:rPr lang="fi-FI">
                <a:solidFill>
                  <a:prstClr val="white"/>
                </a:solidFill>
                <a:latin typeface="Arial" panose="020B0604020202020204"/>
                <a:cs typeface="Arial"/>
              </a:rPr>
              <a:t>Markkinoinnin lisääminen.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2A687E5-7636-8269-F1D0-2E97F231EA5C}"/>
              </a:ext>
            </a:extLst>
          </p:cNvPr>
          <p:cNvSpPr txBox="1"/>
          <p:nvPr/>
        </p:nvSpPr>
        <p:spPr>
          <a:xfrm>
            <a:off x="8532000" y="3936620"/>
            <a:ext cx="3516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i-FI">
                <a:solidFill>
                  <a:prstClr val="white"/>
                </a:solidFill>
                <a:latin typeface="Arial" panose="020B0604020202020204"/>
                <a:cs typeface="Arial"/>
              </a:rPr>
              <a:t>Markkinoinnin lisääminen</a:t>
            </a:r>
          </a:p>
        </p:txBody>
      </p:sp>
    </p:spTree>
    <p:extLst>
      <p:ext uri="{BB962C8B-B14F-4D97-AF65-F5344CB8AC3E}">
        <p14:creationId xmlns:p14="http://schemas.microsoft.com/office/powerpoint/2010/main" val="1519004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AD862066-4650-441E-92BC-C95357FACA8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>
            <a:normAutofit/>
          </a:bodyPr>
          <a:lstStyle/>
          <a:p>
            <a:r>
              <a:rPr lang="fi-FI" b="1"/>
              <a:t>Saatavuus - Palvelupiste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F89B0A4-7D67-40D1-A2AD-4D759D1CFB7B}"/>
              </a:ext>
            </a:extLst>
          </p:cNvPr>
          <p:cNvSpPr txBox="1"/>
          <p:nvPr/>
        </p:nvSpPr>
        <p:spPr>
          <a:xfrm>
            <a:off x="4788000" y="4666"/>
            <a:ext cx="741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err="1"/>
              <a:t>Klient</a:t>
            </a:r>
            <a:r>
              <a:rPr lang="fi-FI" sz="1400"/>
              <a:t>- </a:t>
            </a:r>
            <a:r>
              <a:rPr lang="fi-FI" sz="1400" err="1"/>
              <a:t>och</a:t>
            </a:r>
            <a:r>
              <a:rPr lang="fi-FI" sz="1400"/>
              <a:t> </a:t>
            </a:r>
            <a:r>
              <a:rPr lang="fi-FI" sz="1400" err="1"/>
              <a:t>servicehandledning</a:t>
            </a:r>
            <a:endParaRPr lang="fi-FI" sz="1400"/>
          </a:p>
          <a:p>
            <a:pPr algn="r"/>
            <a:r>
              <a:rPr lang="en-US" sz="1400"/>
              <a:t> –</a:t>
            </a:r>
            <a:r>
              <a:rPr lang="fi-FI" sz="1400"/>
              <a:t>Asiakas- ja palveluohjaus</a:t>
            </a:r>
          </a:p>
          <a:p>
            <a:pPr algn="r"/>
            <a:r>
              <a:rPr lang="en-US" sz="1400"/>
              <a:t>01-04.2024</a:t>
            </a:r>
            <a:endParaRPr lang="fi-FI" sz="1400"/>
          </a:p>
        </p:txBody>
      </p:sp>
      <p:sp>
        <p:nvSpPr>
          <p:cNvPr id="3" name="TextBox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srgbClr val="85C598"/>
                </a:solidFill>
                <a:latin typeface="Arial" panose="020B0604020202020204"/>
              </a:rPr>
              <a:t>MITTARIT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srgbClr val="85C598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TextBox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977600"/>
            <a:ext cx="36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endParaRPr lang="fi-FI" b="1">
              <a:solidFill>
                <a:srgbClr val="85C598"/>
              </a:solidFill>
              <a:latin typeface="Arial" panose="020B0604020202020204"/>
            </a:endParaRPr>
          </a:p>
          <a:p>
            <a:pPr>
              <a:defRPr/>
            </a:pPr>
            <a:r>
              <a:rPr lang="fi-FI" b="1">
                <a:solidFill>
                  <a:srgbClr val="85C598"/>
                </a:solidFill>
                <a:latin typeface="Arial" panose="020B0604020202020204"/>
              </a:rPr>
              <a:t>Potilaskuljetuksia (sairaalassa)</a:t>
            </a:r>
            <a:endParaRPr lang="fi-FI">
              <a:solidFill>
                <a:prstClr val="white"/>
              </a:solidFill>
              <a:latin typeface="Arial" panose="020B0604020202020204"/>
              <a:cs typeface="Arial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2567580"/>
            <a:ext cx="36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endParaRPr lang="fi-FI" b="1">
              <a:solidFill>
                <a:srgbClr val="85C598"/>
              </a:solidFill>
              <a:latin typeface="Arial" panose="020B0604020202020204"/>
            </a:endParaRPr>
          </a:p>
          <a:p>
            <a:pPr>
              <a:defRPr/>
            </a:pPr>
            <a:r>
              <a:rPr lang="fi-FI" b="1">
                <a:solidFill>
                  <a:srgbClr val="85C598"/>
                </a:solidFill>
                <a:latin typeface="Arial" panose="020B0604020202020204"/>
              </a:rPr>
              <a:t>Palveluneuvojat (sairaalassa)</a:t>
            </a:r>
            <a:endParaRPr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Arial"/>
            </a:endParaRPr>
          </a:p>
        </p:txBody>
      </p:sp>
      <p:sp>
        <p:nvSpPr>
          <p:cNvPr id="4" name="TextBox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404000"/>
            <a:ext cx="363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TILANNE</a:t>
            </a:r>
          </a:p>
        </p:txBody>
      </p:sp>
      <p:sp>
        <p:nvSpPr>
          <p:cNvPr id="7" name="Rectangle 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977600"/>
            <a:ext cx="3636000" cy="132343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fi-FI" sz="1600">
              <a:solidFill>
                <a:schemeClr val="bg1"/>
              </a:solidFill>
            </a:endParaRPr>
          </a:p>
          <a:p>
            <a:r>
              <a:rPr lang="fi-FI" sz="1600">
                <a:solidFill>
                  <a:schemeClr val="bg1"/>
                </a:solidFill>
              </a:rPr>
              <a:t>Potilaskuljetuksia (määrä): 9100 kpl, päivystyksessä 5000 kpl</a:t>
            </a:r>
            <a:endParaRPr lang="fi-FI">
              <a:solidFill>
                <a:schemeClr val="bg1"/>
              </a:solidFill>
              <a:cs typeface="Arial"/>
            </a:endParaRPr>
          </a:p>
          <a:p>
            <a:endParaRPr lang="fi-FI" sz="1600">
              <a:solidFill>
                <a:schemeClr val="bg1"/>
              </a:solidFill>
              <a:cs typeface="Arial"/>
            </a:endParaRPr>
          </a:p>
          <a:p>
            <a:endParaRPr lang="fi-FI" sz="1600">
              <a:solidFill>
                <a:schemeClr val="bg1"/>
              </a:solidFill>
              <a:cs typeface="Arial"/>
            </a:endParaRP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2473332"/>
            <a:ext cx="3636000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fi-FI" sz="1600">
              <a:solidFill>
                <a:schemeClr val="bg1"/>
              </a:solidFill>
            </a:endParaRPr>
          </a:p>
          <a:p>
            <a:endParaRPr lang="fi-FI" sz="1600">
              <a:solidFill>
                <a:schemeClr val="bg1"/>
              </a:solidFill>
            </a:endParaRPr>
          </a:p>
          <a:p>
            <a:r>
              <a:rPr lang="fi-FI" sz="1600">
                <a:solidFill>
                  <a:schemeClr val="bg1"/>
                </a:solidFill>
              </a:rPr>
              <a:t>Asiakaskontaktit: 15 770 kpl</a:t>
            </a:r>
            <a:endParaRPr lang="fi-FI" sz="1600">
              <a:solidFill>
                <a:schemeClr val="bg1"/>
              </a:solidFill>
              <a:cs typeface="Arial"/>
            </a:endParaRPr>
          </a:p>
          <a:p>
            <a:r>
              <a:rPr lang="fi-FI" sz="1600">
                <a:solidFill>
                  <a:schemeClr val="bg1"/>
                </a:solidFill>
              </a:rPr>
              <a:t>Ennakkovaraukset 128 kpl</a:t>
            </a:r>
            <a:r>
              <a:rPr lang="fi-FI" sz="1600"/>
              <a:t>:</a:t>
            </a:r>
            <a:endParaRPr lang="fi-FI" sz="1600">
              <a:cs typeface="Arial"/>
            </a:endParaRPr>
          </a:p>
        </p:txBody>
      </p:sp>
      <p:sp>
        <p:nvSpPr>
          <p:cNvPr id="9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496000" y="1404000"/>
            <a:ext cx="363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KORJAAVAT TOIMENPITEET</a:t>
            </a: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496000" y="1803808"/>
            <a:ext cx="3636000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endParaRPr lang="fi-FI" sz="1600">
              <a:solidFill>
                <a:prstClr val="white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endParaRPr lang="fi-FI" sz="1600">
              <a:solidFill>
                <a:prstClr val="white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r>
              <a:rPr lang="fi-FI" sz="1600">
                <a:solidFill>
                  <a:prstClr val="white"/>
                </a:solidFill>
                <a:latin typeface="Arial" panose="020B0604020202020204"/>
                <a:cs typeface="Arial"/>
              </a:rPr>
              <a:t>Uudet </a:t>
            </a:r>
            <a:r>
              <a:rPr lang="fi-FI" sz="1600" err="1">
                <a:solidFill>
                  <a:prstClr val="white"/>
                </a:solidFill>
                <a:latin typeface="Arial" panose="020B0604020202020204"/>
                <a:cs typeface="Arial"/>
              </a:rPr>
              <a:t>Ascom</a:t>
            </a:r>
            <a:r>
              <a:rPr lang="fi-FI" sz="1600">
                <a:solidFill>
                  <a:prstClr val="white"/>
                </a:solidFill>
                <a:latin typeface="Arial" panose="020B0604020202020204"/>
                <a:cs typeface="Arial"/>
              </a:rPr>
              <a:t> puhelimet potilaskuljettajille saapuneet. Järjestelmä asennettu. Käyttöongelmia esiintyy</a:t>
            </a:r>
            <a:endParaRPr lang="sv-SE" sz="1600">
              <a:solidFill>
                <a:prstClr val="white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95157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8544D6F2-3F1A-4020-9EEA-28350839C21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>
            <a:normAutofit/>
          </a:bodyPr>
          <a:lstStyle/>
          <a:p>
            <a:r>
              <a:rPr lang="fi-FI" b="1"/>
              <a:t>Saatavuus - Sosiaalihuolto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8C51621-0813-4D7B-B417-6C6EA2C08ECF}"/>
              </a:ext>
            </a:extLst>
          </p:cNvPr>
          <p:cNvSpPr txBox="1"/>
          <p:nvPr/>
        </p:nvSpPr>
        <p:spPr>
          <a:xfrm>
            <a:off x="4788000" y="4666"/>
            <a:ext cx="741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/>
              <a:t>Klient- och </a:t>
            </a:r>
            <a:r>
              <a:rPr lang="fi-FI" sz="1400" err="1"/>
              <a:t>servicehandledning</a:t>
            </a:r>
            <a:endParaRPr lang="fi-FI" sz="1400"/>
          </a:p>
          <a:p>
            <a:pPr algn="r"/>
            <a:r>
              <a:rPr lang="en-US" sz="1400"/>
              <a:t> –</a:t>
            </a:r>
            <a:r>
              <a:rPr lang="fi-FI" sz="1400"/>
              <a:t>Asiakas- ja palveluohjaus</a:t>
            </a:r>
          </a:p>
          <a:p>
            <a:pPr algn="r"/>
            <a:r>
              <a:rPr lang="en-US" sz="1400"/>
              <a:t>01-04.2024</a:t>
            </a:r>
            <a:endParaRPr lang="fi-FI" sz="1400"/>
          </a:p>
        </p:txBody>
      </p:sp>
      <p:sp>
        <p:nvSpPr>
          <p:cNvPr id="3" name="TextBox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404000"/>
            <a:ext cx="36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srgbClr val="85C598"/>
                </a:solidFill>
                <a:latin typeface="Arial" panose="020B0604020202020204"/>
              </a:rPr>
              <a:t>MITTARIT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srgbClr val="85C598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914905"/>
            <a:ext cx="36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srgbClr val="85C598"/>
                </a:solidFill>
                <a:latin typeface="Arial" panose="020B0604020202020204"/>
              </a:rPr>
              <a:t>Palvelutarpeenarviointi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7 vrk sisällä</a:t>
            </a:r>
          </a:p>
        </p:txBody>
      </p:sp>
      <p:sp>
        <p:nvSpPr>
          <p:cNvPr id="10" name="Rectangle 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4000955"/>
            <a:ext cx="3672000" cy="120032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fi-FI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>
                <a:solidFill>
                  <a:schemeClr val="bg1"/>
                </a:solidFill>
              </a:rPr>
              <a:t>Asiakas saa ohjausta ilman viivettä </a:t>
            </a:r>
          </a:p>
        </p:txBody>
      </p:sp>
      <p:sp>
        <p:nvSpPr>
          <p:cNvPr id="4" name="TextBox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404000"/>
            <a:ext cx="363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TILANNE</a:t>
            </a:r>
          </a:p>
        </p:txBody>
      </p:sp>
      <p:sp>
        <p:nvSpPr>
          <p:cNvPr id="6" name="Rectangle 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2174189"/>
            <a:ext cx="3636000" cy="147732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>
                <a:solidFill>
                  <a:schemeClr val="bg1"/>
                </a:solidFill>
              </a:rPr>
              <a:t>100 %</a:t>
            </a:r>
          </a:p>
          <a:p>
            <a:r>
              <a:rPr lang="fi-FI">
                <a:solidFill>
                  <a:schemeClr val="bg1"/>
                </a:solidFill>
              </a:rPr>
              <a:t>ikäihmisten sosiaalipalvelujen päätösten määrä: 4580 kpl</a:t>
            </a:r>
            <a:br>
              <a:rPr lang="fi-FI"/>
            </a:br>
            <a:r>
              <a:rPr lang="fi-FI">
                <a:solidFill>
                  <a:schemeClr val="bg1"/>
                </a:solidFill>
              </a:rPr>
              <a:t>Ikäihmisten sosiaalipalvelujen asiakaskäyntien määrä: 5740</a:t>
            </a:r>
            <a:endParaRPr lang="fi-FI">
              <a:solidFill>
                <a:schemeClr val="bg1"/>
              </a:solidFill>
              <a:cs typeface="Arial"/>
            </a:endParaRPr>
          </a:p>
        </p:txBody>
      </p:sp>
      <p:sp>
        <p:nvSpPr>
          <p:cNvPr id="11" name="Rectangle 1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3964973"/>
            <a:ext cx="3636000" cy="175432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defRPr/>
            </a:pPr>
            <a:endParaRPr lang="fi-FI">
              <a:solidFill>
                <a:schemeClr val="bg1"/>
              </a:solidFill>
            </a:endParaRPr>
          </a:p>
          <a:p>
            <a:pPr>
              <a:defRPr/>
            </a:pPr>
            <a:endParaRPr lang="fi-FI">
              <a:solidFill>
                <a:schemeClr val="bg1"/>
              </a:solidFill>
            </a:endParaRPr>
          </a:p>
          <a:p>
            <a:pPr>
              <a:defRPr/>
            </a:pPr>
            <a:r>
              <a:rPr lang="fi-FI">
                <a:solidFill>
                  <a:schemeClr val="bg1"/>
                </a:solidFill>
              </a:rPr>
              <a:t>Sosiaalihuollon asiakasohjauksen käyntimäärä: 1257 kpl</a:t>
            </a:r>
            <a:endParaRPr lang="fi-FI">
              <a:solidFill>
                <a:schemeClr val="bg1"/>
              </a:solidFill>
              <a:cs typeface="Arial"/>
            </a:endParaRPr>
          </a:p>
          <a:p>
            <a:pPr>
              <a:defRPr/>
            </a:pPr>
            <a:r>
              <a:rPr lang="fi-FI">
                <a:solidFill>
                  <a:schemeClr val="bg1"/>
                </a:solidFill>
                <a:cs typeface="Arial"/>
              </a:rPr>
              <a:t>Sosiaalihuollon palveluohjaus</a:t>
            </a:r>
          </a:p>
          <a:p>
            <a:pPr>
              <a:defRPr/>
            </a:pPr>
            <a:r>
              <a:rPr lang="fi-FI">
                <a:solidFill>
                  <a:schemeClr val="bg1"/>
                </a:solidFill>
                <a:cs typeface="Arial"/>
              </a:rPr>
              <a:t>Puhelumäärät: 2965 </a:t>
            </a:r>
            <a:endParaRPr lang="fi-FI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404000"/>
            <a:ext cx="36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KORJAAVAT TOIMENPITEET</a:t>
            </a: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803808"/>
            <a:ext cx="3672000" cy="25853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endParaRPr lang="fi-FI">
              <a:solidFill>
                <a:schemeClr val="bg1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r>
              <a:rPr lang="fi-FI" sz="1600">
                <a:solidFill>
                  <a:schemeClr val="bg1"/>
                </a:solidFill>
                <a:latin typeface="Arial" panose="020B0604020202020204"/>
                <a:cs typeface="Arial"/>
              </a:rPr>
              <a:t>SAS toiminnan (selvitä-arvioi-sijoita) uudelleenorganisointi jatkuu, yhteiset koko alueen kattavat palvelupäätöskriteerit ikäihmisten ympärivuorokautiseen asumis-palveluun ja kotihoitoon, ikäihmisten palvelutarpeen arviointiin liittyvien prosessien kuvaus ja implementointi.</a:t>
            </a:r>
            <a:endParaRPr lang="fi-FI" sz="160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7551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/>
              <a:t>Turvallisuus ja laatu</a:t>
            </a:r>
            <a:endParaRPr lang="en-US" b="1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58CA508-13A2-4190-B457-8A1C6F1E25F2}"/>
              </a:ext>
            </a:extLst>
          </p:cNvPr>
          <p:cNvSpPr txBox="1"/>
          <p:nvPr/>
        </p:nvSpPr>
        <p:spPr>
          <a:xfrm>
            <a:off x="4817164" y="-56367"/>
            <a:ext cx="741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err="1"/>
              <a:t>Klient</a:t>
            </a:r>
            <a:r>
              <a:rPr lang="fi-FI" sz="1400"/>
              <a:t>- </a:t>
            </a:r>
            <a:r>
              <a:rPr lang="fi-FI" sz="1400" err="1"/>
              <a:t>och</a:t>
            </a:r>
            <a:r>
              <a:rPr lang="fi-FI" sz="1400"/>
              <a:t> </a:t>
            </a:r>
            <a:r>
              <a:rPr lang="fi-FI" sz="1400" err="1"/>
              <a:t>servicehandledning</a:t>
            </a:r>
            <a:endParaRPr lang="fi-FI" sz="1400"/>
          </a:p>
          <a:p>
            <a:pPr algn="r"/>
            <a:r>
              <a:rPr lang="en-US" sz="1400"/>
              <a:t> –</a:t>
            </a:r>
            <a:r>
              <a:rPr lang="fi-FI" sz="1400"/>
              <a:t>Asiakas- ja palveluohjaus</a:t>
            </a:r>
          </a:p>
          <a:p>
            <a:pPr algn="r"/>
            <a:r>
              <a:rPr lang="en-US" sz="1400"/>
              <a:t>01.04.2024</a:t>
            </a:r>
            <a:endParaRPr lang="fi-FI" sz="140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A9B04F-2CE8-40E9-87C6-7E8526A045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36924" y="1404000"/>
            <a:ext cx="3555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accent4"/>
                </a:solidFill>
              </a:rPr>
              <a:t>YLEISIMMÄT ILMOITUSTYYPIT HENKILÖKUNTA: 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18698" y="2037098"/>
            <a:ext cx="3416127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AutoNum type="arabicPeriod"/>
            </a:pPr>
            <a:endParaRPr lang="fi-FI" sz="1600">
              <a:solidFill>
                <a:schemeClr val="bg1"/>
              </a:solidFill>
              <a:cs typeface="Arial"/>
            </a:endParaRPr>
          </a:p>
          <a:p>
            <a:r>
              <a:rPr lang="fi-FI" sz="1600">
                <a:solidFill>
                  <a:schemeClr val="bg1"/>
                </a:solidFill>
                <a:cs typeface="Arial"/>
              </a:rPr>
              <a:t>1. Hoidon/palvelun järjestelyihin tai saatavuuteen liittyvä</a:t>
            </a:r>
          </a:p>
          <a:p>
            <a:r>
              <a:rPr lang="fi-FI" sz="1600">
                <a:solidFill>
                  <a:schemeClr val="bg1"/>
                </a:solidFill>
                <a:cs typeface="Arial"/>
              </a:rPr>
              <a:t>2. Tiedonhallintaan liittyvä</a:t>
            </a:r>
          </a:p>
          <a:p>
            <a:r>
              <a:rPr lang="fi-FI" sz="1600">
                <a:solidFill>
                  <a:schemeClr val="bg1"/>
                </a:solidFill>
                <a:cs typeface="Arial"/>
              </a:rPr>
              <a:t>3. Muu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9A6102-A104-4835-B038-12AB22A776C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7568" y="4500000"/>
            <a:ext cx="17467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rgbClr val="85C598"/>
                </a:solidFill>
                <a:latin typeface="Arial" panose="020B0604020202020204"/>
              </a:rPr>
              <a:t>SOSIAALI-HUOLLON</a:t>
            </a:r>
            <a:r>
              <a:rPr lang="fi-FI" sz="1400" b="1" baseline="0">
                <a:solidFill>
                  <a:srgbClr val="85C598"/>
                </a:solidFill>
                <a:latin typeface="Arial" panose="020B0604020202020204"/>
              </a:rPr>
              <a:t> EPÄKOHTA-</a:t>
            </a:r>
            <a:r>
              <a:rPr lang="fi-FI" sz="1400" b="1">
                <a:solidFill>
                  <a:srgbClr val="85C598"/>
                </a:solidFill>
                <a:latin typeface="Arial" panose="020B0604020202020204"/>
              </a:rPr>
              <a:t>ILMOITUSTEN MÄÄRÄ:</a:t>
            </a:r>
            <a:endParaRPr lang="en-US" sz="1400" b="1">
              <a:solidFill>
                <a:srgbClr val="85C598"/>
              </a:solidFill>
              <a:latin typeface="Arial" panose="020B0604020202020204"/>
            </a:endParaRPr>
          </a:p>
        </p:txBody>
      </p:sp>
      <p:sp>
        <p:nvSpPr>
          <p:cNvPr id="9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4363" y="5796000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  <a:cs typeface="Arial"/>
              </a:rPr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DFFB56-B560-4117-8AD4-5DE69416041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17705" y="4500000"/>
            <a:ext cx="17467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ASIAKKAIDEN TEKEMÄT VAARATAPAHTUMA-ILMOITUKSET MÄÄRÄ (VERTAUS AIK. KAUTEEN)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79999" y="5796000"/>
            <a:ext cx="180000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000">
                <a:solidFill>
                  <a:schemeClr val="bg1"/>
                </a:solidFill>
              </a:rPr>
              <a:t>1(5) </a:t>
            </a: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EB88840-D611-4EDE-B010-D3B120C249B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07774" y="4500000"/>
            <a:ext cx="1746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YHTEYDENOTOT POTILASASIA-VASTAAVILLE (KPL)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4500" y="5796000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  <a:cs typeface="Arial"/>
              </a:rPr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108C14-3F8F-405D-913F-76EA08CF95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97842" y="4500000"/>
            <a:ext cx="1746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YHTEYDENOTOT SOSIAALIASIA-VASTAAVILLE (KPL)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7" name="TextBox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64500" y="5796000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  <a:cs typeface="Arial"/>
              </a:rPr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732BD0-FF98-459F-9A88-807176C5ECC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500000"/>
            <a:ext cx="3827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accent4"/>
                </a:solidFill>
              </a:rPr>
              <a:t>KORJAAVAT TOIMENPITEET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805532"/>
            <a:ext cx="3827092" cy="8002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>
                <a:solidFill>
                  <a:schemeClr val="bg1"/>
                </a:solidFill>
                <a:cs typeface="Arial"/>
              </a:rPr>
              <a:t>Poikkeamiin puuttuminen, informointi, koulutus. </a:t>
            </a:r>
          </a:p>
          <a:p>
            <a:pPr marL="342900" indent="-342900">
              <a:buAutoNum type="arabicPeriod"/>
            </a:pPr>
            <a:endParaRPr lang="en-US"/>
          </a:p>
        </p:txBody>
      </p:sp>
      <p:graphicFrame>
        <p:nvGraphicFramePr>
          <p:cNvPr id="19" name="Chart 18" descr="Taulukko Vaaratapahtumailmoitusten määrä &#10;Tammikuu-Huhtikuu 2024 42&#10;">
            <a:extLst>
              <a:ext uri="{FF2B5EF4-FFF2-40B4-BE49-F238E27FC236}">
                <a16:creationId xmlns:a16="http://schemas.microsoft.com/office/drawing/2014/main" id="{18347009-2F4E-4488-9F46-F3A0B9C49A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4439455"/>
              </p:ext>
            </p:extLst>
          </p:nvPr>
        </p:nvGraphicFramePr>
        <p:xfrm>
          <a:off x="1121078" y="1991107"/>
          <a:ext cx="3476262" cy="2508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hart 19" descr="Ympyrädiagrammi vaaratapahtumailmoitukset:&#10;Läheltäpiti 42,9 %&#10;Muut havainnot 28,6%&#10;Tapahtui asiakkaalle 28,6%&#10;&#10;">
            <a:extLst>
              <a:ext uri="{FF2B5EF4-FFF2-40B4-BE49-F238E27FC236}">
                <a16:creationId xmlns:a16="http://schemas.microsoft.com/office/drawing/2014/main" id="{47DC840F-A112-46A2-B6D0-457F464F7B0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93450150"/>
              </p:ext>
            </p:extLst>
          </p:nvPr>
        </p:nvGraphicFramePr>
        <p:xfrm>
          <a:off x="4752134" y="2046558"/>
          <a:ext cx="3555599" cy="2279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1" name="Chart 20" descr="Cirkeldiagram: De anmälda händelsernas karaktär:&#10;Nära ögat: 19%&#10;Övriga upptäckter: 32%&#10;Drabbat klient: 49% &#10;varav: &#10;Måttlig skada: 8,2%&#10;Allvarliga Följder: 0,6 %">
            <a:extLst>
              <a:ext uri="{FF2B5EF4-FFF2-40B4-BE49-F238E27FC236}">
                <a16:creationId xmlns:a16="http://schemas.microsoft.com/office/drawing/2014/main" id="{B9856CF5-E784-4B3F-8404-7801807F8F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4711153"/>
              </p:ext>
            </p:extLst>
          </p:nvPr>
        </p:nvGraphicFramePr>
        <p:xfrm>
          <a:off x="4752134" y="1907529"/>
          <a:ext cx="3921036" cy="2492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72733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92000" y="432000"/>
            <a:ext cx="9327754" cy="774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/>
              <a:t>Asiakaskokemus</a:t>
            </a:r>
          </a:p>
        </p:txBody>
      </p:sp>
      <p:cxnSp>
        <p:nvCxnSpPr>
          <p:cNvPr id="10" name="Straight Arrow Connector 9" descr="NPS luku. NPS voi vaihdella miinus 100 ja +100 välillä. Yleisesti yli 50 lukua pidetään hyvänä. Tulos"/>
          <p:cNvCxnSpPr>
            <a:cxnSpLocks/>
          </p:cNvCxnSpPr>
          <p:nvPr/>
        </p:nvCxnSpPr>
        <p:spPr>
          <a:xfrm flipH="1" flipV="1">
            <a:off x="4486275" y="3727812"/>
            <a:ext cx="440254" cy="64934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10130" y="4495629"/>
            <a:ext cx="1837866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  <a:cs typeface="Arial"/>
              </a:rPr>
              <a:t>-55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BAD7D48-995A-4DAC-99EC-BDFB3519D4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67876" y="1930827"/>
            <a:ext cx="20916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Minulle jäi tunne, että minusta välitettiin kokonaisvaltaisesti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94AA5A-0782-9A4A-CE03-0DF1734ED11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1989825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  <a:cs typeface="Calibri"/>
              </a:rPr>
              <a:t>1,78</a:t>
            </a:r>
            <a:endParaRPr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1B94961-5594-4A51-9CB2-F4AF987BDE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3133275"/>
            <a:ext cx="1474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apua, kun sitä tarvitsin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76FA4E-039B-32EB-8019-1F2698A8EC5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3132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  <a:cs typeface="Calibri"/>
              </a:rPr>
              <a:t>1,64</a:t>
            </a:r>
            <a:endParaRPr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1669A93-17DC-4CCD-AD10-F077F101D28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4283627"/>
            <a:ext cx="15955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oloni turvalliseksi hoidon / palvelun aikana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44E5B5-9E32-8FEB-4087-138D2D8EB8E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4428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  <a:cs typeface="Calibri"/>
              </a:rPr>
              <a:t>2,37</a:t>
            </a:r>
            <a:endParaRPr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8407C80-24AA-4293-BCBB-101A9BB2775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5619583"/>
            <a:ext cx="24540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Hoitoani / Asiaani koskevat päätökset tehtiin yhteistyössä kanssani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FFA9A3-69E4-AA0B-A887-6A61AE42F13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565355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  <a:cs typeface="Calibri"/>
              </a:rPr>
              <a:t>1,92</a:t>
            </a:r>
            <a:endParaRPr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541D659-D5EB-45E0-B553-915B20B2B61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33932" y="1919006"/>
            <a:ext cx="1753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Tiedän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,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miten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hoitoni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/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palveluni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jatkuu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C0521F-798A-97BA-AB11-CBD04E9F6E6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1989825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  <a:cs typeface="Calibri"/>
              </a:rPr>
              <a:t>1,73</a:t>
            </a:r>
            <a:endParaRPr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FCF7D71-72D7-452E-9131-3D6608B10E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32690" y="2981128"/>
            <a:ext cx="17529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Saamani tieto hoidosta / palvelusta oli ymmärrettävää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97C203-020B-0324-3CC3-3D41D21A60E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3132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  <a:cs typeface="Calibri"/>
              </a:rPr>
              <a:t>2,0</a:t>
            </a:r>
            <a:endParaRPr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BC08923-E0CE-4B2B-B27D-018A01C391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20224" y="4364949"/>
            <a:ext cx="18378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saamani hoidon / palvelun hyödylliseksi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F674F2-0EE7-C368-AD80-506AECF7613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4428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  <a:cs typeface="Calibri"/>
              </a:rPr>
              <a:t>1,68</a:t>
            </a:r>
            <a:endParaRPr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434518C-5B60-43FF-8CCA-BF6FC2AFFE1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75308" y="5621594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hoitoa ja palvelua äidinkielelläni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55BB55-60E3-4258-6256-EA028CE5961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5653549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  <a:cs typeface="Calibri"/>
              </a:rPr>
              <a:t>2,88</a:t>
            </a:r>
            <a:endParaRPr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11814" y="1696487"/>
            <a:ext cx="2335568" cy="246221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fi-FI" sz="1400" b="1">
                <a:solidFill>
                  <a:prstClr val="white"/>
                </a:solidFill>
                <a:latin typeface="Arial"/>
                <a:cs typeface="Arial"/>
              </a:rPr>
              <a:t>Palvelua molemmilla kotimaisilla kielillä </a:t>
            </a: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 b="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fi-FI" sz="1400" b="1">
                <a:solidFill>
                  <a:prstClr val="white"/>
                </a:solidFill>
                <a:latin typeface="Arial"/>
                <a:cs typeface="Arial"/>
              </a:rPr>
              <a:t>Saavutettavuus koetaan haasteellisena </a:t>
            </a:r>
            <a:endParaRPr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EB1D047-C9CB-4437-88D9-F93983DDD5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40030" y="480340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MUISTUTUKSET (LKM)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974745" y="5406049"/>
            <a:ext cx="139954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2800">
                <a:solidFill>
                  <a:schemeClr val="bg1"/>
                </a:solidFill>
                <a:cs typeface="Arial"/>
              </a:rPr>
              <a:t>1</a:t>
            </a:r>
            <a:endParaRPr lang="fi-FI" sz="3600">
              <a:solidFill>
                <a:schemeClr val="bg1"/>
              </a:solidFill>
              <a:cs typeface="Arial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A20A6C0-EDDE-42C8-BDA7-EB925829631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382135" y="480340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KANTELUT (LKM)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4" name="TextBox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516850" y="5407327"/>
            <a:ext cx="139954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  <a:cs typeface="Arial"/>
              </a:rPr>
              <a:t>-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5F2ED0D-9BE0-408A-BD86-A7B3B463C8B4}"/>
              </a:ext>
            </a:extLst>
          </p:cNvPr>
          <p:cNvSpPr txBox="1"/>
          <p:nvPr/>
        </p:nvSpPr>
        <p:spPr>
          <a:xfrm>
            <a:off x="4776000" y="160710"/>
            <a:ext cx="741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/>
              <a:t>Klient- och </a:t>
            </a:r>
            <a:r>
              <a:rPr lang="fi-FI" sz="1400" err="1"/>
              <a:t>servicehandledning</a:t>
            </a:r>
            <a:endParaRPr lang="fi-FI" sz="1400"/>
          </a:p>
          <a:p>
            <a:pPr algn="r"/>
            <a:r>
              <a:rPr lang="en-US" sz="1400"/>
              <a:t> –</a:t>
            </a:r>
            <a:r>
              <a:rPr lang="fi-FI" sz="1400"/>
              <a:t>Asiakas- ja palveluohjaus</a:t>
            </a:r>
          </a:p>
          <a:p>
            <a:pPr algn="r"/>
            <a:r>
              <a:rPr lang="en-US" sz="1400"/>
              <a:t>01-04.2024</a:t>
            </a:r>
            <a:endParaRPr lang="fi-FI" sz="14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AAC344-032F-3964-B354-831ED9D42986}"/>
              </a:ext>
            </a:extLst>
          </p:cNvPr>
          <p:cNvSpPr txBox="1"/>
          <p:nvPr/>
        </p:nvSpPr>
        <p:spPr>
          <a:xfrm>
            <a:off x="1242078" y="1444043"/>
            <a:ext cx="3979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>
                <a:solidFill>
                  <a:schemeClr val="bg1"/>
                </a:solidFill>
              </a:rPr>
              <a:t>Asiakaspalautteiden määrä: 73 </a:t>
            </a:r>
          </a:p>
        </p:txBody>
      </p:sp>
    </p:spTree>
    <p:extLst>
      <p:ext uri="{BB962C8B-B14F-4D97-AF65-F5344CB8AC3E}">
        <p14:creationId xmlns:p14="http://schemas.microsoft.com/office/powerpoint/2010/main" val="1763840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/>
              <a:t>Osallisuus</a:t>
            </a:r>
            <a:endParaRPr lang="fi-FI" sz="3600" b="1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038E924-4A0D-4E3C-8D38-1401F7033833}"/>
              </a:ext>
            </a:extLst>
          </p:cNvPr>
          <p:cNvSpPr txBox="1"/>
          <p:nvPr/>
        </p:nvSpPr>
        <p:spPr>
          <a:xfrm>
            <a:off x="4788000" y="4666"/>
            <a:ext cx="741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/>
              <a:t>Klient- och </a:t>
            </a:r>
            <a:r>
              <a:rPr lang="fi-FI" sz="1400" err="1"/>
              <a:t>servicehandledning</a:t>
            </a:r>
            <a:endParaRPr lang="fi-FI" sz="1400"/>
          </a:p>
          <a:p>
            <a:pPr algn="r"/>
            <a:r>
              <a:rPr lang="en-US" sz="1400"/>
              <a:t> –</a:t>
            </a:r>
            <a:r>
              <a:rPr lang="fi-FI" sz="1400"/>
              <a:t>Asiakas- ja palveluohjaus</a:t>
            </a:r>
          </a:p>
          <a:p>
            <a:pPr algn="r"/>
            <a:r>
              <a:rPr lang="en-US" sz="1400"/>
              <a:t>01-04.2024</a:t>
            </a:r>
            <a:endParaRPr lang="fi-FI" sz="14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379D77-77AE-402C-9C6E-78C8903EFDF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Miten tuetaan asiakkaiden ja läheisten osallisuutta palveluiden suunnittelussa, toteutuksessa ja arvioinnissa?</a:t>
            </a:r>
            <a:endParaRPr lang="en-US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2340460"/>
            <a:ext cx="5500857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="1">
                <a:solidFill>
                  <a:schemeClr val="bg1"/>
                </a:solidFill>
                <a:cs typeface="Arial"/>
              </a:rPr>
              <a:t>Roidu - palautejärjestelmä on käytössä. Saadut palautteet käsitellään ja niihin pyritään reagoimaan nopeasti.</a:t>
            </a:r>
          </a:p>
          <a:p>
            <a:r>
              <a:rPr lang="fi-FI" sz="1600" b="1">
                <a:solidFill>
                  <a:schemeClr val="bg1"/>
                </a:solidFill>
                <a:cs typeface="Arial"/>
              </a:rPr>
              <a:t>Asiakasosallistuja on mukana toimialan tulevaisuuden ja sopeuttamisen ohjelman työryhmissä.</a:t>
            </a:r>
          </a:p>
          <a:p>
            <a:r>
              <a:rPr lang="fi-FI" sz="1600" b="1">
                <a:solidFill>
                  <a:schemeClr val="bg1"/>
                </a:solidFill>
                <a:cs typeface="Arial"/>
              </a:rPr>
              <a:t>Vapaaehtoiset henkilöt tarjoavat työpanostaan palvelupisteen palveluneuvojien apuna asiakasohjauksessa.</a:t>
            </a:r>
          </a:p>
          <a:p>
            <a:endParaRPr lang="fi-FI" sz="1600" b="1">
              <a:solidFill>
                <a:schemeClr val="bg1"/>
              </a:solidFill>
              <a:cs typeface="Arial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7E2359-18D2-4C9A-8E3A-A4B79EC011A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Asiakasosallistujia, kokemusosaajia tai asiakasraati on mukana palvelujen kehittämisessä ja arvioinnissa. </a:t>
            </a:r>
            <a:endParaRPr lang="fi-FI" sz="1600" b="1" i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26AB64-A484-4C1D-B917-E9E104612D3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6259686"/>
            <a:ext cx="5500857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="1">
                <a:solidFill>
                  <a:schemeClr val="bg1"/>
                </a:solidFill>
                <a:latin typeface="Arial"/>
                <a:cs typeface="Times New Roman"/>
              </a:rPr>
              <a:t>Kyllä puhelinpalveluiden osalta.</a:t>
            </a:r>
            <a:endParaRPr lang="en-US" sz="1600">
              <a:solidFill>
                <a:schemeClr val="bg1"/>
              </a:solidFill>
              <a:cs typeface="Arial"/>
            </a:endParaRPr>
          </a:p>
          <a:p>
            <a:r>
              <a:rPr lang="fi-FI" sz="1600" b="1">
                <a:solidFill>
                  <a:schemeClr val="bg1"/>
                </a:solidFill>
                <a:latin typeface="Arial"/>
                <a:cs typeface="Times New Roman"/>
              </a:rPr>
              <a:t>Kyllä tulevaisuuden ja sopeuttamisen ohjelman osalta.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26EE11-9A5B-4650-9BD3-AF5C7870C72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1600" b="1">
                <a:solidFill>
                  <a:schemeClr val="accent4"/>
                </a:solidFill>
                <a:latin typeface="+mj-lt"/>
              </a:rPr>
              <a:t>Yhdessä sovitut teemat järjestöjen kanssa palveluiden kehittämiseen.</a:t>
            </a:r>
          </a:p>
        </p:txBody>
      </p:sp>
      <p:sp>
        <p:nvSpPr>
          <p:cNvPr id="2" name="Rectangle 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2138621"/>
            <a:ext cx="5486400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 b="1">
                <a:solidFill>
                  <a:schemeClr val="bg1"/>
                </a:solidFill>
                <a:cs typeface="Arial"/>
              </a:rPr>
              <a:t>Koordinoidaan yhteistyössä Vaasan keskussairaalan OLKA-pisteen kanssa.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31B4C9-4A02-4A21-93AE-949A563DD3D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Tehdyt toimenpiteet palvelujen käyttäjien tekemien haitta- ja vaaratapahtumailmoitusten,</a:t>
            </a:r>
          </a:p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muistutusten ja kanteluiden perusteella: </a:t>
            </a:r>
          </a:p>
        </p:txBody>
      </p:sp>
      <p:sp>
        <p:nvSpPr>
          <p:cNvPr id="14" name="Rectangle 1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5144925"/>
            <a:ext cx="5486400" cy="83099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 b="1">
                <a:solidFill>
                  <a:schemeClr val="bg1"/>
                </a:solidFill>
              </a:rPr>
              <a:t>Henkilöstön koulutus.</a:t>
            </a:r>
            <a:endParaRPr lang="en-US" sz="1600" b="1">
              <a:solidFill>
                <a:schemeClr val="bg1"/>
              </a:solidFill>
            </a:endParaRPr>
          </a:p>
          <a:p>
            <a:r>
              <a:rPr lang="fi-FI" sz="1600" b="1">
                <a:solidFill>
                  <a:schemeClr val="bg1"/>
                </a:solidFill>
              </a:rPr>
              <a:t>Puhelinjonojen lyhentäminen jononpurkusopimuksella virka-ajan ulkopuolella. </a:t>
            </a:r>
            <a:endParaRPr lang="fi-FI" sz="1600" b="1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6323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275" y="431800"/>
            <a:ext cx="9124950" cy="909638"/>
          </a:xfrm>
        </p:spPr>
        <p:txBody>
          <a:bodyPr/>
          <a:lstStyle/>
          <a:p>
            <a:r>
              <a:rPr lang="fi-FI" b="1"/>
              <a:t>Henkilöstö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F29BC12-A7D6-4808-B2E3-3A347BC0BFBF}"/>
              </a:ext>
            </a:extLst>
          </p:cNvPr>
          <p:cNvSpPr txBox="1"/>
          <p:nvPr/>
        </p:nvSpPr>
        <p:spPr>
          <a:xfrm>
            <a:off x="4788000" y="4666"/>
            <a:ext cx="741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err="1"/>
              <a:t>Klient</a:t>
            </a:r>
            <a:r>
              <a:rPr lang="fi-FI" sz="1400"/>
              <a:t>- </a:t>
            </a:r>
            <a:r>
              <a:rPr lang="fi-FI" sz="1400" err="1"/>
              <a:t>och</a:t>
            </a:r>
            <a:r>
              <a:rPr lang="fi-FI" sz="1400"/>
              <a:t> </a:t>
            </a:r>
            <a:r>
              <a:rPr lang="fi-FI" sz="1400" err="1"/>
              <a:t>servicehandledning</a:t>
            </a:r>
            <a:endParaRPr lang="fi-FI" sz="1400"/>
          </a:p>
          <a:p>
            <a:pPr algn="r"/>
            <a:r>
              <a:rPr lang="en-US" sz="1400"/>
              <a:t> –</a:t>
            </a:r>
            <a:r>
              <a:rPr lang="fi-FI" sz="1400"/>
              <a:t>Asiakas- ja palveluohjaus</a:t>
            </a:r>
          </a:p>
          <a:p>
            <a:pPr algn="r"/>
            <a:r>
              <a:rPr lang="en-US" sz="1400"/>
              <a:t>01-04.2024</a:t>
            </a:r>
            <a:endParaRPr lang="fi-FI" sz="14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7D6F18-5253-47FE-B65C-68D70B95FC2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1404000"/>
            <a:ext cx="3419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HENKILÖSTÖ</a:t>
            </a:r>
            <a:r>
              <a:rPr lang="fi-FI" b="1" baseline="0">
                <a:solidFill>
                  <a:schemeClr val="accent4"/>
                </a:solidFill>
              </a:rPr>
              <a:t>MÄÄRÄ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138587-41C6-4D3C-902C-720B191A917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30509" y="1961388"/>
            <a:ext cx="3359348" cy="206210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>
                <a:solidFill>
                  <a:schemeClr val="bg1"/>
                </a:solidFill>
              </a:rPr>
              <a:t>Henkilöstö: 140</a:t>
            </a:r>
            <a:endParaRPr lang="fi-FI" sz="1600">
              <a:solidFill>
                <a:schemeClr val="bg1"/>
              </a:solidFill>
              <a:cs typeface="Arial"/>
            </a:endParaRPr>
          </a:p>
          <a:p>
            <a:r>
              <a:rPr lang="fi-FI" sz="1600">
                <a:solidFill>
                  <a:schemeClr val="bg1"/>
                </a:solidFill>
              </a:rPr>
              <a:t>Vakinaiset: 107 + 20 </a:t>
            </a:r>
            <a:r>
              <a:rPr lang="fi-FI" sz="1600" err="1">
                <a:solidFill>
                  <a:schemeClr val="bg1"/>
                </a:solidFill>
              </a:rPr>
              <a:t>vov</a:t>
            </a:r>
            <a:endParaRPr lang="fi-FI" sz="1600" err="1">
              <a:solidFill>
                <a:schemeClr val="bg1"/>
              </a:solidFill>
              <a:cs typeface="Arial"/>
            </a:endParaRPr>
          </a:p>
          <a:p>
            <a:r>
              <a:rPr lang="fi-FI" sz="1600">
                <a:solidFill>
                  <a:schemeClr val="bg1"/>
                </a:solidFill>
              </a:rPr>
              <a:t>Tilapäiset: 13</a:t>
            </a:r>
            <a:endParaRPr lang="fi-FI" sz="1600">
              <a:solidFill>
                <a:schemeClr val="bg1"/>
              </a:solidFill>
              <a:cs typeface="Arial"/>
            </a:endParaRPr>
          </a:p>
          <a:p>
            <a:endParaRPr lang="fi-FI" sz="1600">
              <a:solidFill>
                <a:schemeClr val="bg1"/>
              </a:solidFill>
              <a:cs typeface="Arial"/>
            </a:endParaRPr>
          </a:p>
          <a:p>
            <a:r>
              <a:rPr lang="fi-FI" sz="1600">
                <a:solidFill>
                  <a:schemeClr val="bg1"/>
                </a:solidFill>
              </a:rPr>
              <a:t>Avoimet vakanssit: </a:t>
            </a:r>
            <a:endParaRPr lang="fi-FI" sz="1600">
              <a:solidFill>
                <a:schemeClr val="bg1"/>
              </a:solidFill>
              <a:cs typeface="Arial"/>
            </a:endParaRPr>
          </a:p>
          <a:p>
            <a:r>
              <a:rPr lang="fi-FI" sz="1600">
                <a:solidFill>
                  <a:schemeClr val="bg1"/>
                </a:solidFill>
                <a:cs typeface="Arial"/>
              </a:rPr>
              <a:t>1 Palvelupiste</a:t>
            </a:r>
          </a:p>
          <a:p>
            <a:r>
              <a:rPr lang="fi-FI" sz="1600">
                <a:solidFill>
                  <a:schemeClr val="bg1"/>
                </a:solidFill>
                <a:cs typeface="Arial"/>
              </a:rPr>
              <a:t>3 Sosiaalihuollon asiakas- ja palveluohjaus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339204-26BB-4952-89AE-2135805D860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76542" y="1404000"/>
            <a:ext cx="34197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TYÖTURVARLLISUUSILMOITUKSIA</a:t>
            </a:r>
            <a:r>
              <a:rPr lang="fi-FI" sz="1600" b="1" baseline="0">
                <a:solidFill>
                  <a:schemeClr val="accent4"/>
                </a:solidFill>
              </a:rPr>
              <a:t> HAIPRO-JÄRJESTELMÄN KAUTTA</a:t>
            </a:r>
            <a:endParaRPr lang="fi-FI" sz="1600" b="1">
              <a:solidFill>
                <a:schemeClr val="accent4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899D8F-F29C-4A8D-23F8-AFF4AA5C4F4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76541" y="2190569"/>
            <a:ext cx="3457332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aseline="0">
                <a:solidFill>
                  <a:schemeClr val="bg1"/>
                </a:solidFill>
              </a:rPr>
              <a:t>Tapaturmailmoitusten määrä:</a:t>
            </a:r>
          </a:p>
          <a:p>
            <a:r>
              <a:rPr lang="fi-FI">
                <a:solidFill>
                  <a:schemeClr val="bg1"/>
                </a:solidFill>
                <a:cs typeface="Arial"/>
              </a:rPr>
              <a:t>6</a:t>
            </a:r>
            <a:endParaRPr lang="fi-FI" baseline="0">
              <a:solidFill>
                <a:schemeClr val="bg1"/>
              </a:solidFill>
              <a:cs typeface="Arial"/>
            </a:endParaRPr>
          </a:p>
          <a:p>
            <a:r>
              <a:rPr lang="fi-FI">
                <a:solidFill>
                  <a:schemeClr val="bg1"/>
                </a:solidFill>
              </a:rPr>
              <a:t>Yleisimmät ilmoitustyypit:</a:t>
            </a:r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>
                <a:solidFill>
                  <a:schemeClr val="bg1"/>
                </a:solidFill>
              </a:rPr>
              <a:t>1.  Sisäilmaan liittyvä oire</a:t>
            </a:r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>
                <a:solidFill>
                  <a:schemeClr val="bg1"/>
                </a:solidFill>
              </a:rPr>
              <a:t>2.  Akuutti fyysinen tai henkinen stressi</a:t>
            </a:r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>
                <a:solidFill>
                  <a:schemeClr val="bg1"/>
                </a:solidFill>
                <a:cs typeface="Arial"/>
              </a:rPr>
              <a:t>3. Pitkittynyt fyysinen tai henkinen stressi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E8492C7-1E0D-4116-A0C2-01826AA3DFC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52755" y="1404000"/>
            <a:ext cx="4039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LAKISÄÄTEISEN MITOITUKSEN TOTEUTUMINEN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49FE46-8DC9-492B-B5AC-EF39DE1137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52754" y="2061594"/>
            <a:ext cx="4039245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fi-FI">
              <a:solidFill>
                <a:srgbClr val="FF0000"/>
              </a:solidFill>
              <a:cs typeface="Arial"/>
            </a:endParaRPr>
          </a:p>
          <a:p>
            <a:r>
              <a:rPr lang="fi-FI">
                <a:solidFill>
                  <a:schemeClr val="bg1"/>
                </a:solidFill>
                <a:cs typeface="Arial"/>
              </a:rPr>
              <a:t>Asiakas- ja palveluohjauksen toiminnat tukevat muiden toimialojen toimintoja, ei ole suoria lakisääteisiä henkilöstömitoitusvaatimuksia.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A3A8DD-9392-4700-B9FA-27D9275AC7F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4541635"/>
            <a:ext cx="180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POISSAOLOT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6F457D-A63A-424E-8EDF-9BB8126497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5105783"/>
            <a:ext cx="2305164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400" b="1">
                <a:solidFill>
                  <a:schemeClr val="bg1"/>
                </a:solidFill>
                <a:cs typeface="Arial"/>
              </a:rPr>
              <a:t>Sairauspoissaolopäivät/palveluksessa olopäivät (%): 5,5</a:t>
            </a:r>
          </a:p>
        </p:txBody>
      </p:sp>
      <p:cxnSp>
        <p:nvCxnSpPr>
          <p:cNvPr id="3" name="Straight Arrow Connector 2" descr="NPS luku. NPS voi vaihdella miinus 100 ja +100 välillä. Yleisesti yli 50 lukua pidetään hyvänä. Tulos"/>
          <p:cNvCxnSpPr/>
          <p:nvPr/>
        </p:nvCxnSpPr>
        <p:spPr>
          <a:xfrm flipH="1" flipV="1">
            <a:off x="4814744" y="5279482"/>
            <a:ext cx="75995" cy="72201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F1362A9-5DC9-434F-9D9A-EA7454E0F68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9" y="4541634"/>
            <a:ext cx="5969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TYÖHYVINVOINTIA</a:t>
            </a:r>
            <a:r>
              <a:rPr lang="fi-FI" b="1" baseline="0">
                <a:solidFill>
                  <a:schemeClr val="accent4"/>
                </a:solidFill>
              </a:rPr>
              <a:t> EDISTÄVÄT TOIMENPITEET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DCC82E-EAAD-2464-E627-9715A527808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8" y="4835013"/>
            <a:ext cx="6036547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err="1">
                <a:solidFill>
                  <a:schemeClr val="bg1"/>
                </a:solidFill>
                <a:cs typeface="Arial"/>
              </a:rPr>
              <a:t>Tiivis</a:t>
            </a:r>
            <a:r>
              <a:rPr lang="en-US">
                <a:solidFill>
                  <a:schemeClr val="bg1"/>
                </a:solidFill>
                <a:cs typeface="Arial"/>
              </a:rPr>
              <a:t> ja </a:t>
            </a:r>
            <a:r>
              <a:rPr lang="en-US" err="1">
                <a:solidFill>
                  <a:schemeClr val="bg1"/>
                </a:solidFill>
                <a:cs typeface="Arial"/>
              </a:rPr>
              <a:t>matalahierarkinen</a:t>
            </a:r>
            <a:r>
              <a:rPr lang="en-US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yhteistyö</a:t>
            </a:r>
          </a:p>
          <a:p>
            <a:r>
              <a:rPr lang="en-US" err="1">
                <a:solidFill>
                  <a:schemeClr val="bg1"/>
                </a:solidFill>
                <a:cs typeface="Arial"/>
              </a:rPr>
              <a:t>Etätyömahdollisuudet</a:t>
            </a:r>
          </a:p>
          <a:p>
            <a:r>
              <a:rPr lang="en-US" err="1">
                <a:solidFill>
                  <a:schemeClr val="bg1"/>
                </a:solidFill>
                <a:cs typeface="Arial"/>
              </a:rPr>
              <a:t>Varhaisen</a:t>
            </a:r>
            <a:r>
              <a:rPr lang="en-US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tuen</a:t>
            </a:r>
            <a:r>
              <a:rPr lang="en-US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ohjelma</a:t>
            </a:r>
          </a:p>
          <a:p>
            <a:r>
              <a:rPr lang="en-US" err="1">
                <a:solidFill>
                  <a:schemeClr val="bg1"/>
                </a:solidFill>
                <a:cs typeface="Arial"/>
              </a:rPr>
              <a:t>Koulutusmahdollisuus</a:t>
            </a:r>
          </a:p>
          <a:p>
            <a:r>
              <a:rPr lang="en-US" err="1">
                <a:solidFill>
                  <a:schemeClr val="bg1"/>
                </a:solidFill>
                <a:cs typeface="Arial"/>
              </a:rPr>
              <a:t>Työnkiertomahdollisuus</a:t>
            </a:r>
          </a:p>
          <a:p>
            <a:r>
              <a:rPr lang="en-US" err="1">
                <a:solidFill>
                  <a:schemeClr val="bg1"/>
                </a:solidFill>
                <a:cs typeface="Arial"/>
              </a:rPr>
              <a:t>Työnohjausmahdollisuus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F8C1A7-4B3F-2BBC-195E-3F667F39EAF3}"/>
              </a:ext>
            </a:extLst>
          </p:cNvPr>
          <p:cNvSpPr txBox="1"/>
          <p:nvPr/>
        </p:nvSpPr>
        <p:spPr>
          <a:xfrm>
            <a:off x="4589857" y="6241534"/>
            <a:ext cx="885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>
                <a:solidFill>
                  <a:schemeClr val="bg1"/>
                </a:solidFill>
              </a:rPr>
              <a:t>-11</a:t>
            </a:r>
          </a:p>
        </p:txBody>
      </p:sp>
    </p:spTree>
    <p:extLst>
      <p:ext uri="{BB962C8B-B14F-4D97-AF65-F5344CB8AC3E}">
        <p14:creationId xmlns:p14="http://schemas.microsoft.com/office/powerpoint/2010/main" val="1301829281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7233D02C2F3D148860CE3F6DFEDC733" ma:contentTypeVersion="15" ma:contentTypeDescription="Luo uusi asiakirja." ma:contentTypeScope="" ma:versionID="d6e16f965c86328ee717eabb8d3ff421">
  <xsd:schema xmlns:xsd="http://www.w3.org/2001/XMLSchema" xmlns:xs="http://www.w3.org/2001/XMLSchema" xmlns:p="http://schemas.microsoft.com/office/2006/metadata/properties" xmlns:ns2="cbe4f0d9-fb0d-42e8-a680-6e558966cc0a" xmlns:ns3="8662b06d-03b9-424a-ab70-bfab313b8d48" targetNamespace="http://schemas.microsoft.com/office/2006/metadata/properties" ma:root="true" ma:fieldsID="8a6c1a5690c1afd9ff0ab54caa69c7fb" ns2:_="" ns3:_="">
    <xsd:import namespace="cbe4f0d9-fb0d-42e8-a680-6e558966cc0a"/>
    <xsd:import namespace="8662b06d-03b9-424a-ab70-bfab313b8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4f0d9-fb0d-42e8-a680-6e558966c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Kuvien tunnisteet" ma:readOnly="false" ma:fieldId="{5cf76f15-5ced-4ddc-b409-7134ff3c332f}" ma:taxonomyMulti="true" ma:sspId="e6ea580d-a90f-4d05-8666-171099ee70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2b06d-03b9-424a-ab70-bfab313b8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421b96d5-aacb-4c13-85e9-e00bdf967ae1}" ma:internalName="TaxCatchAll" ma:showField="CatchAllData" ma:web="8662b06d-03b9-424a-ab70-bfab313b8d4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be4f0d9-fb0d-42e8-a680-6e558966cc0a">
      <Terms xmlns="http://schemas.microsoft.com/office/infopath/2007/PartnerControls"/>
    </lcf76f155ced4ddcb4097134ff3c332f>
    <TaxCatchAll xmlns="8662b06d-03b9-424a-ab70-bfab313b8d48" xsi:nil="true"/>
  </documentManagement>
</p:properties>
</file>

<file path=customXml/itemProps1.xml><?xml version="1.0" encoding="utf-8"?>
<ds:datastoreItem xmlns:ds="http://schemas.openxmlformats.org/officeDocument/2006/customXml" ds:itemID="{B431CABB-6A13-4D09-B2C7-E0B3502C46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B712694-0428-493C-96CF-5BFE803912CC}">
  <ds:schemaRefs>
    <ds:schemaRef ds:uri="8662b06d-03b9-424a-ab70-bfab313b8d48"/>
    <ds:schemaRef ds:uri="cbe4f0d9-fb0d-42e8-a680-6e558966cc0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746B7EF-E9BA-437A-A596-F19281601DE1}">
  <ds:schemaRefs>
    <ds:schemaRef ds:uri="8662b06d-03b9-424a-ab70-bfab313b8d48"/>
    <ds:schemaRef ds:uri="cbe4f0d9-fb0d-42e8-a680-6e558966cc0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Application>Microsoft Office PowerPoint</Application>
  <PresentationFormat>Bredbild</PresentationFormat>
  <Slides>9</Slides>
  <Notes>3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0" baseType="lpstr">
      <vt:lpstr>OVHP_teema</vt:lpstr>
      <vt:lpstr>Omavalvonnan seurantatietojen raportointi</vt:lpstr>
      <vt:lpstr>Saatavuus – Puhelinpalvelut</vt:lpstr>
      <vt:lpstr>Saatavuus – Digitaliset palvelut</vt:lpstr>
      <vt:lpstr>Saatavuus - Palvelupiste</vt:lpstr>
      <vt:lpstr>Saatavuus - Sosiaalihuolto</vt:lpstr>
      <vt:lpstr>Turvallisuus ja laatu</vt:lpstr>
      <vt:lpstr>PowerPoint-presentation</vt:lpstr>
      <vt:lpstr>Osallisuus</vt:lpstr>
      <vt:lpstr>Henkilöstö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revision>2</cp:revision>
  <dcterms:created xsi:type="dcterms:W3CDTF">2023-11-14T05:41:58Z</dcterms:created>
  <dcterms:modified xsi:type="dcterms:W3CDTF">2024-08-20T09:04:03Z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0x01010047233D02C2F3D148860CE3F6DFEDC733</vt:lpwstr>
  </property>
  <property fmtid="{D5CDD505-2E9C-101B-9397-08002B2CF9AE}" pid="3" name="MediaServiceImageTags">
    <vt:lpwstr/>
  </property>
</Properties>
</file>