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4"/>
  </p:notesMasterIdLst>
  <p:handoutMasterIdLst>
    <p:handoutMasterId r:id="rId15"/>
  </p:handoutMasterIdLst>
  <p:sldIdLst>
    <p:sldId id="256" r:id="rId5"/>
    <p:sldId id="314" r:id="rId6"/>
    <p:sldId id="315" r:id="rId7"/>
    <p:sldId id="319" r:id="rId8"/>
    <p:sldId id="318" r:id="rId9"/>
    <p:sldId id="273" r:id="rId10"/>
    <p:sldId id="275" r:id="rId11"/>
    <p:sldId id="281" r:id="rId12"/>
    <p:sldId id="304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0DD9E0-4654-449A-51B5-03ACB10BED76}" name="Nordman Anna" initials="NA" userId="S::anna.nordman@ovph.fi::7c633e21-6799-47e5-a506-d242a95623a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30E77F-DF0E-4866-B569-B96B8C5F4F11}" v="3" dt="2024-09-04T04:43:48.802"/>
    <p1510:client id="{100D284F-F3DB-FB91-44B0-89FC194492C5}" v="75" dt="2024-09-05T05:23:04.611"/>
    <p1510:client id="{6EC4D91E-1497-4D01-9ADF-82D8B40D95DE}" v="2" dt="2024-09-04T17:20:27.717"/>
    <p1510:client id="{AB5B1726-AB94-AD40-DC0B-D731C5F3F8E4}" v="431" dt="2024-09-03T12:14:59.584"/>
    <p1510:client id="{E9C0799A-FBBC-4006-94DB-E1ABCAB39561}" v="317" dt="2024-09-04T17:13:25.462"/>
    <p1510:client id="{ED04D9A2-98D2-A6C9-28F2-BABAE90F3B10}" v="22" dt="2024-09-04T08:39:53.9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ss Kathy" userId="S::kathy.guss@ovph.fi::950a6ebe-db69-42ab-9c55-55131745aaa7" providerId="AD" clId="Web-{ED04D9A2-98D2-A6C9-28F2-BABAE90F3B10}"/>
    <pc:docChg chg="modSld">
      <pc:chgData name="Guss Kathy" userId="S::kathy.guss@ovph.fi::950a6ebe-db69-42ab-9c55-55131745aaa7" providerId="AD" clId="Web-{ED04D9A2-98D2-A6C9-28F2-BABAE90F3B10}" dt="2024-09-04T08:39:53.993" v="10" actId="20577"/>
      <pc:docMkLst>
        <pc:docMk/>
      </pc:docMkLst>
      <pc:sldChg chg="modSp">
        <pc:chgData name="Guss Kathy" userId="S::kathy.guss@ovph.fi::950a6ebe-db69-42ab-9c55-55131745aaa7" providerId="AD" clId="Web-{ED04D9A2-98D2-A6C9-28F2-BABAE90F3B10}" dt="2024-09-04T08:39:53.993" v="10" actId="20577"/>
        <pc:sldMkLst>
          <pc:docMk/>
          <pc:sldMk cId="695157351" sldId="319"/>
        </pc:sldMkLst>
        <pc:spChg chg="mod">
          <ac:chgData name="Guss Kathy" userId="S::kathy.guss@ovph.fi::950a6ebe-db69-42ab-9c55-55131745aaa7" providerId="AD" clId="Web-{ED04D9A2-98D2-A6C9-28F2-BABAE90F3B10}" dt="2024-09-04T08:39:53.993" v="10" actId="20577"/>
          <ac:spMkLst>
            <pc:docMk/>
            <pc:sldMk cId="695157351" sldId="319"/>
            <ac:spMk id="7" creationId="{00000000-0000-0000-0000-000000000000}"/>
          </ac:spMkLst>
        </pc:spChg>
      </pc:sldChg>
    </pc:docChg>
  </pc:docChgLst>
  <pc:docChgLst>
    <pc:chgData name="Kivimäki Berit" userId="S::berit.kivimaki@ovph.fi::55ee114b-0f44-4ade-960e-8a047ca7cb07" providerId="AD" clId="Web-{E9C0799A-FBBC-4006-94DB-E1ABCAB39561}"/>
    <pc:docChg chg="modSld">
      <pc:chgData name="Kivimäki Berit" userId="S::berit.kivimaki@ovph.fi::55ee114b-0f44-4ade-960e-8a047ca7cb07" providerId="AD" clId="Web-{E9C0799A-FBBC-4006-94DB-E1ABCAB39561}" dt="2024-09-04T17:12:54.430" v="158" actId="20577"/>
      <pc:docMkLst>
        <pc:docMk/>
      </pc:docMkLst>
      <pc:sldChg chg="modSp">
        <pc:chgData name="Kivimäki Berit" userId="S::berit.kivimaki@ovph.fi::55ee114b-0f44-4ade-960e-8a047ca7cb07" providerId="AD" clId="Web-{E9C0799A-FBBC-4006-94DB-E1ABCAB39561}" dt="2024-09-04T16:52:07.027" v="2" actId="20577"/>
        <pc:sldMkLst>
          <pc:docMk/>
          <pc:sldMk cId="1763840058" sldId="275"/>
        </pc:sldMkLst>
        <pc:spChg chg="mod">
          <ac:chgData name="Kivimäki Berit" userId="S::berit.kivimaki@ovph.fi::55ee114b-0f44-4ade-960e-8a047ca7cb07" providerId="AD" clId="Web-{E9C0799A-FBBC-4006-94DB-E1ABCAB39561}" dt="2024-09-04T16:52:07.027" v="2" actId="20577"/>
          <ac:spMkLst>
            <pc:docMk/>
            <pc:sldMk cId="1763840058" sldId="275"/>
            <ac:spMk id="3" creationId="{F8BEBC8B-54D2-317C-9AF2-677EF89F83CF}"/>
          </ac:spMkLst>
        </pc:spChg>
      </pc:sldChg>
      <pc:sldChg chg="modSp">
        <pc:chgData name="Kivimäki Berit" userId="S::berit.kivimaki@ovph.fi::55ee114b-0f44-4ade-960e-8a047ca7cb07" providerId="AD" clId="Web-{E9C0799A-FBBC-4006-94DB-E1ABCAB39561}" dt="2024-09-04T17:12:54.430" v="158" actId="20577"/>
        <pc:sldMkLst>
          <pc:docMk/>
          <pc:sldMk cId="2396323148" sldId="281"/>
        </pc:sldMkLst>
        <pc:spChg chg="mod">
          <ac:chgData name="Kivimäki Berit" userId="S::berit.kivimaki@ovph.fi::55ee114b-0f44-4ade-960e-8a047ca7cb07" providerId="AD" clId="Web-{E9C0799A-FBBC-4006-94DB-E1ABCAB39561}" dt="2024-09-04T17:12:54.430" v="158" actId="20577"/>
          <ac:spMkLst>
            <pc:docMk/>
            <pc:sldMk cId="2396323148" sldId="281"/>
            <ac:spMk id="10" creationId="{00000000-0000-0000-0000-000000000000}"/>
          </ac:spMkLst>
        </pc:spChg>
      </pc:sldChg>
      <pc:sldChg chg="modSp">
        <pc:chgData name="Kivimäki Berit" userId="S::berit.kivimaki@ovph.fi::55ee114b-0f44-4ade-960e-8a047ca7cb07" providerId="AD" clId="Web-{E9C0799A-FBBC-4006-94DB-E1ABCAB39561}" dt="2024-09-04T17:10:01.707" v="14" actId="20577"/>
        <pc:sldMkLst>
          <pc:docMk/>
          <pc:sldMk cId="2927551192" sldId="318"/>
        </pc:sldMkLst>
        <pc:spChg chg="mod">
          <ac:chgData name="Kivimäki Berit" userId="S::berit.kivimaki@ovph.fi::55ee114b-0f44-4ade-960e-8a047ca7cb07" providerId="AD" clId="Web-{E9C0799A-FBBC-4006-94DB-E1ABCAB39561}" dt="2024-09-04T17:10:01.707" v="14" actId="20577"/>
          <ac:spMkLst>
            <pc:docMk/>
            <pc:sldMk cId="2927551192" sldId="318"/>
            <ac:spMk id="6" creationId="{00000000-0000-0000-0000-000000000000}"/>
          </ac:spMkLst>
        </pc:spChg>
      </pc:sldChg>
    </pc:docChg>
  </pc:docChgLst>
  <pc:docChgLst>
    <pc:chgData name="Guss Kathy" userId="S::kathy.guss@ovph.fi::950a6ebe-db69-42ab-9c55-55131745aaa7" providerId="AD" clId="Web-{100D284F-F3DB-FB91-44B0-89FC194492C5}"/>
    <pc:docChg chg="modSld">
      <pc:chgData name="Guss Kathy" userId="S::kathy.guss@ovph.fi::950a6ebe-db69-42ab-9c55-55131745aaa7" providerId="AD" clId="Web-{100D284F-F3DB-FB91-44B0-89FC194492C5}" dt="2024-09-05T05:16:54.057" v="38" actId="20577"/>
      <pc:docMkLst>
        <pc:docMk/>
      </pc:docMkLst>
      <pc:sldChg chg="modSp">
        <pc:chgData name="Guss Kathy" userId="S::kathy.guss@ovph.fi::950a6ebe-db69-42ab-9c55-55131745aaa7" providerId="AD" clId="Web-{100D284F-F3DB-FB91-44B0-89FC194492C5}" dt="2024-09-05T05:07:04.638" v="5" actId="20577"/>
        <pc:sldMkLst>
          <pc:docMk/>
          <pc:sldMk cId="272733054" sldId="273"/>
        </pc:sldMkLst>
        <pc:spChg chg="mod">
          <ac:chgData name="Guss Kathy" userId="S::kathy.guss@ovph.fi::950a6ebe-db69-42ab-9c55-55131745aaa7" providerId="AD" clId="Web-{100D284F-F3DB-FB91-44B0-89FC194492C5}" dt="2024-09-05T05:06:58.451" v="4" actId="20577"/>
          <ac:spMkLst>
            <pc:docMk/>
            <pc:sldMk cId="272733054" sldId="273"/>
            <ac:spMk id="7" creationId="{00000000-0000-0000-0000-000000000000}"/>
          </ac:spMkLst>
        </pc:spChg>
        <pc:spChg chg="mod">
          <ac:chgData name="Guss Kathy" userId="S::kathy.guss@ovph.fi::950a6ebe-db69-42ab-9c55-55131745aaa7" providerId="AD" clId="Web-{100D284F-F3DB-FB91-44B0-89FC194492C5}" dt="2024-09-05T05:04:38.149" v="1" actId="20577"/>
          <ac:spMkLst>
            <pc:docMk/>
            <pc:sldMk cId="272733054" sldId="273"/>
            <ac:spMk id="10" creationId="{00000000-0000-0000-0000-000000000000}"/>
          </ac:spMkLst>
        </pc:spChg>
        <pc:spChg chg="mod">
          <ac:chgData name="Guss Kathy" userId="S::kathy.guss@ovph.fi::950a6ebe-db69-42ab-9c55-55131745aaa7" providerId="AD" clId="Web-{100D284F-F3DB-FB91-44B0-89FC194492C5}" dt="2024-09-05T05:07:04.638" v="5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Guss Kathy" userId="S::kathy.guss@ovph.fi::950a6ebe-db69-42ab-9c55-55131745aaa7" providerId="AD" clId="Web-{100D284F-F3DB-FB91-44B0-89FC194492C5}" dt="2024-09-05T05:16:54.057" v="38" actId="20577"/>
        <pc:sldMkLst>
          <pc:docMk/>
          <pc:sldMk cId="2396323148" sldId="281"/>
        </pc:sldMkLst>
        <pc:spChg chg="mod">
          <ac:chgData name="Guss Kathy" userId="S::kathy.guss@ovph.fi::950a6ebe-db69-42ab-9c55-55131745aaa7" providerId="AD" clId="Web-{100D284F-F3DB-FB91-44B0-89FC194492C5}" dt="2024-09-05T05:16:54.057" v="38" actId="20577"/>
          <ac:spMkLst>
            <pc:docMk/>
            <pc:sldMk cId="2396323148" sldId="281"/>
            <ac:spMk id="2" creationId="{00000000-0000-0000-0000-000000000000}"/>
          </ac:spMkLst>
        </pc:spChg>
        <pc:spChg chg="mod">
          <ac:chgData name="Guss Kathy" userId="S::kathy.guss@ovph.fi::950a6ebe-db69-42ab-9c55-55131745aaa7" providerId="AD" clId="Web-{100D284F-F3DB-FB91-44B0-89FC194492C5}" dt="2024-09-05T05:14:38.022" v="16" actId="20577"/>
          <ac:spMkLst>
            <pc:docMk/>
            <pc:sldMk cId="2396323148" sldId="281"/>
            <ac:spMk id="11" creationId="{1038E924-4A0D-4E3C-8D38-1401F7033833}"/>
          </ac:spMkLst>
        </pc:spChg>
        <pc:spChg chg="mod">
          <ac:chgData name="Guss Kathy" userId="S::kathy.guss@ovph.fi::950a6ebe-db69-42ab-9c55-55131745aaa7" providerId="AD" clId="Web-{100D284F-F3DB-FB91-44B0-89FC194492C5}" dt="2024-09-05T05:15:25.055" v="22" actId="20577"/>
          <ac:spMkLst>
            <pc:docMk/>
            <pc:sldMk cId="2396323148" sldId="281"/>
            <ac:spMk id="12" creationId="{0A26AB64-A484-4C1D-B917-E9E104612D3F}"/>
          </ac:spMkLst>
        </pc:spChg>
      </pc:sldChg>
    </pc:docChg>
  </pc:docChgLst>
  <pc:docChgLst>
    <pc:chgData name="Kivimäki Berit" userId="S::berit.kivimaki@ovph.fi::55ee114b-0f44-4ade-960e-8a047ca7cb07" providerId="AD" clId="Web-{6EC4D91E-1497-4D01-9ADF-82D8B40D95DE}"/>
    <pc:docChg chg="modSld">
      <pc:chgData name="Kivimäki Berit" userId="S::berit.kivimaki@ovph.fi::55ee114b-0f44-4ade-960e-8a047ca7cb07" providerId="AD" clId="Web-{6EC4D91E-1497-4D01-9ADF-82D8B40D95DE}" dt="2024-09-04T17:20:27.717" v="0" actId="20577"/>
      <pc:docMkLst>
        <pc:docMk/>
      </pc:docMkLst>
      <pc:sldChg chg="modSp">
        <pc:chgData name="Kivimäki Berit" userId="S::berit.kivimaki@ovph.fi::55ee114b-0f44-4ade-960e-8a047ca7cb07" providerId="AD" clId="Web-{6EC4D91E-1497-4D01-9ADF-82D8B40D95DE}" dt="2024-09-04T17:20:27.717" v="0" actId="20577"/>
        <pc:sldMkLst>
          <pc:docMk/>
          <pc:sldMk cId="2396323148" sldId="281"/>
        </pc:sldMkLst>
        <pc:spChg chg="mod">
          <ac:chgData name="Kivimäki Berit" userId="S::berit.kivimaki@ovph.fi::55ee114b-0f44-4ade-960e-8a047ca7cb07" providerId="AD" clId="Web-{6EC4D91E-1497-4D01-9ADF-82D8B40D95DE}" dt="2024-09-04T17:20:27.717" v="0" actId="20577"/>
          <ac:spMkLst>
            <pc:docMk/>
            <pc:sldMk cId="2396323148" sldId="281"/>
            <ac:spMk id="10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39</c:v>
                </c:pt>
                <c:pt idx="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55-4B18-8FE0-28952D5306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D555-4B18-8FE0-28952D5306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5.9.2024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60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89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8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5358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BDC8281-86CE-B4AB-9B9B-FC4C9027F7F1}"/>
              </a:ext>
            </a:extLst>
          </p:cNvPr>
          <p:cNvSpPr txBox="1"/>
          <p:nvPr userDrawn="1"/>
        </p:nvSpPr>
        <p:spPr>
          <a:xfrm>
            <a:off x="3583499" y="4500000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1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8" r:id="rId6"/>
    <p:sldLayoutId id="2147483710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9" r:id="rId13"/>
    <p:sldLayoutId id="2147483706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/>
              <a:t>Omavalvonnan seurantatietojen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>
            <a:normAutofit/>
          </a:bodyPr>
          <a:lstStyle/>
          <a:p>
            <a:r>
              <a:rPr lang="fi-FI"/>
              <a:t>Tulosalue: Asiakas- ja palveluohjaus</a:t>
            </a:r>
          </a:p>
          <a:p>
            <a:r>
              <a:rPr lang="fi-FI"/>
              <a:t>Raportoitava ajanjakso: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Autofit/>
          </a:bodyPr>
          <a:lstStyle/>
          <a:p>
            <a:r>
              <a:rPr lang="fi-FI" b="1"/>
              <a:t>Saatavuus – Puhelinpalvelut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85C955-D139-4C72-BCEA-B4C83AAB63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Asiakas- ja palveluohjaus</a:t>
            </a:r>
          </a:p>
          <a:p>
            <a:pPr algn="r"/>
            <a:r>
              <a:rPr lang="en-US" sz="1400"/>
              <a:t>5-8.2024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797710"/>
            <a:ext cx="363600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Puhelutiedot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Terveydenhuollon hoidon tarpeen arviointi, samana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arkipäivänä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3823693"/>
            <a:ext cx="3636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Sosiaalihuollon</a:t>
            </a:r>
            <a:r>
              <a:rPr kumimoji="0" lang="fi-FI" sz="14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palveluohjaus, vireilletulo samana arkipäivänä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5481783"/>
            <a:ext cx="3636000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schemeClr val="bg1"/>
              </a:solidFill>
              <a:latin typeface="Arial" panose="020B0604020202020204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noProof="0">
                <a:solidFill>
                  <a:schemeClr val="bg1"/>
                </a:solidFill>
                <a:latin typeface="Arial" panose="020B0604020202020204"/>
              </a:rPr>
              <a:t>Vaihde (hyvinvointialueen), vastausprosentti 90%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016000"/>
            <a:ext cx="3672000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Puhelumäärät kaikki/vastatut: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76 956</a:t>
            </a:r>
          </a:p>
          <a:p>
            <a:r>
              <a:rPr lang="fi-FI" sz="1400">
                <a:solidFill>
                  <a:schemeClr val="bg1"/>
                </a:solidFill>
              </a:rPr>
              <a:t>Jonotusaika (keskiarvo):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10 min 32 s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Takaisinsoittoja (määrä): 20 076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Takaisinsoittoviive: (keskiarvo): 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3 tuntia 28 min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1"/>
                </a:solidFill>
                <a:latin typeface="Arial" panose="020B0604020202020204"/>
                <a:cs typeface="Arial"/>
              </a:rPr>
              <a:t>Hoidon tarpeen arvioinnin chat (määrä): 750</a:t>
            </a:r>
            <a:endParaRPr lang="fi-FI">
              <a:solidFill>
                <a:schemeClr val="bg1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BAF679C-8AFD-9E0C-67F8-FDD832B6BA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832091"/>
            <a:ext cx="367200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Palvelu lapsille, nuorille, perheille ja työikäisille.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Puhelumäärät kaikki/vastatut: 2966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Jonotusaika (keskiarvo): 00:01:00 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Takaisinsoittoja (määrä): 437</a:t>
            </a: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Takaisinsoittoviive (keskiarvo): 00:44:22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0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3CE21E-4CC7-FC7F-79F6-9847A391480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5481783"/>
            <a:ext cx="3672000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  <a:cs typeface="Arial"/>
              </a:rPr>
              <a:t>Vastausprosentti: 92%</a:t>
            </a:r>
            <a:endParaRPr lang="fi-FI">
              <a:solidFill>
                <a:schemeClr val="bg1"/>
              </a:solidFill>
            </a:endParaRPr>
          </a:p>
          <a:p>
            <a:r>
              <a:rPr lang="fi-FI" sz="1400">
                <a:solidFill>
                  <a:schemeClr val="bg1"/>
                </a:solidFill>
              </a:rPr>
              <a:t>Puhelumäärä: 47 038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47397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Täysin luotettavaa tietoa ei vielä saada. Vuoden 2024 aikana useampi eri puhelinjärjestelmä ja meneillään vaihto kaikille Telia </a:t>
            </a:r>
            <a:r>
              <a:rPr lang="fi-FI" sz="1400" err="1">
                <a:solidFill>
                  <a:schemeClr val="bg2"/>
                </a:solidFill>
                <a:latin typeface="Arial" panose="020B0604020202020204"/>
                <a:cs typeface="Arial"/>
              </a:rPr>
              <a:t>ACE:iin</a:t>
            </a: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Kaikki eivät vielä Telia ACE:ssä</a:t>
            </a: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Hoidontarpeen arvioinnin chat avattiin 14.3.2024</a:t>
            </a: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Palvelu avattiin 22.11.2023. Suunnitelma vuodelle 2024: chat palvelun käyttöönotto ja linja vammaispalveluille. Paina Apua napin  käyttöön otto syyskuun aikana.</a:t>
            </a:r>
            <a:endParaRPr lang="fi-FI" sz="1400">
              <a:solidFill>
                <a:schemeClr val="bg2"/>
              </a:solidFill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endParaRPr lang="fi-FI" sz="1400">
              <a:solidFill>
                <a:schemeClr val="bg2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 sz="1400">
                <a:solidFill>
                  <a:schemeClr val="bg2"/>
                </a:solidFill>
                <a:latin typeface="Arial" panose="020B0604020202020204"/>
                <a:cs typeface="Arial"/>
              </a:rPr>
              <a:t>Vuoden 2024 </a:t>
            </a:r>
            <a:r>
              <a:rPr lang="fi-FI" sz="1400">
                <a:solidFill>
                  <a:schemeClr val="bg2"/>
                </a:solidFill>
                <a:cs typeface="Arial"/>
              </a:rPr>
              <a:t>Q2 = Telia ACE käyttöön, chat palvelu käyttöön Tekstiviesti palvelu käyttöön Q3</a:t>
            </a:r>
          </a:p>
        </p:txBody>
      </p:sp>
    </p:spTree>
    <p:extLst>
      <p:ext uri="{BB962C8B-B14F-4D97-AF65-F5344CB8AC3E}">
        <p14:creationId xmlns:p14="http://schemas.microsoft.com/office/powerpoint/2010/main" val="1896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B0B2575A-EC31-49CA-8900-EF45264A6C2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– Digitaliset palvelut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1EF8E-216B-4E4B-A218-03866E949E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Asiakas- ja palveluohjaus 5-8</a:t>
            </a:r>
            <a:r>
              <a:rPr lang="en-US" sz="1400"/>
              <a:t>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6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1977600"/>
            <a:ext cx="36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Omaolo-oirearvio </a:t>
            </a:r>
            <a:endParaRPr lang="fi-FI">
              <a:solidFill>
                <a:prstClr val="white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Tavoite</a:t>
            </a:r>
            <a:r>
              <a:rPr kumimoji="0" lang="fi-FI" sz="1800" b="0" i="0" u="none" strike="noStrike" kern="1200" cap="none" spc="0" normalizeH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kasvattaa käyttömäärää (2025 tavoite 10% hoidon tarpeen arvioinneista)</a:t>
            </a: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5999" y="3724428"/>
            <a:ext cx="36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noProof="0" err="1">
                <a:solidFill>
                  <a:schemeClr val="accent4"/>
                </a:solidFill>
                <a:latin typeface="Arial" panose="020B0604020202020204"/>
              </a:rPr>
              <a:t>Chatbot</a:t>
            </a:r>
            <a:endParaRPr lang="fi-FI" b="1" noProof="0">
              <a:solidFill>
                <a:schemeClr val="accent4"/>
              </a:solidFill>
              <a:latin typeface="Arial" panose="020B0604020202020204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Tavoite</a:t>
            </a:r>
            <a:r>
              <a:rPr kumimoji="0" lang="fi-FI" sz="1800" i="0" u="none" strike="noStrike" kern="1200" cap="none" spc="0" normalizeH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kasvattaa käyttömäärää</a:t>
            </a:r>
            <a:endParaRPr kumimoji="0" lang="fi-FI" sz="18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7999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9" name="Rectangle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2254599"/>
            <a:ext cx="3672000" cy="92333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Tehtyjä oirearviointeja:2411</a:t>
            </a:r>
          </a:p>
          <a:p>
            <a:r>
              <a:rPr lang="fi-FI">
                <a:solidFill>
                  <a:schemeClr val="bg1"/>
                </a:solidFill>
              </a:rPr>
              <a:t>Annettuja itsehoito-ohjeita: 615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Työjonolle ohjautuneita: 280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3936620"/>
            <a:ext cx="367200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5056 avannut botin</a:t>
            </a:r>
          </a:p>
          <a:p>
            <a:r>
              <a:rPr lang="fi-FI">
                <a:solidFill>
                  <a:schemeClr val="bg1"/>
                </a:solidFill>
              </a:rPr>
              <a:t>8728 katsonut sisältöä ja kirjoittanut jotain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2693 päätynyt sisältöön jota hakenut</a:t>
            </a:r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Omaolon laajentunut kaikkiin kuntiin </a:t>
            </a:r>
            <a:endParaRPr lang="fi-FI">
              <a:solidFill>
                <a:prstClr val="white"/>
              </a:solidFill>
              <a:cs typeface="Arial"/>
            </a:endParaRP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Markkinoinnin lisääminen.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2A687E5-7636-8269-F1D0-2E97F231EA5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3936620"/>
            <a:ext cx="3516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i-FI">
                <a:solidFill>
                  <a:prstClr val="white"/>
                </a:solidFill>
                <a:latin typeface="Arial" panose="020B0604020202020204"/>
                <a:cs typeface="Arial"/>
              </a:rPr>
              <a:t>Markkinoinnin lisääminen</a:t>
            </a:r>
          </a:p>
        </p:txBody>
      </p:sp>
    </p:spTree>
    <p:extLst>
      <p:ext uri="{BB962C8B-B14F-4D97-AF65-F5344CB8AC3E}">
        <p14:creationId xmlns:p14="http://schemas.microsoft.com/office/powerpoint/2010/main" val="1519004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D862066-4650-441E-92BC-C95357FACA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- Palvelupiste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89B0A4-7D67-40D1-A2AD-4D759D1CFB7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Asiakas- ja palveluohjaus 5-8</a:t>
            </a:r>
            <a:r>
              <a:rPr lang="en-US" sz="1400"/>
              <a:t>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977600"/>
            <a:ext cx="360000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endParaRPr lang="fi-FI" b="1">
              <a:solidFill>
                <a:srgbClr val="85C598"/>
              </a:solidFill>
              <a:latin typeface="Arial" panose="020B0604020202020204"/>
            </a:endParaRPr>
          </a:p>
          <a:p>
            <a:pPr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  <a:cs typeface="Arial" panose="020B0604020202020204"/>
              </a:rPr>
              <a:t>Potilaskuljettajat</a:t>
            </a:r>
            <a:r>
              <a:rPr lang="fi-FI" b="1" i="0" u="none" strike="noStrike">
                <a:solidFill>
                  <a:srgbClr val="85C598"/>
                </a:solidFill>
                <a:effectLst/>
                <a:latin typeface="Arial" panose="020B0604020202020204"/>
                <a:cs typeface="Arial" panose="020B0604020202020204"/>
              </a:rPr>
              <a:t> </a:t>
            </a:r>
          </a:p>
          <a:p>
            <a:pPr>
              <a:defRPr/>
            </a:pPr>
            <a:endParaRPr lang="fi-FI">
              <a:solidFill>
                <a:prstClr val="white"/>
              </a:solidFill>
              <a:latin typeface="Arial" panose="020B0604020202020204"/>
              <a:cs typeface="Arial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2888553"/>
            <a:ext cx="36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Palveluneuvojat (sairaalassa)</a:t>
            </a:r>
            <a:endParaRPr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cs typeface="Arial"/>
            </a:endParaRP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7" name="Rectangle 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296250"/>
            <a:ext cx="3636000" cy="206210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l" rtl="0" fontAlgn="base"/>
            <a:r>
              <a:rPr lang="fi-FI" sz="1600" b="0" i="0" u="none" strike="noStrike">
                <a:solidFill>
                  <a:srgbClr val="FFFFFF"/>
                </a:solidFill>
                <a:effectLst/>
                <a:latin typeface="Arial"/>
                <a:cs typeface="Arial"/>
              </a:rPr>
              <a:t>Potilaskuljetuksia (määrä): </a:t>
            </a:r>
            <a:r>
              <a:rPr lang="fi-FI" sz="1600">
                <a:solidFill>
                  <a:srgbClr val="FFFFFF"/>
                </a:solidFill>
                <a:latin typeface="Arial"/>
                <a:cs typeface="Arial"/>
              </a:rPr>
              <a:t>8939</a:t>
            </a:r>
            <a:r>
              <a:rPr lang="fi-FI" sz="1600" b="0" i="0" u="none" strike="noStrike">
                <a:solidFill>
                  <a:srgbClr val="FFFFFF"/>
                </a:solidFill>
                <a:effectLst/>
                <a:latin typeface="Arial"/>
                <a:cs typeface="Arial"/>
              </a:rPr>
              <a:t> kpl, päivystyksessä </a:t>
            </a:r>
            <a:r>
              <a:rPr lang="fi-FI" sz="1600">
                <a:solidFill>
                  <a:srgbClr val="FFFFFF"/>
                </a:solidFill>
                <a:latin typeface="Arial"/>
                <a:cs typeface="Arial"/>
              </a:rPr>
              <a:t>4351kpl</a:t>
            </a:r>
            <a:r>
              <a:rPr lang="fi-FI" sz="1600" b="0" i="0">
                <a:solidFill>
                  <a:srgbClr val="213A8F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/>
            <a:r>
              <a:rPr lang="fi-FI" sz="1600" b="0" i="0">
                <a:solidFill>
                  <a:srgbClr val="213A8F"/>
                </a:solidFill>
                <a:effectLst/>
                <a:latin typeface="Arial" panose="020B0604020202020204" pitchFamily="34" charset="0"/>
              </a:rPr>
              <a:t>​</a:t>
            </a:r>
            <a:endParaRPr lang="fi-FI" sz="1600" b="0" i="0">
              <a:solidFill>
                <a:srgbClr val="213A8F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fi-FI" sz="1600" b="0" i="0">
                <a:solidFill>
                  <a:srgbClr val="213A8F"/>
                </a:solidFill>
                <a:effectLst/>
                <a:latin typeface="Arial" panose="020B0604020202020204" pitchFamily="34" charset="0"/>
              </a:rPr>
              <a:t>​</a:t>
            </a:r>
            <a:endParaRPr lang="fi-FI" sz="1600" b="0" i="0">
              <a:solidFill>
                <a:srgbClr val="213A8F"/>
              </a:solidFill>
              <a:effectLst/>
              <a:latin typeface="Segoe UI" panose="020B0502040204020203" pitchFamily="34" charset="0"/>
            </a:endParaRPr>
          </a:p>
          <a:p>
            <a:pPr fontAlgn="base"/>
            <a:r>
              <a:rPr lang="fi-FI" sz="1600" b="0" i="0" u="none" strike="noStrike">
                <a:solidFill>
                  <a:srgbClr val="FFFFFF"/>
                </a:solidFill>
                <a:effectLst/>
                <a:latin typeface="Arial"/>
                <a:cs typeface="Arial"/>
              </a:rPr>
              <a:t>Asiakaskontaktit: </a:t>
            </a:r>
            <a:r>
              <a:rPr lang="fi-FI" sz="1600">
                <a:solidFill>
                  <a:srgbClr val="FFFFFF"/>
                </a:solidFill>
                <a:latin typeface="Arial"/>
                <a:cs typeface="Arial"/>
              </a:rPr>
              <a:t>12</a:t>
            </a:r>
            <a:r>
              <a:rPr lang="fi-FI" sz="1600" b="0" i="0" u="none" strike="noStrike">
                <a:solidFill>
                  <a:srgbClr val="FFFFFF"/>
                </a:solidFill>
                <a:effectLst/>
                <a:latin typeface="Arial"/>
                <a:cs typeface="Arial"/>
              </a:rPr>
              <a:t> </a:t>
            </a:r>
            <a:r>
              <a:rPr lang="fi-FI" sz="1600">
                <a:solidFill>
                  <a:srgbClr val="FFFFFF"/>
                </a:solidFill>
                <a:latin typeface="Arial"/>
                <a:cs typeface="Arial"/>
              </a:rPr>
              <a:t>661 </a:t>
            </a:r>
            <a:r>
              <a:rPr lang="fi-FI" sz="1600" b="0" i="0" u="none" strike="noStrike">
                <a:solidFill>
                  <a:srgbClr val="FFFFFF"/>
                </a:solidFill>
                <a:effectLst/>
                <a:latin typeface="Arial"/>
                <a:cs typeface="Arial"/>
              </a:rPr>
              <a:t>kpl</a:t>
            </a:r>
            <a:r>
              <a:rPr lang="fi-FI" sz="1600" b="0" i="0">
                <a:solidFill>
                  <a:srgbClr val="213A8F"/>
                </a:solidFill>
                <a:effectLst/>
                <a:latin typeface="Arial"/>
                <a:cs typeface="Arial"/>
              </a:rPr>
              <a:t>​</a:t>
            </a:r>
          </a:p>
          <a:p>
            <a:pPr algn="l" rtl="0" fontAlgn="base"/>
            <a:r>
              <a:rPr lang="fi-FI" sz="1600" b="0" i="0" u="none" strike="noStrike">
                <a:solidFill>
                  <a:srgbClr val="FFFFFF"/>
                </a:solidFill>
                <a:effectLst/>
                <a:latin typeface="Arial"/>
                <a:cs typeface="Arial"/>
              </a:rPr>
              <a:t>Ennakkovaraukset </a:t>
            </a:r>
            <a:r>
              <a:rPr lang="fi-FI" sz="1600">
                <a:solidFill>
                  <a:srgbClr val="FFFFFF"/>
                </a:solidFill>
                <a:latin typeface="Arial"/>
                <a:cs typeface="Arial"/>
              </a:rPr>
              <a:t>656</a:t>
            </a:r>
            <a:r>
              <a:rPr lang="fi-FI" sz="1600" b="0" i="0" u="none" strike="noStrike">
                <a:solidFill>
                  <a:srgbClr val="FFFFFF"/>
                </a:solidFill>
                <a:effectLst/>
                <a:latin typeface="Arial"/>
                <a:cs typeface="Arial"/>
              </a:rPr>
              <a:t> kpl</a:t>
            </a:r>
            <a:r>
              <a:rPr lang="fi-FI" sz="1600" b="0" i="0" u="none" strike="noStrike">
                <a:solidFill>
                  <a:srgbClr val="213A8F"/>
                </a:solidFill>
                <a:effectLst/>
                <a:latin typeface="Arial"/>
                <a:cs typeface="Arial"/>
              </a:rPr>
              <a:t>:</a:t>
            </a:r>
            <a:r>
              <a:rPr lang="fi-FI" sz="1600" b="0" i="0">
                <a:solidFill>
                  <a:srgbClr val="213A8F"/>
                </a:solidFill>
                <a:effectLst/>
                <a:latin typeface="Arial"/>
                <a:cs typeface="Arial"/>
              </a:rPr>
              <a:t>​</a:t>
            </a: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endParaRPr lang="fi-FI" sz="160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888553"/>
            <a:ext cx="363600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/>
              <a:t>:</a:t>
            </a:r>
            <a:endParaRPr lang="fi-FI" sz="1600">
              <a:cs typeface="Arial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96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96000" y="2296250"/>
            <a:ext cx="363600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600">
                <a:solidFill>
                  <a:prstClr val="white"/>
                </a:solidFill>
                <a:latin typeface="Arial" panose="020B0604020202020204"/>
                <a:cs typeface="Arial"/>
              </a:rPr>
              <a:t>Uudet </a:t>
            </a:r>
            <a:r>
              <a:rPr lang="fi-FI" sz="1600" err="1">
                <a:solidFill>
                  <a:prstClr val="white"/>
                </a:solidFill>
                <a:latin typeface="Arial" panose="020B0604020202020204"/>
                <a:cs typeface="Arial"/>
              </a:rPr>
              <a:t>Ascom</a:t>
            </a:r>
            <a:r>
              <a:rPr lang="fi-FI" sz="1600">
                <a:solidFill>
                  <a:prstClr val="white"/>
                </a:solidFill>
                <a:latin typeface="Arial" panose="020B0604020202020204"/>
                <a:cs typeface="Arial"/>
              </a:rPr>
              <a:t> puhelimet potilaskuljettajille saapuneet. Järjestelmä asennettu. Käyttöongelmia esiintyy</a:t>
            </a:r>
            <a:endParaRPr lang="sv-SE" sz="1600">
              <a:solidFill>
                <a:prstClr val="white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5157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544D6F2-3F1A-4020-9EEA-28350839C2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- Sosiaalihuolto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C51621-0813-4D7B-B417-6C6EA2C08E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Asiakas- ja palveluohjaus </a:t>
            </a:r>
            <a:r>
              <a:rPr lang="en-US" sz="1400"/>
              <a:t>5-8.2024</a:t>
            </a:r>
            <a:endParaRPr lang="fi-FI" sz="1400"/>
          </a:p>
        </p:txBody>
      </p:sp>
      <p:sp>
        <p:nvSpPr>
          <p:cNvPr id="3" name="TextBox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MITTARIT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srgbClr val="85C59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914905"/>
            <a:ext cx="36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>
                <a:solidFill>
                  <a:srgbClr val="85C598"/>
                </a:solidFill>
                <a:latin typeface="Arial" panose="020B0604020202020204"/>
              </a:rPr>
              <a:t>Palvelutarpeenarviointi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7 vrk sisällä</a:t>
            </a:r>
          </a:p>
        </p:txBody>
      </p:sp>
      <p:sp>
        <p:nvSpPr>
          <p:cNvPr id="10" name="Rectangle 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4000955"/>
            <a:ext cx="3672000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Asiakas saa ohjausta ilman viivettä </a:t>
            </a:r>
          </a:p>
        </p:txBody>
      </p:sp>
      <p:sp>
        <p:nvSpPr>
          <p:cNvPr id="4" name="TextBox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TILANNE</a:t>
            </a:r>
          </a:p>
        </p:txBody>
      </p:sp>
      <p:sp>
        <p:nvSpPr>
          <p:cNvPr id="6" name="Rectangle 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951672"/>
            <a:ext cx="3636000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95 %</a:t>
            </a:r>
          </a:p>
          <a:p>
            <a:r>
              <a:rPr lang="fi-FI">
                <a:solidFill>
                  <a:schemeClr val="bg1"/>
                </a:solidFill>
              </a:rPr>
              <a:t>ikäihmisten sosiaalipalvelujen päätösten määrä: 5040 kpl</a:t>
            </a:r>
            <a:r>
              <a:rPr lang="fi-FI"/>
              <a:t/>
            </a:r>
            <a:br>
              <a:rPr lang="fi-FI"/>
            </a:br>
            <a:r>
              <a:rPr lang="fi-FI">
                <a:solidFill>
                  <a:schemeClr val="bg1"/>
                </a:solidFill>
              </a:rPr>
              <a:t>Ikäihmisten sosiaalipalvelujen asiakaskäyntien määrä: 5390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1" name="Rectangle 1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3964973"/>
            <a:ext cx="3636000" cy="120032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defRPr/>
            </a:pPr>
            <a:r>
              <a:rPr lang="fi-FI">
                <a:solidFill>
                  <a:schemeClr val="bg1"/>
                </a:solidFill>
              </a:rPr>
              <a:t>Sosiaalihuollon asiakasohjauksen käyntimäärä: 1257 kpl</a:t>
            </a:r>
            <a:endParaRPr lang="fi-FI">
              <a:solidFill>
                <a:schemeClr val="bg1"/>
              </a:solidFill>
              <a:cs typeface="Arial"/>
            </a:endParaRPr>
          </a:p>
          <a:p>
            <a:pPr>
              <a:defRPr/>
            </a:pPr>
            <a:r>
              <a:rPr lang="fi-FI">
                <a:solidFill>
                  <a:schemeClr val="bg1"/>
                </a:solidFill>
                <a:cs typeface="Arial"/>
              </a:rPr>
              <a:t>Sosiaalihuollon palveluohjaus</a:t>
            </a:r>
          </a:p>
          <a:p>
            <a:pPr>
              <a:defRPr/>
            </a:pPr>
            <a:r>
              <a:rPr lang="fi-FI">
                <a:solidFill>
                  <a:schemeClr val="bg1"/>
                </a:solidFill>
                <a:cs typeface="Arial"/>
              </a:rPr>
              <a:t>Puhelumäärät: 2965 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KORJAAVAT TOIMENPITEET</a:t>
            </a: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72000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600">
                <a:solidFill>
                  <a:schemeClr val="bg1"/>
                </a:solidFill>
                <a:latin typeface="Arial" panose="020B0604020202020204"/>
                <a:cs typeface="Arial"/>
              </a:rPr>
              <a:t>SAS toiminnan (selvitä-arvioi-sijoita) uudelleenorganisointi jatkuu, yhteiset koko alueen kattavat palvelupäätöskriteerit ikäihmisten ympärivuorokautiseen asumis-palveluun ja kotihoitoon, ikäihmisten palvelutarpeen arviointiin liittyvien prosessien kuvaus ja implementointi.</a:t>
            </a:r>
            <a:endParaRPr lang="fi-FI" sz="16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7551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8CA508-13A2-4190-B457-8A1C6F1E25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17164" y="-56367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Asiakas- ja palveluohjaus </a:t>
            </a:r>
            <a:r>
              <a:rPr lang="en-US" sz="1400"/>
              <a:t>5-8.2024</a:t>
            </a:r>
            <a:endParaRPr lang="fi-FI" sz="1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AB5DB0-78FF-DCF7-E79F-2565BEAB169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9" y="1404000"/>
            <a:ext cx="35469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graphicFrame>
        <p:nvGraphicFramePr>
          <p:cNvPr id="19" name="Chart 18" descr="Taulukko Tammikuu-Huhtikuu 2024 39&#10;Tammikuu-Huhtikuu 2025&#10;Toukokuu-Elokuu 2024&#10;Toukokuu-Elokuu 2025&#10;Syyskuu-Joulukuu 2024&#10;Syyskuu-Joulukuu 2025">
            <a:extLst>
              <a:ext uri="{FF2B5EF4-FFF2-40B4-BE49-F238E27FC236}">
                <a16:creationId xmlns:a16="http://schemas.microsoft.com/office/drawing/2014/main" id="{18347009-2F4E-4488-9F46-F3A0B9C49A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320738"/>
              </p:ext>
            </p:extLst>
          </p:nvPr>
        </p:nvGraphicFramePr>
        <p:xfrm>
          <a:off x="1121078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DF77048-B53C-6472-2B5E-A94C51429DD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9999" y="1404000"/>
            <a:ext cx="39569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7A5894-AF97-F8B7-7593-EE60AB1422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68849" y="1900734"/>
            <a:ext cx="11675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Läheltä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piti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ED11658-4118-FEB6-275E-C85051C30D04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28495" y="2232000"/>
            <a:ext cx="797442" cy="79744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22,6 %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B62F36-14E8-566B-99AB-4DB0E5E178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055209" y="1777623"/>
            <a:ext cx="1308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Tapahtui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asiakkaalle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0E86BB3-BDA7-CF89-63FB-9479B717DB9E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73628" y="2232000"/>
            <a:ext cx="797442" cy="79744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41,9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2E8FEF5-49AA-C5CF-CB3F-2823E292941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407555" y="1777623"/>
            <a:ext cx="1278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Muut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havainnot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708D6DB-AB36-312C-62D4-D88798603363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642361" y="2232000"/>
            <a:ext cx="797442" cy="79744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400">
                <a:solidFill>
                  <a:prstClr val="white"/>
                </a:solidFill>
                <a:latin typeface="Arial" panose="020B0604020202020204"/>
              </a:rPr>
              <a:t>35,5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E19F495-4369-7D11-E249-2971796DE5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60727" y="3146920"/>
            <a:ext cx="13811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Kohtalainen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1A65D1B-965A-1130-2212-C1F78D0443BF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27216" y="3672000"/>
            <a:ext cx="797442" cy="79744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600">
                <a:solidFill>
                  <a:prstClr val="white"/>
                </a:solidFill>
                <a:latin typeface="Arial" panose="020B0604020202020204"/>
              </a:rPr>
              <a:t>3,2</a:t>
            </a: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49400DF-1A1E-D8D4-58F2-1D5393B46A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913818" y="3157544"/>
            <a:ext cx="116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Vakava</a:t>
            </a: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sv-SE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haitta</a:t>
            </a:r>
            <a:endParaRPr kumimoji="0" lang="sv-SE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06027F2-7DAD-8A3A-4A2C-B8BA3D9E6A7D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085505" y="3672000"/>
            <a:ext cx="797442" cy="7974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0,0%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HENKILÖKUNTA: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1. Tiedonkulkuun, tai tiedonhallintaan liittyvä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2. Hoidon/palvelun järjestelyihin, tai saatavuuteen liittyvä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3. Muu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000">
                <a:solidFill>
                  <a:schemeClr val="bg1"/>
                </a:solidFill>
              </a:rPr>
              <a:t>5(5) </a:t>
            </a:r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2"/>
                </a:solidFill>
                <a:cs typeface="Arial"/>
              </a:rPr>
              <a:t>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>
                <a:solidFill>
                  <a:schemeClr val="bg2"/>
                </a:solidFill>
                <a:cs typeface="Arial"/>
              </a:rPr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fi-FI" sz="1400">
              <a:solidFill>
                <a:srgbClr val="FF0000"/>
              </a:solidFill>
              <a:cs typeface="Arial"/>
            </a:endParaRPr>
          </a:p>
          <a:p>
            <a:r>
              <a:rPr lang="fi-FI" sz="1400">
                <a:solidFill>
                  <a:schemeClr val="bg2"/>
                </a:solidFill>
                <a:cs typeface="Arial"/>
              </a:rPr>
              <a:t>Poikkeamiin puuttuminen, informointi, koulutus. </a:t>
            </a:r>
          </a:p>
          <a:p>
            <a:pPr marL="342900" indent="-342900"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F2ED0D-9BE0-408A-BD86-A7B3B463C8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76000" y="160710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Asiakas- ja palveluohjaus 5-8</a:t>
            </a:r>
            <a:r>
              <a:rPr lang="en-US" sz="1400"/>
              <a:t>.2024</a:t>
            </a:r>
            <a:endParaRPr lang="fi-FI" sz="1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AAC344-032F-3964-B354-831ED9D4298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078" y="1444043"/>
            <a:ext cx="3979613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Asiakaspalautteiden määrä: 45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>
            <a:cxnSpLocks/>
          </p:cNvCxnSpPr>
          <p:nvPr/>
        </p:nvCxnSpPr>
        <p:spPr>
          <a:xfrm flipV="1">
            <a:off x="4916882" y="3592775"/>
            <a:ext cx="13088" cy="90012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>
                <a:solidFill>
                  <a:schemeClr val="bg1"/>
                </a:solidFill>
                <a:cs typeface="Arial"/>
              </a:rPr>
              <a:t> 0 </a:t>
            </a:r>
          </a:p>
          <a:p>
            <a:pPr algn="ctr"/>
            <a:r>
              <a:rPr lang="fi-FI" sz="2400">
                <a:solidFill>
                  <a:schemeClr val="bg1"/>
                </a:solidFill>
                <a:cs typeface="Arial"/>
              </a:rPr>
              <a:t>(-55)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F9CBD59-A9A1-0783-F8B2-68F5E6BD5C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1910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2,41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(1,78)</a:t>
            </a:r>
            <a:endParaRPr kumimoji="0"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B4B1160-DB26-B43C-ADA7-95559DC6FBE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3071558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2,77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</a:t>
            </a:r>
            <a:r>
              <a:rPr lang="fi-FI" altLang="ko-KR" sz="12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1,64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A9246C1-2C7C-AF9E-CA8F-BF498940CE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858530" y="434936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2,78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(2,37)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98D14F8-FDE9-BF17-7472-2A2D2A1220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94530" y="55658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2,56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(1,92)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3A8C67A-AAD0-807C-D39C-A1E78CF7B1D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191027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2,88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(1,73)</a:t>
            </a:r>
            <a:endParaRPr lang="ko-KR" altLang="en-US" sz="16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651E3D8-B178-D4EB-7C8F-3038B619382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3074589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2,82</a:t>
            </a:r>
            <a:r>
              <a:rPr kumimoji="0" lang="fi-FI" altLang="ko-KR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(2,0)</a:t>
            </a:r>
            <a:endParaRPr kumimoji="0" lang="ko-KR" alt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ED5D6D5-D5FB-1BE3-51F2-BA3987CAF2D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42530" y="4314321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2,53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(1,68)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E0FAC8B-3F97-5BB8-7DC6-99BA470E8C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306530" y="555405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altLang="ko-KR" sz="1600" b="1">
                <a:solidFill>
                  <a:prstClr val="white"/>
                </a:solidFill>
                <a:latin typeface="Calibri" panose="020F0502020204030204"/>
                <a:ea typeface="맑은 고딕"/>
              </a:rPr>
              <a:t>4,04</a:t>
            </a:r>
            <a:r>
              <a:rPr kumimoji="0" lang="fi-FI" altLang="ko-KR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 </a:t>
            </a:r>
            <a:r>
              <a:rPr kumimoji="0" lang="fi-FI" altLang="ko-K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/>
                <a:cs typeface="+mn-cs"/>
              </a:rPr>
              <a:t>(2,88)</a:t>
            </a:r>
            <a:endParaRPr lang="ko-KR" altLang="en-US" sz="12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/>
              <a:cs typeface="Calibri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4622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Palvelua molemmilla kotimaisilla kielillä 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Saavutettavuus koetaan haasteellisena 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MUISTUTUKSET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974745" y="5406049"/>
            <a:ext cx="139954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>
                <a:solidFill>
                  <a:schemeClr val="bg1"/>
                </a:solidFill>
                <a:cs typeface="Arial"/>
              </a:rPr>
              <a:t>1</a:t>
            </a:r>
            <a:endParaRPr lang="fi-FI" sz="3200">
              <a:solidFill>
                <a:schemeClr val="bg1"/>
              </a:solidFill>
              <a:cs typeface="Arial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20A6C0-EDDE-42C8-BDA7-EB92582963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82135" y="480340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KANTELUT (LKM)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4" name="TextBox 1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516850" y="5407327"/>
            <a:ext cx="139954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400">
                <a:solidFill>
                  <a:schemeClr val="bg1"/>
                </a:solidFill>
                <a:cs typeface="Arial"/>
              </a:rPr>
              <a:t>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6227-5564-6355-EA72-879A023832A7}"/>
              </a:ext>
            </a:extLst>
          </p:cNvPr>
          <p:cNvSpPr txBox="1"/>
          <p:nvPr/>
        </p:nvSpPr>
        <p:spPr>
          <a:xfrm>
            <a:off x="8179405" y="5881383"/>
            <a:ext cx="40125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85C59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VIRANHALTIJOIDEN OIKAISUVAATIMUKSET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BEBC8B-54D2-317C-9AF2-677EF89F83CF}"/>
              </a:ext>
            </a:extLst>
          </p:cNvPr>
          <p:cNvSpPr txBox="1"/>
          <p:nvPr/>
        </p:nvSpPr>
        <p:spPr>
          <a:xfrm>
            <a:off x="10034920" y="6189160"/>
            <a:ext cx="67872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2400">
                <a:solidFill>
                  <a:schemeClr val="bg1"/>
                </a:solidFill>
                <a:cs typeface="Arial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38E924-4A0D-4E3C-8D38-1401F70338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fi-FI" sz="1400"/>
              <a:t>Asiakas- ja palveluohjaus 5</a:t>
            </a:r>
            <a:r>
              <a:rPr lang="en-US" sz="1400"/>
              <a:t>-8.2024</a:t>
            </a:r>
            <a:endParaRPr lang="fi-FI" sz="14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32932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  <a:cs typeface="Arial"/>
              </a:rPr>
              <a:t>Roidu</a:t>
            </a:r>
            <a:r>
              <a:rPr lang="fi-FI" sz="1600" b="1">
                <a:solidFill>
                  <a:schemeClr val="bg1"/>
                </a:solidFill>
                <a:cs typeface="Arial"/>
              </a:rPr>
              <a:t> - palautejärjestelmä on käytössä. Saadut palautteet käsitellään ja niihin pyritään reagoimaan nopeasti.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Asiakasosallistuja on mukana toimialan tulevaisuuden ja sopeuttamisen ohjelman työryhmissä.</a:t>
            </a: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Vapaaehtoiset henkilöt tarjoavat työpanostaan palvelupisteen palveluneuvojien apuna asiakasohjauksessa.</a:t>
            </a: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  <a:p>
            <a:r>
              <a:rPr lang="fi-FI" sz="1600" b="1">
                <a:solidFill>
                  <a:schemeClr val="bg1"/>
                </a:solidFill>
                <a:cs typeface="Arial"/>
              </a:rPr>
              <a:t>Kotikäynneillä, hoitotiimeissä yms. asiakas ja omaiset/läheiset osallistuvat mahdollisuuksiensa mukaan. Asiakkuuden aikana tiivis yhteistyö.</a:t>
            </a:r>
          </a:p>
          <a:p>
            <a:endParaRPr lang="fi-FI" sz="1600" b="1">
              <a:solidFill>
                <a:schemeClr val="bg1"/>
              </a:solidFill>
              <a:cs typeface="Ari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26AB64-A484-4C1D-B917-E9E104612D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Kyllä kaikkien palveluiden osalta.</a:t>
            </a:r>
            <a:endParaRPr lang="en-US" sz="1600">
              <a:solidFill>
                <a:schemeClr val="bg1"/>
              </a:solidFill>
              <a:cs typeface="Arial"/>
            </a:endParaRPr>
          </a:p>
          <a:p>
            <a:r>
              <a:rPr lang="fi-FI" sz="1600" b="1">
                <a:solidFill>
                  <a:schemeClr val="bg1"/>
                </a:solidFill>
                <a:latin typeface="Arial"/>
                <a:cs typeface="Times New Roman"/>
              </a:rPr>
              <a:t>Kyllä tulevaisuuden ja sopeuttamisen ohjelman osalta.</a:t>
            </a:r>
          </a:p>
          <a:p>
            <a:endParaRPr lang="fi-FI" sz="1600" b="1" dirty="0">
              <a:solidFill>
                <a:schemeClr val="bg1"/>
              </a:solidFill>
              <a:latin typeface="Arial"/>
              <a:cs typeface="Times New Roman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  <a:cs typeface="Arial"/>
              </a:rPr>
              <a:t>Koordinoidaan yhteistyössä Vaasan keskussairaalan, Närpiön terveysaseman ja Malmin sairaalan OLKA-pisteen kanssa.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5144925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>
                <a:solidFill>
                  <a:schemeClr val="bg1"/>
                </a:solidFill>
              </a:rPr>
              <a:t>Henkilöstön koulutus.</a:t>
            </a:r>
            <a:endParaRPr lang="en-US" sz="1600" b="1">
              <a:solidFill>
                <a:schemeClr val="bg1"/>
              </a:solidFill>
            </a:endParaRPr>
          </a:p>
          <a:p>
            <a:r>
              <a:rPr lang="fi-FI" sz="1600" b="1">
                <a:solidFill>
                  <a:schemeClr val="bg1"/>
                </a:solidFill>
              </a:rPr>
              <a:t>Puhelinjonojen lyhentäminen jononpurkusopimuksella virka-ajan ulkopuolella. </a:t>
            </a:r>
            <a:endParaRPr lang="fi-FI" sz="1600" b="1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275" y="431800"/>
            <a:ext cx="9124950" cy="909638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F29BC12-A7D6-4808-B2E3-3A347BC0BF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88000" y="4666"/>
            <a:ext cx="741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400"/>
              <a:t>Asiakas- ja palveluohjaus 5-8</a:t>
            </a:r>
            <a:r>
              <a:rPr lang="en-US" sz="1400"/>
              <a:t>.2024</a:t>
            </a:r>
            <a:endParaRPr lang="fi-FI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Henkilöstö: 140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</a:rPr>
              <a:t>Vakinaiset: 105 + 15 vov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</a:rPr>
              <a:t>Tilapäiset: 20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</a:rPr>
              <a:t>Avoimet vakanssit: </a:t>
            </a:r>
            <a:endParaRPr lang="fi-FI" sz="1600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2 Asiakaspalvelukeskus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3 Sosiaalihuollon asiakas- ja palveluohjaus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6 Ikäihmisten sosiaalihuolto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2" y="1404000"/>
            <a:ext cx="3419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TYÖTURVARLLISUUSILMOITUKSIA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76541" y="2190569"/>
            <a:ext cx="3457332" cy="16927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>
                <a:solidFill>
                  <a:schemeClr val="bg1"/>
                </a:solidFill>
              </a:rPr>
              <a:t>Tapaturmailmoitusten määrä: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5 (6)</a:t>
            </a:r>
          </a:p>
          <a:p>
            <a:endParaRPr lang="fi-FI" sz="1600" baseline="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Yleisimmät ilmoitustyypit: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1.  Uhka tai väkivalta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>
                <a:solidFill>
                  <a:schemeClr val="bg1"/>
                </a:solidFill>
              </a:rPr>
              <a:t>2.  Akuutti fyysinen tai henkinen stressi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endParaRPr lang="fi-FI" sz="140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5" y="1404000"/>
            <a:ext cx="4039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MITOITUKSEN TOTEUTUMINEN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2754" y="2061594"/>
            <a:ext cx="4039245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cs typeface="Arial"/>
              </a:rPr>
              <a:t>Asiakas- ja palveluohjauksen toiminnat tukevat muiden toimialojen toimintoja, ei ole suoria lakisääteisiä henkilöstömitoitusvaatimuksia.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400" b="1">
                <a:solidFill>
                  <a:schemeClr val="bg1"/>
                </a:solidFill>
                <a:cs typeface="Arial"/>
              </a:rPr>
              <a:t>Sairauspoissaolopäivät/palveluksessa olopäivät (%): 6,4 (5,5)</a:t>
            </a: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H="1" flipV="1">
            <a:off x="4814744" y="5279482"/>
            <a:ext cx="75995" cy="72201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2F8C1A7-4B3F-2BBC-195E-3F667F39EA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54129" y="6228834"/>
            <a:ext cx="1273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800">
                <a:solidFill>
                  <a:schemeClr val="bg1"/>
                </a:solidFill>
              </a:rPr>
              <a:t>-7 </a:t>
            </a:r>
            <a:r>
              <a:rPr lang="fi-FI" sz="2000">
                <a:solidFill>
                  <a:schemeClr val="bg1"/>
                </a:solidFill>
              </a:rPr>
              <a:t>(-11)</a:t>
            </a:r>
            <a:endParaRPr lang="fi-FI" sz="280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DCC82E-EAAD-2464-E627-9715A527808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8" y="4835013"/>
            <a:ext cx="6036547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chemeClr val="bg1"/>
                </a:solidFill>
                <a:cs typeface="Arial"/>
              </a:rPr>
              <a:t>Tiivis</a:t>
            </a:r>
            <a:r>
              <a:rPr lang="en-US">
                <a:solidFill>
                  <a:schemeClr val="bg1"/>
                </a:solidFill>
                <a:cs typeface="Arial"/>
              </a:rPr>
              <a:t> ja </a:t>
            </a:r>
            <a:r>
              <a:rPr lang="en-US" err="1">
                <a:solidFill>
                  <a:schemeClr val="bg1"/>
                </a:solidFill>
                <a:cs typeface="Arial"/>
              </a:rPr>
              <a:t>matalahierarkinen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yhteistyö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Etätyömahdollisuudet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Varhaisen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tuen</a:t>
            </a:r>
            <a:r>
              <a:rPr lang="en-US">
                <a:solidFill>
                  <a:schemeClr val="bg1"/>
                </a:solidFill>
                <a:cs typeface="Arial"/>
              </a:rPr>
              <a:t> </a:t>
            </a:r>
            <a:r>
              <a:rPr lang="en-US" err="1">
                <a:solidFill>
                  <a:schemeClr val="bg1"/>
                </a:solidFill>
                <a:cs typeface="Arial"/>
              </a:rPr>
              <a:t>ohjelma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Koulutusmahdollisuus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Työnkiertomahdollisuus</a:t>
            </a:r>
          </a:p>
          <a:p>
            <a:r>
              <a:rPr lang="en-US" err="1">
                <a:solidFill>
                  <a:schemeClr val="bg1"/>
                </a:solidFill>
                <a:cs typeface="Arial"/>
              </a:rPr>
              <a:t>Työnohjausmahdollisuus</a:t>
            </a:r>
          </a:p>
        </p:txBody>
      </p:sp>
    </p:spTree>
    <p:extLst>
      <p:ext uri="{BB962C8B-B14F-4D97-AF65-F5344CB8AC3E}">
        <p14:creationId xmlns:p14="http://schemas.microsoft.com/office/powerpoint/2010/main" val="13018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6" ma:contentTypeDescription="Skapa ett nytt dokument." ma:contentTypeScope="" ma:versionID="e6437be25ab08bf5a3883449f5012a39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067da18c10919d27756fe2eb3607f57a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21b96d5-aacb-4c13-85e9-e00bdf967ae1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46B7EF-E9BA-437A-A596-F19281601DE1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431CABB-6A13-4D09-B2C7-E0B3502C46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40BAB6-FED6-4DF9-9EA6-99C5F9FA16E3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875</Words>
  <Application>Microsoft Office PowerPoint</Application>
  <PresentationFormat>Laajakuva</PresentationFormat>
  <Paragraphs>210</Paragraphs>
  <Slides>9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6" baseType="lpstr">
      <vt:lpstr>맑은 고딕</vt:lpstr>
      <vt:lpstr>Arial</vt:lpstr>
      <vt:lpstr>Calibri</vt:lpstr>
      <vt:lpstr>굴림</vt:lpstr>
      <vt:lpstr>Segoe UI</vt:lpstr>
      <vt:lpstr>Times New Roman</vt:lpstr>
      <vt:lpstr>OVHP_teema</vt:lpstr>
      <vt:lpstr>Omavalvonnan seurantatietojen raportointi</vt:lpstr>
      <vt:lpstr>Saatavuus – Puhelinpalvelut</vt:lpstr>
      <vt:lpstr>Saatavuus – Digitaliset palvelut</vt:lpstr>
      <vt:lpstr>Saatavuus - Palvelupiste</vt:lpstr>
      <vt:lpstr>Saatavuus - Sosiaalihuolto</vt:lpstr>
      <vt:lpstr>Turvallisuus ja laatu</vt:lpstr>
      <vt:lpstr>PowerPoint-esitys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Stenman Camilla</cp:lastModifiedBy>
  <cp:revision>24</cp:revision>
  <dcterms:created xsi:type="dcterms:W3CDTF">2023-11-14T05:41:58Z</dcterms:created>
  <dcterms:modified xsi:type="dcterms:W3CDTF">2024-09-05T10:55:48Z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