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4" r:id="rId6"/>
    <p:sldId id="315" r:id="rId7"/>
    <p:sldId id="319" r:id="rId8"/>
    <p:sldId id="318" r:id="rId9"/>
    <p:sldId id="273" r:id="rId10"/>
    <p:sldId id="275" r:id="rId11"/>
    <p:sldId id="281" r:id="rId12"/>
    <p:sldId id="304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30E77F-DF0E-4866-B569-B96B8C5F4F11}" v="3" dt="2024-09-04T04:43:48.802"/>
    <p1510:client id="{100D284F-F3DB-FB91-44B0-89FC194492C5}" v="75" dt="2024-09-05T05:23:04.611"/>
    <p1510:client id="{6EC4D91E-1497-4D01-9ADF-82D8B40D95DE}" v="2" dt="2024-09-04T17:20:27.717"/>
    <p1510:client id="{AB5B1726-AB94-AD40-DC0B-D731C5F3F8E4}" v="431" dt="2024-09-03T12:14:59.584"/>
    <p1510:client id="{E9C0799A-FBBC-4006-94DB-E1ABCAB39561}" v="317" dt="2024-09-04T17:13:25.462"/>
    <p1510:client id="{ED04D9A2-98D2-A6C9-28F2-BABAE90F3B10}" v="22" dt="2024-09-04T08:39:53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s Kathy" userId="S::kathy.guss@ovph.fi::950a6ebe-db69-42ab-9c55-55131745aaa7" providerId="AD" clId="Web-{ED04D9A2-98D2-A6C9-28F2-BABAE90F3B10}"/>
    <pc:docChg chg="modSld">
      <pc:chgData name="Guss Kathy" userId="S::kathy.guss@ovph.fi::950a6ebe-db69-42ab-9c55-55131745aaa7" providerId="AD" clId="Web-{ED04D9A2-98D2-A6C9-28F2-BABAE90F3B10}" dt="2024-09-04T08:39:53.993" v="10" actId="20577"/>
      <pc:docMkLst>
        <pc:docMk/>
      </pc:docMkLst>
      <pc:sldChg chg="modSp">
        <pc:chgData name="Guss Kathy" userId="S::kathy.guss@ovph.fi::950a6ebe-db69-42ab-9c55-55131745aaa7" providerId="AD" clId="Web-{ED04D9A2-98D2-A6C9-28F2-BABAE90F3B10}" dt="2024-09-04T08:39:53.993" v="10" actId="20577"/>
        <pc:sldMkLst>
          <pc:docMk/>
          <pc:sldMk cId="695157351" sldId="319"/>
        </pc:sldMkLst>
        <pc:spChg chg="mod">
          <ac:chgData name="Guss Kathy" userId="S::kathy.guss@ovph.fi::950a6ebe-db69-42ab-9c55-55131745aaa7" providerId="AD" clId="Web-{ED04D9A2-98D2-A6C9-28F2-BABAE90F3B10}" dt="2024-09-04T08:39:53.993" v="10" actId="20577"/>
          <ac:spMkLst>
            <pc:docMk/>
            <pc:sldMk cId="695157351" sldId="319"/>
            <ac:spMk id="7" creationId="{00000000-0000-0000-0000-000000000000}"/>
          </ac:spMkLst>
        </pc:spChg>
      </pc:sldChg>
    </pc:docChg>
  </pc:docChgLst>
  <pc:docChgLst>
    <pc:chgData name="Kivimäki Berit" userId="S::berit.kivimaki@ovph.fi::55ee114b-0f44-4ade-960e-8a047ca7cb07" providerId="AD" clId="Web-{E9C0799A-FBBC-4006-94DB-E1ABCAB39561}"/>
    <pc:docChg chg="modSld">
      <pc:chgData name="Kivimäki Berit" userId="S::berit.kivimaki@ovph.fi::55ee114b-0f44-4ade-960e-8a047ca7cb07" providerId="AD" clId="Web-{E9C0799A-FBBC-4006-94DB-E1ABCAB39561}" dt="2024-09-04T17:12:54.430" v="158" actId="20577"/>
      <pc:docMkLst>
        <pc:docMk/>
      </pc:docMkLst>
      <pc:sldChg chg="modSp">
        <pc:chgData name="Kivimäki Berit" userId="S::berit.kivimaki@ovph.fi::55ee114b-0f44-4ade-960e-8a047ca7cb07" providerId="AD" clId="Web-{E9C0799A-FBBC-4006-94DB-E1ABCAB39561}" dt="2024-09-04T16:52:07.027" v="2" actId="20577"/>
        <pc:sldMkLst>
          <pc:docMk/>
          <pc:sldMk cId="1763840058" sldId="275"/>
        </pc:sldMkLst>
        <pc:spChg chg="mod">
          <ac:chgData name="Kivimäki Berit" userId="S::berit.kivimaki@ovph.fi::55ee114b-0f44-4ade-960e-8a047ca7cb07" providerId="AD" clId="Web-{E9C0799A-FBBC-4006-94DB-E1ABCAB39561}" dt="2024-09-04T16:52:07.027" v="2" actId="20577"/>
          <ac:spMkLst>
            <pc:docMk/>
            <pc:sldMk cId="1763840058" sldId="275"/>
            <ac:spMk id="3" creationId="{F8BEBC8B-54D2-317C-9AF2-677EF89F83CF}"/>
          </ac:spMkLst>
        </pc:spChg>
      </pc:sldChg>
      <pc:sldChg chg="modSp">
        <pc:chgData name="Kivimäki Berit" userId="S::berit.kivimaki@ovph.fi::55ee114b-0f44-4ade-960e-8a047ca7cb07" providerId="AD" clId="Web-{E9C0799A-FBBC-4006-94DB-E1ABCAB39561}" dt="2024-09-04T17:12:54.430" v="158" actId="20577"/>
        <pc:sldMkLst>
          <pc:docMk/>
          <pc:sldMk cId="2396323148" sldId="281"/>
        </pc:sldMkLst>
        <pc:spChg chg="mod">
          <ac:chgData name="Kivimäki Berit" userId="S::berit.kivimaki@ovph.fi::55ee114b-0f44-4ade-960e-8a047ca7cb07" providerId="AD" clId="Web-{E9C0799A-FBBC-4006-94DB-E1ABCAB39561}" dt="2024-09-04T17:12:54.430" v="158" actId="20577"/>
          <ac:spMkLst>
            <pc:docMk/>
            <pc:sldMk cId="2396323148" sldId="281"/>
            <ac:spMk id="10" creationId="{00000000-0000-0000-0000-000000000000}"/>
          </ac:spMkLst>
        </pc:spChg>
      </pc:sldChg>
      <pc:sldChg chg="modSp">
        <pc:chgData name="Kivimäki Berit" userId="S::berit.kivimaki@ovph.fi::55ee114b-0f44-4ade-960e-8a047ca7cb07" providerId="AD" clId="Web-{E9C0799A-FBBC-4006-94DB-E1ABCAB39561}" dt="2024-09-04T17:10:01.707" v="14" actId="20577"/>
        <pc:sldMkLst>
          <pc:docMk/>
          <pc:sldMk cId="2927551192" sldId="318"/>
        </pc:sldMkLst>
        <pc:spChg chg="mod">
          <ac:chgData name="Kivimäki Berit" userId="S::berit.kivimaki@ovph.fi::55ee114b-0f44-4ade-960e-8a047ca7cb07" providerId="AD" clId="Web-{E9C0799A-FBBC-4006-94DB-E1ABCAB39561}" dt="2024-09-04T17:10:01.707" v="14" actId="20577"/>
          <ac:spMkLst>
            <pc:docMk/>
            <pc:sldMk cId="2927551192" sldId="318"/>
            <ac:spMk id="6" creationId="{00000000-0000-0000-0000-000000000000}"/>
          </ac:spMkLst>
        </pc:spChg>
      </pc:sldChg>
    </pc:docChg>
  </pc:docChgLst>
  <pc:docChgLst>
    <pc:chgData name="Guss Kathy" userId="S::kathy.guss@ovph.fi::950a6ebe-db69-42ab-9c55-55131745aaa7" providerId="AD" clId="Web-{100D284F-F3DB-FB91-44B0-89FC194492C5}"/>
    <pc:docChg chg="modSld">
      <pc:chgData name="Guss Kathy" userId="S::kathy.guss@ovph.fi::950a6ebe-db69-42ab-9c55-55131745aaa7" providerId="AD" clId="Web-{100D284F-F3DB-FB91-44B0-89FC194492C5}" dt="2024-09-05T05:16:54.057" v="38" actId="20577"/>
      <pc:docMkLst>
        <pc:docMk/>
      </pc:docMkLst>
      <pc:sldChg chg="modSp">
        <pc:chgData name="Guss Kathy" userId="S::kathy.guss@ovph.fi::950a6ebe-db69-42ab-9c55-55131745aaa7" providerId="AD" clId="Web-{100D284F-F3DB-FB91-44B0-89FC194492C5}" dt="2024-09-05T05:07:04.638" v="5" actId="20577"/>
        <pc:sldMkLst>
          <pc:docMk/>
          <pc:sldMk cId="272733054" sldId="273"/>
        </pc:sldMkLst>
        <pc:spChg chg="mod">
          <ac:chgData name="Guss Kathy" userId="S::kathy.guss@ovph.fi::950a6ebe-db69-42ab-9c55-55131745aaa7" providerId="AD" clId="Web-{100D284F-F3DB-FB91-44B0-89FC194492C5}" dt="2024-09-05T05:06:58.451" v="4" actId="20577"/>
          <ac:spMkLst>
            <pc:docMk/>
            <pc:sldMk cId="272733054" sldId="273"/>
            <ac:spMk id="7" creationId="{00000000-0000-0000-0000-000000000000}"/>
          </ac:spMkLst>
        </pc:spChg>
        <pc:spChg chg="mod">
          <ac:chgData name="Guss Kathy" userId="S::kathy.guss@ovph.fi::950a6ebe-db69-42ab-9c55-55131745aaa7" providerId="AD" clId="Web-{100D284F-F3DB-FB91-44B0-89FC194492C5}" dt="2024-09-05T05:04:38.149" v="1" actId="20577"/>
          <ac:spMkLst>
            <pc:docMk/>
            <pc:sldMk cId="272733054" sldId="273"/>
            <ac:spMk id="10" creationId="{00000000-0000-0000-0000-000000000000}"/>
          </ac:spMkLst>
        </pc:spChg>
        <pc:spChg chg="mod">
          <ac:chgData name="Guss Kathy" userId="S::kathy.guss@ovph.fi::950a6ebe-db69-42ab-9c55-55131745aaa7" providerId="AD" clId="Web-{100D284F-F3DB-FB91-44B0-89FC194492C5}" dt="2024-09-05T05:07:04.638" v="5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Guss Kathy" userId="S::kathy.guss@ovph.fi::950a6ebe-db69-42ab-9c55-55131745aaa7" providerId="AD" clId="Web-{100D284F-F3DB-FB91-44B0-89FC194492C5}" dt="2024-09-05T05:16:54.057" v="38" actId="20577"/>
        <pc:sldMkLst>
          <pc:docMk/>
          <pc:sldMk cId="2396323148" sldId="281"/>
        </pc:sldMkLst>
        <pc:spChg chg="mod">
          <ac:chgData name="Guss Kathy" userId="S::kathy.guss@ovph.fi::950a6ebe-db69-42ab-9c55-55131745aaa7" providerId="AD" clId="Web-{100D284F-F3DB-FB91-44B0-89FC194492C5}" dt="2024-09-05T05:16:54.057" v="38" actId="20577"/>
          <ac:spMkLst>
            <pc:docMk/>
            <pc:sldMk cId="2396323148" sldId="281"/>
            <ac:spMk id="2" creationId="{00000000-0000-0000-0000-000000000000}"/>
          </ac:spMkLst>
        </pc:spChg>
        <pc:spChg chg="mod">
          <ac:chgData name="Guss Kathy" userId="S::kathy.guss@ovph.fi::950a6ebe-db69-42ab-9c55-55131745aaa7" providerId="AD" clId="Web-{100D284F-F3DB-FB91-44B0-89FC194492C5}" dt="2024-09-05T05:14:38.022" v="16" actId="20577"/>
          <ac:spMkLst>
            <pc:docMk/>
            <pc:sldMk cId="2396323148" sldId="281"/>
            <ac:spMk id="11" creationId="{1038E924-4A0D-4E3C-8D38-1401F7033833}"/>
          </ac:spMkLst>
        </pc:spChg>
        <pc:spChg chg="mod">
          <ac:chgData name="Guss Kathy" userId="S::kathy.guss@ovph.fi::950a6ebe-db69-42ab-9c55-55131745aaa7" providerId="AD" clId="Web-{100D284F-F3DB-FB91-44B0-89FC194492C5}" dt="2024-09-05T05:15:25.055" v="22" actId="20577"/>
          <ac:spMkLst>
            <pc:docMk/>
            <pc:sldMk cId="2396323148" sldId="281"/>
            <ac:spMk id="12" creationId="{0A26AB64-A484-4C1D-B917-E9E104612D3F}"/>
          </ac:spMkLst>
        </pc:spChg>
      </pc:sldChg>
    </pc:docChg>
  </pc:docChgLst>
  <pc:docChgLst>
    <pc:chgData name="Kivimäki Berit" userId="S::berit.kivimaki@ovph.fi::55ee114b-0f44-4ade-960e-8a047ca7cb07" providerId="AD" clId="Web-{6EC4D91E-1497-4D01-9ADF-82D8B40D95DE}"/>
    <pc:docChg chg="modSld">
      <pc:chgData name="Kivimäki Berit" userId="S::berit.kivimaki@ovph.fi::55ee114b-0f44-4ade-960e-8a047ca7cb07" providerId="AD" clId="Web-{6EC4D91E-1497-4D01-9ADF-82D8B40D95DE}" dt="2024-09-04T17:20:27.717" v="0" actId="20577"/>
      <pc:docMkLst>
        <pc:docMk/>
      </pc:docMkLst>
      <pc:sldChg chg="modSp">
        <pc:chgData name="Kivimäki Berit" userId="S::berit.kivimaki@ovph.fi::55ee114b-0f44-4ade-960e-8a047ca7cb07" providerId="AD" clId="Web-{6EC4D91E-1497-4D01-9ADF-82D8B40D95DE}" dt="2024-09-04T17:20:27.717" v="0" actId="20577"/>
        <pc:sldMkLst>
          <pc:docMk/>
          <pc:sldMk cId="2396323148" sldId="281"/>
        </pc:sldMkLst>
        <pc:spChg chg="mod">
          <ac:chgData name="Kivimäki Berit" userId="S::berit.kivimaki@ovph.fi::55ee114b-0f44-4ade-960e-8a047ca7cb07" providerId="AD" clId="Web-{6EC4D91E-1497-4D01-9ADF-82D8B40D95DE}" dt="2024-09-04T17:20:27.717" v="0" actId="20577"/>
          <ac:spMkLst>
            <pc:docMk/>
            <pc:sldMk cId="2396323148" sldId="281"/>
            <ac:spMk id="10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5-4B18-8FE0-28952D530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555-4B18-8FE0-28952D5306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/>
              <a:t>Tulosalue: Asiakas- ja palveluohjaus</a:t>
            </a:r>
          </a:p>
          <a:p>
            <a:r>
              <a:rPr lang="fi-FI"/>
              <a:t>Raportoitava ajanjakso: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Autofit/>
          </a:bodyPr>
          <a:lstStyle/>
          <a:p>
            <a:r>
              <a:rPr lang="fi-FI" b="1"/>
              <a:t>Saatavuus – Puhelinpalvelut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85C955-D139-4C72-BCEA-B4C83AAB63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5-8.2024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Puhelutiedot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Terveydenhuollon hoidon tarpeen arviointi, samana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arkipäivänä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823693"/>
            <a:ext cx="363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Sosiaalihuollon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palveluohjaus, vireilletulo samana arkipäivänä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481783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Vaihde (hyvinvointialueen), vastausprosentti 90%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7200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Puhelumäärät kaikki/vastatut: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76 956</a:t>
            </a:r>
          </a:p>
          <a:p>
            <a:r>
              <a:rPr lang="fi-FI" sz="1400">
                <a:solidFill>
                  <a:schemeClr val="bg1"/>
                </a:solidFill>
              </a:rPr>
              <a:t>Jonotusaika (keskiarvo):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10 min 32 s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Takaisinsoittoja (määrä): 20 076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Takaisinsoittoviive: (keskiarvo):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3 tuntia 28 min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1"/>
                </a:solidFill>
                <a:latin typeface="Arial" panose="020B0604020202020204"/>
                <a:cs typeface="Arial"/>
              </a:rPr>
              <a:t>Hoidon tarpeen arvioinnin chat (määrä): 750</a:t>
            </a:r>
            <a:endParaRPr lang="fi-FI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AF679C-8AFD-9E0C-67F8-FDD832B6BA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832091"/>
            <a:ext cx="36720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Palvelu lapsille, nuorille, perheille ja työikäisille.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Puhelumäärät kaikki/vastatut: 2966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Jonotusaika (keskiarvo): 00:01:00 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Takaisinsoittoja (määrä): 437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Takaisinsoittoviive (keskiarvo): 00:44:22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0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3CE21E-4CC7-FC7F-79F6-9847A39148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481783"/>
            <a:ext cx="367200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Vastausprosentti: 92%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Puhelumäärä: 47 038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Täysin luotettavaa tietoa ei vielä saada. Vuoden 2024 aikana useampi eri puhelinjärjestelmä ja meneillään vaihto kaikille Telia </a:t>
            </a:r>
            <a:r>
              <a:rPr lang="fi-FI" sz="1400" err="1">
                <a:solidFill>
                  <a:schemeClr val="bg2"/>
                </a:solidFill>
                <a:latin typeface="Arial" panose="020B0604020202020204"/>
                <a:cs typeface="Arial"/>
              </a:rPr>
              <a:t>ACE:iin</a:t>
            </a: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Kaikki eivät vielä Telia ACE:ssä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Hoidontarpeen arvioinnin chat avattiin 14.3.2024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Palvelu avattiin 22.11.2023. Suunnitelma vuodelle 2024: chat palvelun käyttöönotto ja linja vammaispalveluille. Paina Apua napin  käyttöön otto syyskuun aikana.</a:t>
            </a:r>
            <a:endParaRPr lang="fi-FI" sz="1400">
              <a:solidFill>
                <a:schemeClr val="bg2"/>
              </a:solidFill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Vuoden 2024 </a:t>
            </a:r>
            <a:r>
              <a:rPr lang="fi-FI" sz="1400">
                <a:solidFill>
                  <a:schemeClr val="bg2"/>
                </a:solidFill>
                <a:cs typeface="Arial"/>
              </a:rPr>
              <a:t>Q2 = Telia ACE käyttöön, chat palvelu käyttöön Tekstiviesti palvelu käyttöön Q3</a:t>
            </a:r>
          </a:p>
        </p:txBody>
      </p:sp>
    </p:spTree>
    <p:extLst>
      <p:ext uri="{BB962C8B-B14F-4D97-AF65-F5344CB8AC3E}">
        <p14:creationId xmlns:p14="http://schemas.microsoft.com/office/powerpoint/2010/main" val="1896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0B2575A-EC31-49CA-8900-EF45264A6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– Digitaliset palvelut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1EF8E-216B-4E4B-A218-03866E949E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5-8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Omaolo-oirearvio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 (2025 tavoite 10% hoidon tarpeen arvioinneista)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Tehtyjä oirearviointeja:2411</a:t>
            </a:r>
          </a:p>
          <a:p>
            <a:r>
              <a:rPr lang="fi-FI">
                <a:solidFill>
                  <a:schemeClr val="bg1"/>
                </a:solidFill>
              </a:rPr>
              <a:t>Annettuja itsehoito-ohjeita: 615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Työjonolle ohjautuneita: 280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5056 avannut botin</a:t>
            </a:r>
          </a:p>
          <a:p>
            <a:r>
              <a:rPr lang="fi-FI">
                <a:solidFill>
                  <a:schemeClr val="bg1"/>
                </a:solidFill>
              </a:rPr>
              <a:t>8728 katsonut sisältöä ja kirjoittanut jotain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2693 päätynyt sisältöön jota hakenut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Omaolon laajentunut kaikkiin kuntiin </a:t>
            </a:r>
            <a:endParaRPr lang="fi-FI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A687E5-7636-8269-F1D0-2E97F231EA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</a:t>
            </a:r>
          </a:p>
        </p:txBody>
      </p:sp>
    </p:spTree>
    <p:extLst>
      <p:ext uri="{BB962C8B-B14F-4D97-AF65-F5344CB8AC3E}">
        <p14:creationId xmlns:p14="http://schemas.microsoft.com/office/powerpoint/2010/main" val="151900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D862066-4650-441E-92BC-C95357FACA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Palvelupiste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89B0A4-7D67-40D1-A2AD-4D759D1CFB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5-8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77600"/>
            <a:ext cx="3600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  <a:cs typeface="Arial" panose="020B0604020202020204"/>
              </a:rPr>
              <a:t>Potilaskuljettajat</a:t>
            </a:r>
            <a:r>
              <a:rPr lang="fi-FI" b="1" i="0" u="none" strike="noStrike">
                <a:solidFill>
                  <a:srgbClr val="85C598"/>
                </a:solidFill>
                <a:effectLst/>
                <a:latin typeface="Arial" panose="020B0604020202020204"/>
                <a:cs typeface="Arial" panose="020B0604020202020204"/>
              </a:rPr>
              <a:t> </a:t>
            </a: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888553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Palveluneuvojat (sairaalassa)</a:t>
            </a:r>
            <a:endParaRPr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296250"/>
            <a:ext cx="3636000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Potilaskuljetuksia (määrä): </a:t>
            </a:r>
            <a:r>
              <a:rPr lang="fi-FI" sz="1600">
                <a:solidFill>
                  <a:srgbClr val="FFFFFF"/>
                </a:solidFill>
                <a:latin typeface="Arial"/>
                <a:cs typeface="Arial"/>
              </a:rPr>
              <a:t>8939</a:t>
            </a:r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 kpl, päivystyksessä </a:t>
            </a:r>
            <a:r>
              <a:rPr lang="fi-FI" sz="1600">
                <a:solidFill>
                  <a:srgbClr val="FFFFFF"/>
                </a:solidFill>
                <a:latin typeface="Arial"/>
                <a:cs typeface="Arial"/>
              </a:rPr>
              <a:t>4351kpl</a:t>
            </a:r>
            <a:r>
              <a:rPr lang="fi-FI" sz="1600" b="0" i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fi-FI" sz="1600" b="0" i="0">
                <a:solidFill>
                  <a:srgbClr val="213A8F"/>
                </a:solidFill>
                <a:effectLst/>
                <a:latin typeface="Arial" panose="020B0604020202020204" pitchFamily="34" charset="0"/>
              </a:rPr>
              <a:t>​</a:t>
            </a:r>
            <a:endParaRPr lang="fi-FI" sz="1600" b="0" i="0">
              <a:solidFill>
                <a:srgbClr val="213A8F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fi-FI" sz="1600" b="0" i="0">
                <a:solidFill>
                  <a:srgbClr val="213A8F"/>
                </a:solidFill>
                <a:effectLst/>
                <a:latin typeface="Arial" panose="020B0604020202020204" pitchFamily="34" charset="0"/>
              </a:rPr>
              <a:t>​</a:t>
            </a:r>
            <a:endParaRPr lang="fi-FI" sz="1600" b="0" i="0">
              <a:solidFill>
                <a:srgbClr val="213A8F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Asiakaskontaktit: </a:t>
            </a:r>
            <a:r>
              <a:rPr lang="fi-FI" sz="160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 </a:t>
            </a:r>
            <a:r>
              <a:rPr lang="fi-FI" sz="1600">
                <a:solidFill>
                  <a:srgbClr val="FFFFFF"/>
                </a:solidFill>
                <a:latin typeface="Arial"/>
                <a:cs typeface="Arial"/>
              </a:rPr>
              <a:t>661 </a:t>
            </a:r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kpl</a:t>
            </a:r>
            <a:r>
              <a:rPr lang="fi-FI" sz="1600" b="0" i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pPr algn="l" rtl="0" fontAlgn="base"/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Ennakkovaraukset </a:t>
            </a:r>
            <a:r>
              <a:rPr lang="fi-FI" sz="1600">
                <a:solidFill>
                  <a:srgbClr val="FFFFFF"/>
                </a:solidFill>
                <a:latin typeface="Arial"/>
                <a:cs typeface="Arial"/>
              </a:rPr>
              <a:t>656</a:t>
            </a:r>
            <a:r>
              <a:rPr lang="fi-FI" sz="16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 kpl</a:t>
            </a:r>
            <a:r>
              <a:rPr lang="fi-FI" sz="1600" b="0" i="0" u="none" strike="noStrike">
                <a:solidFill>
                  <a:srgbClr val="213A8F"/>
                </a:solidFill>
                <a:effectLst/>
                <a:latin typeface="Arial"/>
                <a:cs typeface="Arial"/>
              </a:rPr>
              <a:t>:</a:t>
            </a:r>
            <a:r>
              <a:rPr lang="fi-FI" sz="1600" b="0" i="0">
                <a:solidFill>
                  <a:srgbClr val="213A8F"/>
                </a:solidFill>
                <a:effectLst/>
                <a:latin typeface="Arial"/>
                <a:cs typeface="Arial"/>
              </a:rPr>
              <a:t>​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888553"/>
            <a:ext cx="36360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/>
              <a:t>:</a:t>
            </a:r>
            <a:endParaRPr lang="fi-FI" sz="1600"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2296250"/>
            <a:ext cx="3636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>
                <a:solidFill>
                  <a:prstClr val="white"/>
                </a:solidFill>
                <a:latin typeface="Arial" panose="020B0604020202020204"/>
                <a:cs typeface="Arial"/>
              </a:rPr>
              <a:t>Uudet </a:t>
            </a:r>
            <a:r>
              <a:rPr lang="fi-FI" sz="1600" err="1">
                <a:solidFill>
                  <a:prstClr val="white"/>
                </a:solidFill>
                <a:latin typeface="Arial" panose="020B0604020202020204"/>
                <a:cs typeface="Arial"/>
              </a:rPr>
              <a:t>Ascom</a:t>
            </a:r>
            <a:r>
              <a:rPr lang="fi-FI" sz="1600">
                <a:solidFill>
                  <a:prstClr val="white"/>
                </a:solidFill>
                <a:latin typeface="Arial" panose="020B0604020202020204"/>
                <a:cs typeface="Arial"/>
              </a:rPr>
              <a:t> puhelimet potilaskuljettajille saapuneet. Järjestelmä asennettu. Käyttöongelmia esiintyy</a:t>
            </a:r>
            <a:endParaRPr lang="sv-SE" sz="1600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15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544D6F2-3F1A-4020-9EEA-28350839C2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Sosiaalihuolto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C51621-0813-4D7B-B417-6C6EA2C08E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</a:t>
            </a:r>
            <a:r>
              <a:rPr lang="en-US" sz="1400"/>
              <a:t>5-8.2024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Palvelutarpeenarviointi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vrk sisällä</a:t>
            </a: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00955"/>
            <a:ext cx="3672000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Asiakas saa ohjausta ilman viivettä 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951672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95 %</a:t>
            </a:r>
          </a:p>
          <a:p>
            <a:r>
              <a:rPr lang="fi-FI">
                <a:solidFill>
                  <a:schemeClr val="bg1"/>
                </a:solidFill>
              </a:rPr>
              <a:t>ikäihmisten sosiaalipalvelujen päätösten määrä: 5040 kpl</a:t>
            </a:r>
            <a:r>
              <a:rPr lang="fi-FI"/>
              <a:t/>
            </a:r>
            <a:br>
              <a:rPr lang="fi-FI"/>
            </a:br>
            <a:r>
              <a:rPr lang="fi-FI">
                <a:solidFill>
                  <a:schemeClr val="bg1"/>
                </a:solidFill>
              </a:rPr>
              <a:t>Ikäihmisten sosiaalipalvelujen asiakaskäyntien määrä: 5390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fi-FI">
                <a:solidFill>
                  <a:schemeClr val="bg1"/>
                </a:solidFill>
              </a:rPr>
              <a:t>Sosiaalihuollon asiakasohjauksen käyntimäärä: 1257 kpl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fi-FI">
                <a:solidFill>
                  <a:schemeClr val="bg1"/>
                </a:solidFill>
                <a:cs typeface="Arial"/>
              </a:rPr>
              <a:t>Sosiaalihuollon palveluohjaus</a:t>
            </a:r>
          </a:p>
          <a:p>
            <a:pPr>
              <a:defRPr/>
            </a:pPr>
            <a:r>
              <a:rPr lang="fi-FI">
                <a:solidFill>
                  <a:schemeClr val="bg1"/>
                </a:solidFill>
                <a:cs typeface="Arial"/>
              </a:rPr>
              <a:t>Puhelumäärät: 2965 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>
                <a:solidFill>
                  <a:schemeClr val="bg1"/>
                </a:solidFill>
                <a:latin typeface="Arial" panose="020B0604020202020204"/>
                <a:cs typeface="Arial"/>
              </a:rPr>
              <a:t>SAS toiminnan (selvitä-arvioi-sijoita) uudelleenorganisointi jatkuu, yhteiset koko alueen kattavat palvelupäätöskriteerit ikäihmisten ympärivuorokautiseen asumis-palveluun ja kotihoitoon, ikäihmisten palvelutarpeen arviointiin liittyvien prosessien kuvaus ja implementointi.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55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8CA508-13A2-4190-B457-8A1C6F1E25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7164" y="-56367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</a:t>
            </a:r>
            <a:r>
              <a:rPr lang="en-US" sz="1400"/>
              <a:t>5-8.2024</a:t>
            </a:r>
            <a:endParaRPr lang="fi-FI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B5DB0-78FF-DCF7-E79F-2565BEAB16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9" y="1404000"/>
            <a:ext cx="354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graphicFrame>
        <p:nvGraphicFramePr>
          <p:cNvPr id="19" name="Chart 18" descr="Taulukko Tammikuu-Huhtikuu 2024 39&#10;Tammikuu-Huhtikuu 2025&#10;Toukokuu-Elokuu 2024&#10;Toukokuu-Elokuu 2025&#10;Syyskuu-Joulukuu 2024&#10;Syyskuu-Joulukuu 2025">
            <a:extLst>
              <a:ext uri="{FF2B5EF4-FFF2-40B4-BE49-F238E27FC236}">
                <a16:creationId xmlns:a16="http://schemas.microsoft.com/office/drawing/2014/main" id="{18347009-2F4E-4488-9F46-F3A0B9C49A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20738"/>
              </p:ext>
            </p:extLst>
          </p:nvPr>
        </p:nvGraphicFramePr>
        <p:xfrm>
          <a:off x="112107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DF77048-B53C-6472-2B5E-A94C51429DD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9999" y="1404000"/>
            <a:ext cx="3956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A5894-AF97-F8B7-7593-EE60AB1422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ED11658-4118-FEB6-275E-C85051C30D0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22,6 %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B62F36-14E8-566B-99AB-4DB0E5E178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E86BB3-BDA7-CF89-63FB-9479B717DB9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41,9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E8FEF5-49AA-C5CF-CB3F-2823E29294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708D6DB-AB36-312C-62D4-D8879860336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35,5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19F495-4369-7D11-E249-2971796DE5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1A65D1B-965A-1130-2212-C1F78D0443B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3,2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9400DF-1A1E-D8D4-58F2-1D5393B46A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06027F2-7DAD-8A3A-4A2C-B8BA3D9E6A7D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1. Tiedonkulkuun, tai tiedonhallintaan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2. Hoidon/palvelun järjestelyihin, tai saatavuuteen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3. Muu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5(5) 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2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2"/>
                </a:solidFill>
                <a:cs typeface="Arial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>
              <a:solidFill>
                <a:srgbClr val="FF0000"/>
              </a:solidFill>
              <a:cs typeface="Arial"/>
            </a:endParaRPr>
          </a:p>
          <a:p>
            <a:r>
              <a:rPr lang="fi-FI" sz="1400">
                <a:solidFill>
                  <a:schemeClr val="bg2"/>
                </a:solidFill>
                <a:cs typeface="Arial"/>
              </a:rPr>
              <a:t>Poikkeamiin puuttuminen, informointi, koulutus. </a:t>
            </a:r>
          </a:p>
          <a:p>
            <a:pPr marL="342900" indent="-34290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F2ED0D-9BE0-408A-BD86-A7B3B463C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6000" y="160710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5-8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AAC344-032F-3964-B354-831ED9D4298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078" y="1444043"/>
            <a:ext cx="397961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 45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16882" y="3592775"/>
            <a:ext cx="13088" cy="90012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  <a:cs typeface="Arial"/>
              </a:rPr>
              <a:t> 0 </a:t>
            </a:r>
          </a:p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(-55)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F9CBD59-A9A1-0783-F8B2-68F5E6BD5C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2,41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(1,78)</a:t>
            </a:r>
            <a:endParaRPr kumimoji="0"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B4B1160-DB26-B43C-ADA7-95559DC6FB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2,77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1,64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9246C1-2C7C-AF9E-CA8F-BF498940CE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2,78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(2,37)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98D14F8-FDE9-BF17-7472-2A2D2A12205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2,56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(1,92)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3A8C67A-AAD0-807C-D39C-A1E78CF7B1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2,88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(1,73)</a:t>
            </a:r>
            <a:endParaRPr lang="ko-KR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651E3D8-B178-D4EB-7C8F-3038B619382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2,82</a:t>
            </a: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(2,0)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D5D6D5-D5FB-1BE3-51F2-BA3987CAF2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2,53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(1,68)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0FAC8B-3F97-5BB8-7DC6-99BA470E8C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4,04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(2,88)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Palvelua molemmilla kotimaisilla kielillä 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Saavutettavuus koetaan haasteellisena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1</a:t>
            </a:r>
            <a:endParaRPr lang="fi-FI" sz="320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6227-5564-6355-EA72-879A023832A7}"/>
              </a:ext>
            </a:extLst>
          </p:cNvPr>
          <p:cNvSpPr txBox="1"/>
          <p:nvPr/>
        </p:nvSpPr>
        <p:spPr>
          <a:xfrm>
            <a:off x="8179405" y="5881383"/>
            <a:ext cx="401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VIRANHALTIJOIDEN OIKAISUVAATIMUKSET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BEBC8B-54D2-317C-9AF2-677EF89F83CF}"/>
              </a:ext>
            </a:extLst>
          </p:cNvPr>
          <p:cNvSpPr txBox="1"/>
          <p:nvPr/>
        </p:nvSpPr>
        <p:spPr>
          <a:xfrm>
            <a:off x="10034920" y="6189160"/>
            <a:ext cx="67872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2400">
                <a:solidFill>
                  <a:schemeClr val="bg1"/>
                </a:solidFill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38E924-4A0D-4E3C-8D38-1401F7033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Asiakas- ja palveluohjaus 5</a:t>
            </a:r>
            <a:r>
              <a:rPr lang="en-US" sz="1400"/>
              <a:t>-8.2024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Roidu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- palautejärjestelmä on käytössä. Saadut palautteet käsitellään ja niihin pyritään reagoimaan nopeasti.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Asiakasosallistuja on mukana toimialan tulevaisuuden ja sopeuttamisen ohjelman työryhmissä.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Vapaaehtoiset henkilöt tarjoavat työpanostaan palvelupisteen palveluneuvojien apuna asiakasohjauksessa.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Kotikäynneillä, hoitotiimeissä yms. asiakas ja omaiset/läheiset osallistuvat mahdollisuuksiensa mukaan. Asiakkuuden aikana tiivis yhteistyö.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kaikkien palveluiden osalta.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tulevaisuuden ja sopeuttamisen ohjelman osalta.</a:t>
            </a:r>
          </a:p>
          <a:p>
            <a:endParaRPr lang="fi-FI" sz="1600" b="1" dirty="0">
              <a:solidFill>
                <a:schemeClr val="bg1"/>
              </a:solidFill>
              <a:latin typeface="Arial"/>
              <a:cs typeface="Times New Roman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Koordinoidaan yhteistyössä Vaasan keskussairaalan, Närpiön terveysaseman ja Malmin sairaalan OLKA-pisteen kanssa.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Henkilöstön koulutus.</a:t>
            </a:r>
            <a:endParaRPr lang="en-US" sz="1600" b="1">
              <a:solidFill>
                <a:schemeClr val="bg1"/>
              </a:solidFill>
            </a:endParaRPr>
          </a:p>
          <a:p>
            <a:r>
              <a:rPr lang="fi-FI" sz="1600" b="1">
                <a:solidFill>
                  <a:schemeClr val="bg1"/>
                </a:solidFill>
              </a:rPr>
              <a:t>Puhelinjonojen lyhentäminen jononpurkusopimuksella virka-ajan ulkopuolella. 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275" y="431800"/>
            <a:ext cx="9124950" cy="909638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9BC12-A7D6-4808-B2E3-3A347BC0BF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Asiakas- ja palveluohjaus 5-8</a:t>
            </a:r>
            <a:r>
              <a:rPr lang="en-US" sz="1400"/>
              <a:t>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Henkilöstö: 140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Vakinaiset: 105 + 15 vov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Tilapäiset: 20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Avoimet vakanssit: 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 Asiakaspalvelukeskus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 Sosiaalihuollon asiakas- ja palveluohjaus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6 Ikäihmisten sosiaalihuolto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5 (6)</a:t>
            </a:r>
          </a:p>
          <a:p>
            <a:endParaRPr lang="fi-FI" sz="1600" baseline="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Yleisimmät ilmoitustyypit: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1.  Uhka tai väkivalta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2.  Akuutti fyysinen tai henkinen stressi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Asiakas- ja palveluohjauksen toiminnat tukevat muiden toimialojen toimintoja, ei ole suoria lakisääteisiä henkilöstömitoitusvaatimuksia.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bg1"/>
                </a:solidFill>
                <a:cs typeface="Arial"/>
              </a:rPr>
              <a:t>Sairauspoissaolopäivät/palveluksessa olopäivät (%): 6,4 (5,5)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814744" y="5279482"/>
            <a:ext cx="75995" cy="722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2F8C1A7-4B3F-2BBC-195E-3F667F39EA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4129" y="6228834"/>
            <a:ext cx="127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</a:rPr>
              <a:t>-7 </a:t>
            </a:r>
            <a:r>
              <a:rPr lang="fi-FI" sz="2000">
                <a:solidFill>
                  <a:schemeClr val="bg1"/>
                </a:solidFill>
              </a:rPr>
              <a:t>(-11)</a:t>
            </a:r>
            <a:endParaRPr lang="fi-FI" sz="28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Tiivis</a:t>
            </a:r>
            <a:r>
              <a:rPr lang="en-US">
                <a:solidFill>
                  <a:schemeClr val="bg1"/>
                </a:solidFill>
                <a:cs typeface="Arial"/>
              </a:rPr>
              <a:t> ja </a:t>
            </a:r>
            <a:r>
              <a:rPr lang="en-US" err="1">
                <a:solidFill>
                  <a:schemeClr val="bg1"/>
                </a:solidFill>
                <a:cs typeface="Arial"/>
              </a:rPr>
              <a:t>matalahierarkinen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yhteistyö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Etätyömahdollisuudet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Varhaisen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tuen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ohjelma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Koulutusmahdollisuus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Työnkiertomahdollisuus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Työnohjausmahdollisuus</a:t>
            </a: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6" ma:contentTypeDescription="Skapa ett nytt dokument." ma:contentTypeScope="" ma:versionID="e6437be25ab08bf5a3883449f5012a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67da18c10919d27756fe2eb3607f57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6B7EF-E9BA-437A-A596-F19281601DE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40BAB6-FED6-4DF9-9EA6-99C5F9FA16E3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875</Words>
  <Application>Microsoft Office PowerPoint</Application>
  <PresentationFormat>Laajakuva</PresentationFormat>
  <Paragraphs>210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seurantatietojen raportointi</vt:lpstr>
      <vt:lpstr>Saatavuus – Puhelinpalvelut</vt:lpstr>
      <vt:lpstr>Saatavuus – Digitaliset palvelut</vt:lpstr>
      <vt:lpstr>Saatavuus - Palvelupiste</vt:lpstr>
      <vt:lpstr>Saatavuus - Sosiaalihuolto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Stenman Camilla</cp:lastModifiedBy>
  <cp:revision>24</cp:revision>
  <dcterms:created xsi:type="dcterms:W3CDTF">2023-11-14T05:41:58Z</dcterms:created>
  <dcterms:modified xsi:type="dcterms:W3CDTF">2024-09-05T10:55:48Z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