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30" r:id="rId6"/>
    <p:sldId id="336" r:id="rId7"/>
    <p:sldId id="339" r:id="rId8"/>
    <p:sldId id="281" r:id="rId9"/>
    <p:sldId id="338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0C2F37-B334-C3E7-FB9D-A847AD2CE112}" v="78" dt="2024-09-11T09:33:15.3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llas Paula" userId="S::paula.kullas@ovph.fi::98f82387-2637-44f0-8946-40bba92cf733" providerId="AD" clId="Web-{7A0C2F37-B334-C3E7-FB9D-A847AD2CE112}"/>
    <pc:docChg chg="modSld">
      <pc:chgData name="Kullas Paula" userId="S::paula.kullas@ovph.fi::98f82387-2637-44f0-8946-40bba92cf733" providerId="AD" clId="Web-{7A0C2F37-B334-C3E7-FB9D-A847AD2CE112}" dt="2024-09-11T09:33:15.315" v="42" actId="20577"/>
      <pc:docMkLst>
        <pc:docMk/>
      </pc:docMkLst>
      <pc:sldChg chg="modSp">
        <pc:chgData name="Kullas Paula" userId="S::paula.kullas@ovph.fi::98f82387-2637-44f0-8946-40bba92cf733" providerId="AD" clId="Web-{7A0C2F37-B334-C3E7-FB9D-A847AD2CE112}" dt="2024-09-11T09:33:15.315" v="42" actId="20577"/>
        <pc:sldMkLst>
          <pc:docMk/>
          <pc:sldMk cId="924283227" sldId="330"/>
        </pc:sldMkLst>
        <pc:spChg chg="mod">
          <ac:chgData name="Kullas Paula" userId="S::paula.kullas@ovph.fi::98f82387-2637-44f0-8946-40bba92cf733" providerId="AD" clId="Web-{7A0C2F37-B334-C3E7-FB9D-A847AD2CE112}" dt="2024-09-11T09:33:15.315" v="42" actId="20577"/>
          <ac:spMkLst>
            <pc:docMk/>
            <pc:sldMk cId="924283227" sldId="330"/>
            <ac:spMk id="5" creationId="{164C7D69-8BA8-4764-9763-BD5CF6205953}"/>
          </ac:spMkLst>
        </pc:spChg>
        <pc:spChg chg="mod">
          <ac:chgData name="Kullas Paula" userId="S::paula.kullas@ovph.fi::98f82387-2637-44f0-8946-40bba92cf733" providerId="AD" clId="Web-{7A0C2F37-B334-C3E7-FB9D-A847AD2CE112}" dt="2024-09-11T09:09:52.128" v="8" actId="20577"/>
          <ac:spMkLst>
            <pc:docMk/>
            <pc:sldMk cId="924283227" sldId="330"/>
            <ac:spMk id="10" creationId="{61F06998-27CA-4DDB-B244-049B7BC5650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50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E-4501-A97F-5C1DDD2A4A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7DDE-4501-A97F-5C1DDD2A4A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11.9.2024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35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4E61E43-DED5-55F3-1240-7D44FCC37688}"/>
              </a:ext>
            </a:extLst>
          </p:cNvPr>
          <p:cNvSpPr txBox="1"/>
          <p:nvPr userDrawn="1"/>
        </p:nvSpPr>
        <p:spPr>
          <a:xfrm>
            <a:off x="8035636" y="0"/>
            <a:ext cx="4248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/>
              <a:t>Kuntoutuspalvelut 1-4.2024</a:t>
            </a:r>
            <a:endParaRPr lang="fi-FI" sz="1400" b="0"/>
          </a:p>
        </p:txBody>
      </p: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693" r:id="rId7"/>
    <p:sldLayoutId id="2147483696" r:id="rId8"/>
    <p:sldLayoutId id="2147483697" r:id="rId9"/>
    <p:sldLayoutId id="214748369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</a:t>
            </a:r>
            <a:r>
              <a:rPr lang="fi-FI" sz="4800" err="1"/>
              <a:t>seuratatietojen</a:t>
            </a:r>
            <a:r>
              <a:rPr lang="fi-FI" sz="4800"/>
              <a:t>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Tulosalue: Kuntoutuspalvelut</a:t>
            </a:r>
          </a:p>
          <a:p>
            <a:r>
              <a:rPr lang="fi-FI"/>
              <a:t>Raportoitava ajanjakso: 5-8.2024</a:t>
            </a:r>
            <a:endParaRPr lang="fi-FI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40155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501B564-03DF-44A6-988E-2F0EDF1BA6E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 - Kuntoutuspalvelut</a:t>
            </a:r>
            <a:endParaRPr lang="fi-FI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4F246F-A667-E1C0-2A95-13B369DD9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917677" y="147275"/>
            <a:ext cx="61415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0" err="1"/>
              <a:t>Kuntoutuspalvelut</a:t>
            </a:r>
            <a:r>
              <a:rPr lang="en-US" sz="1400" b="0"/>
              <a:t> 5-8.2024</a:t>
            </a:r>
            <a:endParaRPr lang="fi-FI" sz="1400" b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726DFA-C955-467B-9660-22C720F981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KUNTOUTUSPALVELUT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0EB59F-7D26-4BDC-93D2-DE8F9C48C2E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TILANNE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88C22B-FCF7-4F5E-8F1B-0642720C20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800000"/>
            <a:ext cx="360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ESH-fysiatria</a:t>
            </a:r>
          </a:p>
          <a:p>
            <a:r>
              <a:rPr lang="fi-FI">
                <a:solidFill>
                  <a:schemeClr val="bg1"/>
                </a:solidFill>
              </a:rPr>
              <a:t>Lähetteiden käsittely 21 vrk sisällä</a:t>
            </a:r>
          </a:p>
          <a:p>
            <a:r>
              <a:rPr lang="fi-FI">
                <a:solidFill>
                  <a:schemeClr val="bg1"/>
                </a:solidFill>
              </a:rPr>
              <a:t>Arviointi 3kk sisällä</a:t>
            </a:r>
          </a:p>
          <a:p>
            <a:r>
              <a:rPr lang="fi-FI" err="1">
                <a:solidFill>
                  <a:schemeClr val="bg1"/>
                </a:solidFill>
              </a:rPr>
              <a:t>Hoitoonpääsy</a:t>
            </a:r>
            <a:r>
              <a:rPr lang="fi-FI">
                <a:solidFill>
                  <a:schemeClr val="bg1"/>
                </a:solidFill>
              </a:rPr>
              <a:t> 6kk sisällä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4C7D69-8BA8-4764-9763-BD5CF62059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800000"/>
            <a:ext cx="3672000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Odottanut fysiatria yli 21 vrk: 13 </a:t>
            </a:r>
          </a:p>
          <a:p>
            <a:r>
              <a:rPr lang="fi-FI" dirty="0">
                <a:solidFill>
                  <a:schemeClr val="accent1"/>
                </a:solidFill>
              </a:rPr>
              <a:t>Heikennystä</a:t>
            </a:r>
            <a:endParaRPr lang="fi-FI" dirty="0">
              <a:solidFill>
                <a:schemeClr val="accent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Odottanut arviointia yli 3kk: 5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accent1"/>
                </a:solidFill>
                <a:cs typeface="Arial"/>
              </a:rPr>
              <a:t>Ei muutosta</a:t>
            </a:r>
          </a:p>
          <a:p>
            <a:r>
              <a:rPr lang="fi-FI" dirty="0">
                <a:solidFill>
                  <a:schemeClr val="bg1"/>
                </a:solidFill>
              </a:rPr>
              <a:t>Odottanut hoitoon pääsyä yli 6kk: </a:t>
            </a:r>
            <a:r>
              <a:rPr lang="fi-FI">
                <a:solidFill>
                  <a:schemeClr val="bg1"/>
                </a:solidFill>
              </a:rPr>
              <a:t>0 </a:t>
            </a:r>
          </a:p>
          <a:p>
            <a:r>
              <a:rPr lang="fi-FI">
                <a:solidFill>
                  <a:schemeClr val="accent1"/>
                </a:solidFill>
                <a:cs typeface="Arial"/>
              </a:rPr>
              <a:t>Parannusta</a:t>
            </a:r>
            <a:endParaRPr lang="fi-FI" dirty="0">
              <a:solidFill>
                <a:schemeClr val="accent1"/>
              </a:solidFill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5A1096-83D5-4B5D-9211-51F82E047F3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4212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Fysioterapia</a:t>
            </a:r>
          </a:p>
          <a:p>
            <a:r>
              <a:rPr lang="fi-FI">
                <a:solidFill>
                  <a:schemeClr val="bg1"/>
                </a:solidFill>
              </a:rPr>
              <a:t>PTH + ESH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EF4874-0D9B-4F4A-AB56-38D4DB1A3D3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4212000"/>
            <a:ext cx="3672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Yli 3kk:tta jonottaneet </a:t>
            </a:r>
            <a:r>
              <a:rPr lang="fi-FI" err="1">
                <a:solidFill>
                  <a:schemeClr val="bg1"/>
                </a:solidFill>
              </a:rPr>
              <a:t>terapiaarviointia</a:t>
            </a:r>
            <a:r>
              <a:rPr lang="fi-FI">
                <a:solidFill>
                  <a:schemeClr val="bg1"/>
                </a:solidFill>
              </a:rPr>
              <a:t>: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D61505-F026-4162-BCFE-5CBB321B6C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5040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Toimintaterapia </a:t>
            </a:r>
          </a:p>
          <a:p>
            <a:r>
              <a:rPr lang="fi-FI">
                <a:solidFill>
                  <a:schemeClr val="bg1"/>
                </a:solidFill>
              </a:rPr>
              <a:t>PTH + ESH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8A318A-F189-4686-80CD-AD62148E3B2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040000"/>
            <a:ext cx="367200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Yli 3kk:tta jonottaneet </a:t>
            </a:r>
            <a:r>
              <a:rPr lang="fi-FI" dirty="0" err="1">
                <a:solidFill>
                  <a:schemeClr val="bg1"/>
                </a:solidFill>
              </a:rPr>
              <a:t>terapiaarviointia</a:t>
            </a:r>
            <a:r>
              <a:rPr lang="fi-FI" dirty="0">
                <a:solidFill>
                  <a:schemeClr val="bg1"/>
                </a:solidFill>
              </a:rPr>
              <a:t>: 228(Q1 ilmoitettu vain </a:t>
            </a:r>
            <a:r>
              <a:rPr lang="fi-FI" dirty="0" err="1">
                <a:solidFill>
                  <a:schemeClr val="bg1"/>
                </a:solidFill>
              </a:rPr>
              <a:t>pht</a:t>
            </a:r>
            <a:r>
              <a:rPr lang="fi-FI" dirty="0">
                <a:solidFill>
                  <a:schemeClr val="bg1"/>
                </a:solidFill>
              </a:rPr>
              <a:t>) </a:t>
            </a:r>
            <a:r>
              <a:rPr lang="fi-FI" dirty="0">
                <a:solidFill>
                  <a:schemeClr val="accent1"/>
                </a:solidFill>
              </a:rPr>
              <a:t>Heikennystä</a:t>
            </a:r>
            <a:endParaRPr lang="fi-FI" dirty="0">
              <a:solidFill>
                <a:schemeClr val="accent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679132-CF71-4688-AA37-64F29C79CB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5868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Puheterapia </a:t>
            </a:r>
          </a:p>
          <a:p>
            <a:r>
              <a:rPr lang="fi-FI">
                <a:solidFill>
                  <a:schemeClr val="bg1"/>
                </a:solidFill>
              </a:rPr>
              <a:t>PTH + ESH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4AE408-B411-409E-B7D4-5EFF8F7C751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868000"/>
            <a:ext cx="367200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Yli 3kk:tta jonottaneet </a:t>
            </a:r>
            <a:r>
              <a:rPr lang="fi-FI" dirty="0" err="1">
                <a:solidFill>
                  <a:schemeClr val="bg1"/>
                </a:solidFill>
              </a:rPr>
              <a:t>terapiaarviointia</a:t>
            </a:r>
            <a:r>
              <a:rPr lang="fi-FI" dirty="0">
                <a:solidFill>
                  <a:schemeClr val="bg1"/>
                </a:solidFill>
              </a:rPr>
              <a:t>: 68</a:t>
            </a:r>
          </a:p>
          <a:p>
            <a:r>
              <a:rPr lang="fi-FI" dirty="0">
                <a:solidFill>
                  <a:schemeClr val="accent1"/>
                </a:solidFill>
              </a:rPr>
              <a:t>Parannusta</a:t>
            </a:r>
            <a:endParaRPr lang="fi-FI" dirty="0">
              <a:solidFill>
                <a:schemeClr val="accent1"/>
              </a:solidFill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CA11F0-56B2-43FE-9648-D39FF1E0415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F06998-27CA-4DDB-B244-049B7BC565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0000"/>
            <a:ext cx="3600000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Fysiatrian prosesseja tarkastellaan henkilöstön kanssa ja mietitään ratkaisuja sujuvampaan hoitoon ohjaukseen. On tärkeää, että muiden ammattilaisten työ tukee lääkärin työtä. 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Toimintaterapiaan lisätään tilapäisesti ostopalvelua.</a:t>
            </a:r>
          </a:p>
        </p:txBody>
      </p:sp>
    </p:spTree>
    <p:extLst>
      <p:ext uri="{BB962C8B-B14F-4D97-AF65-F5344CB8AC3E}">
        <p14:creationId xmlns:p14="http://schemas.microsoft.com/office/powerpoint/2010/main" val="924283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72A0E8-B111-609B-62D8-6BDA4757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00561" y="125146"/>
            <a:ext cx="29342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0" err="1"/>
              <a:t>Kuntoutuspalvelut</a:t>
            </a:r>
            <a:r>
              <a:rPr lang="en-US" sz="1400" b="0"/>
              <a:t> 5-8.2024</a:t>
            </a:r>
            <a:endParaRPr lang="fi-FI" sz="1400" b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29D85A-6EEB-82F0-5C5A-A259A8F858C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85857" y="1404000"/>
            <a:ext cx="3478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graphicFrame>
        <p:nvGraphicFramePr>
          <p:cNvPr id="21" name="Chart 20" descr="Taulukko Vaaratapahtumailmoitusten määrä &#10;Tammikuu-Huhtikuu 2024 50&#10;Tammikuu-Huhtikuu 2025 &#10;Toukokuu-Elokuu 2024 &#10;Toukokuu-Elokuu 2025 Syyskuu-Joulukuu 2024&#10;Syyskuu- Joulukuu 2025">
            <a:extLst>
              <a:ext uri="{FF2B5EF4-FFF2-40B4-BE49-F238E27FC236}">
                <a16:creationId xmlns:a16="http://schemas.microsoft.com/office/drawing/2014/main" id="{DD1ABEA8-8205-4BAF-855E-E98DD2C781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691441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B906F94-5818-4A68-DB3F-21226360926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53431" y="1404000"/>
            <a:ext cx="3827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556CEE-B9BE-E07C-387E-544749468EC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Läheltä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piti</a:t>
            </a:r>
            <a:endParaRPr kumimoji="0"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C0D3615-96D8-C462-E98D-3F4F40AC727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2,9 %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E9C10A-8337-348D-16FA-E3F986293F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Tapahtui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asiakkaalle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BCBAB27-06F7-8839-A37A-11E630F9B61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45,7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7AA167C-BDFF-F08A-0F60-6614F0E1F20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Muut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havainnot</a:t>
            </a:r>
            <a:endParaRPr kumimoji="0"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B8819C9-1E47-AD6A-D537-FB39F0B70B9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51,4 %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FCA3E7-058A-B9E9-8286-549FCD3AE3F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0727" y="3146920"/>
            <a:ext cx="1381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Kohtalainen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B4A52F8-BA0C-8EB1-50FC-E0FAF59EFBD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dirty="0">
                <a:solidFill>
                  <a:prstClr val="white"/>
                </a:solidFill>
                <a:latin typeface="Arial" panose="020B0604020202020204"/>
              </a:rPr>
              <a:t>2,9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A06173-CBF7-EDA2-CE92-8A3BF3BB022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Vakava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8AF0C1E-B191-D27F-6D90-8CF83CB656A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dirty="0">
                <a:solidFill>
                  <a:prstClr val="white"/>
                </a:solidFill>
                <a:latin typeface="Arial" panose="020B0604020202020204"/>
              </a:rPr>
              <a:t>0,0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YLEISIMMÄT ILMOITUSTYYPIT HENKILÖKUNTA: 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</a:rPr>
              <a:t>Tiedonkulku</a:t>
            </a:r>
          </a:p>
          <a:p>
            <a:pPr marL="342900" indent="-342900">
              <a:buFontTx/>
              <a:buAutoNum type="arabicPeriod"/>
            </a:pPr>
            <a:r>
              <a:rPr lang="fi-FI" sz="1600" dirty="0">
                <a:solidFill>
                  <a:schemeClr val="bg1"/>
                </a:solidFill>
              </a:rPr>
              <a:t>Hoidon/palvelun järjestely ja saatavuus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Tapaturma, onnettomuus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 0 (2)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YHTEYDENOTOT POTILASASIA-VASTAAVILLE (KPL)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SOSIAALIASIA-VASTAAVILLE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0</a:t>
            </a:r>
            <a:endParaRPr lang="fi-FI" sz="4800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Keskustelut henkilökunnan kanssa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Haiprojen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ja asiakasyhteydenottojen perusteella. Keskustelussa suunnitellaan myös toimenpiteet tapahtuman toistumisen välttämiseksi.</a:t>
            </a: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9ED549-CE37-47A6-F262-B6EF3FE0C886}"/>
              </a:ext>
            </a:extLst>
          </p:cNvPr>
          <p:cNvSpPr txBox="1"/>
          <p:nvPr/>
        </p:nvSpPr>
        <p:spPr>
          <a:xfrm>
            <a:off x="1301842" y="4469442"/>
            <a:ext cx="14645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SOSIAALI-HUOLLON EPÄKOHTA-ILMOITUSTEN MÄÄRÄ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CE8DE90-304E-9D4A-34E2-4F9C7DF20E0B}"/>
              </a:ext>
            </a:extLst>
          </p:cNvPr>
          <p:cNvSpPr txBox="1"/>
          <p:nvPr/>
        </p:nvSpPr>
        <p:spPr>
          <a:xfrm>
            <a:off x="1303046" y="5840466"/>
            <a:ext cx="1605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>
                <a:solidFill>
                  <a:schemeClr val="bg1"/>
                </a:solidFill>
              </a:rPr>
              <a:t>0 (0)</a:t>
            </a:r>
          </a:p>
        </p:txBody>
      </p:sp>
    </p:spTree>
    <p:extLst>
      <p:ext uri="{BB962C8B-B14F-4D97-AF65-F5344CB8AC3E}">
        <p14:creationId xmlns:p14="http://schemas.microsoft.com/office/powerpoint/2010/main" val="1091029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8C5F304-4F64-7149-606A-22AB20D8F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97410"/>
            <a:ext cx="2563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/>
              <a:t>Kuntoutuspalvelut 5-8.2024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C5750D-0B5A-2EB3-5557-809B35E2CF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1449392"/>
            <a:ext cx="2538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Asiakaspalautteita: 122 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26529" y="3858768"/>
            <a:ext cx="550727" cy="51838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51</a:t>
            </a:r>
            <a:r>
              <a:rPr lang="fi-FI" sz="3600" dirty="0">
                <a:solidFill>
                  <a:schemeClr val="bg1"/>
                </a:solidFill>
              </a:rPr>
              <a:t>(46)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6E89D66-8D82-FC9C-8050-8ACFD44BF9E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3,71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(4,0)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0123AE9-9D1D-643B-EB54-FE8F18C54B6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3,76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(4,26)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9D7EB87-1AD2-B624-B8F7-640DFD6017A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4,04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(4,17)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283A7D3-F572-EDBB-1419-8E1A28080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3,96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(3,89)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74EF2DF-AC3A-5597-9AC4-5D6EF6602A6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4,17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(3,82)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99F2CB9-EC5F-C18C-C87E-EB78794A1B3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3,96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(4,71)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C7B4A81-5141-B2FB-1807-1FCDE6C18D1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4,41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(4,36)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Positiivinen palaute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Vapaa teksti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Negatiivinen palaute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Vapaa teksti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MUISTUTUKSET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74745" y="5406049"/>
            <a:ext cx="1399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KANTELUT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516850" y="5407327"/>
            <a:ext cx="1399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487F665-E3A0-0662-F947-8E965A16E0C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3,92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3,92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5696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3240D-CD6B-B9F4-7FBC-17AAB89FF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76356" y="185577"/>
            <a:ext cx="34612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400" b="0" err="1"/>
              <a:t>Kuntoutuspalvelut</a:t>
            </a:r>
            <a:r>
              <a:rPr lang="en-US" sz="1400" b="0"/>
              <a:t> </a:t>
            </a:r>
            <a:r>
              <a:rPr lang="en-US" sz="1400"/>
              <a:t>5-8</a:t>
            </a:r>
            <a:r>
              <a:rPr lang="en-US" sz="1400" b="0"/>
              <a:t>.2024</a:t>
            </a:r>
            <a:endParaRPr lang="fi-FI" sz="1400" b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cs typeface="Arial"/>
              </a:rPr>
              <a:t>Yhteistyö omaisten kanssa</a:t>
            </a:r>
            <a:endParaRPr lang="en-US" sz="1600">
              <a:solidFill>
                <a:srgbClr val="213A8F"/>
              </a:solidFill>
              <a:cs typeface="Arial"/>
            </a:endParaRPr>
          </a:p>
          <a:p>
            <a:r>
              <a:rPr lang="fi-FI" sz="1600" b="1">
                <a:solidFill>
                  <a:schemeClr val="bg1"/>
                </a:solidFill>
                <a:cs typeface="Arial"/>
              </a:rPr>
              <a:t>Vammaisneuvosta 2x/v</a:t>
            </a:r>
            <a:endParaRPr lang="fi-FI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6AB64-A484-4C1D-B917-E9E104612D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>
                <a:solidFill>
                  <a:schemeClr val="bg1"/>
                </a:solidFill>
                <a:latin typeface="Times New Roman"/>
                <a:cs typeface="Times New Roman"/>
              </a:rPr>
              <a:t>Osittain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</a:rPr>
              <a:t>Ryhmätoiminnan kehittäminen</a:t>
            </a:r>
          </a:p>
          <a:p>
            <a:r>
              <a:rPr lang="fi-FI" sz="1600" b="1" dirty="0">
                <a:solidFill>
                  <a:schemeClr val="bg1"/>
                </a:solidFill>
                <a:cs typeface="Arial"/>
              </a:rPr>
              <a:t>Elintapaohjaus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>
                <a:solidFill>
                  <a:schemeClr val="bg1"/>
                </a:solidFill>
                <a:cs typeface="Arial"/>
              </a:rPr>
              <a:t>Toimintatapojen muuttaminen tai tarkistaminen, varmistetaan asiakkaan prosessin sujuvuus</a:t>
            </a:r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304E04-7CE2-AA08-F4CE-08A883475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817032" y="124223"/>
            <a:ext cx="24416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/>
              <a:t>Kuntoutuspalvelut 5-8.2024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Henkilöstö: 247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Vakinaiset: 222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Tilapäiset: 25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Avoimet vakanssit: 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TYÖTURVARLLISUUSILMOITUKSIA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240065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aseline="0" dirty="0">
                <a:solidFill>
                  <a:schemeClr val="bg1"/>
                </a:solidFill>
              </a:rPr>
              <a:t>Tapaturmailmoitusten määrä:</a:t>
            </a:r>
          </a:p>
          <a:p>
            <a:r>
              <a:rPr lang="fi-FI" sz="1600" dirty="0">
                <a:solidFill>
                  <a:schemeClr val="bg1"/>
                </a:solidFill>
              </a:rPr>
              <a:t>7 (22)</a:t>
            </a:r>
            <a:endParaRPr lang="fi-FI" sz="1600" baseline="0" dirty="0">
              <a:solidFill>
                <a:schemeClr val="bg1"/>
              </a:solidFill>
            </a:endParaRPr>
          </a:p>
          <a:p>
            <a:endParaRPr lang="fi-FI" baseline="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Yleisimmät ilmoitustyypit: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Muu vaaratyyppi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</a:rPr>
              <a:t>Sisäilmaan liittyvä oire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Kuuma aine, tai ympäristö/ Pitkittynyt fyysinen tai psyykkinen stressi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Lasten puhe- ja toimintaterapiassa jonotusaika on ajoittain yli 3kk. </a:t>
            </a:r>
          </a:p>
          <a:p>
            <a:r>
              <a:rPr lang="fi-FI" dirty="0">
                <a:solidFill>
                  <a:schemeClr val="bg1"/>
                </a:solidFill>
              </a:rPr>
              <a:t>Fysiatrialla myös hoitotakuun aika ylittyy ajoittain.</a:t>
            </a:r>
          </a:p>
          <a:p>
            <a:r>
              <a:rPr lang="fi-FI" dirty="0">
                <a:solidFill>
                  <a:schemeClr val="bg1"/>
                </a:solidFill>
              </a:rPr>
              <a:t>Muualla palvelut toteutetaan määräajassa.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POISSAOLOT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>
                <a:solidFill>
                  <a:schemeClr val="bg1"/>
                </a:solidFill>
              </a:rPr>
              <a:t>6,1 Päivää</a:t>
            </a:r>
            <a:r>
              <a:rPr lang="fi-FI" b="1" baseline="0" dirty="0">
                <a:solidFill>
                  <a:schemeClr val="bg1"/>
                </a:solidFill>
              </a:rPr>
              <a:t>/työssäolo-päivät %</a:t>
            </a:r>
            <a:endParaRPr lang="fi-FI" b="1" dirty="0">
              <a:solidFill>
                <a:schemeClr val="bg1"/>
              </a:solidFill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H="1" flipV="1">
            <a:off x="4800600" y="5204345"/>
            <a:ext cx="80493" cy="79714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98560" y="6164390"/>
            <a:ext cx="1484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dirty="0">
                <a:solidFill>
                  <a:schemeClr val="bg1"/>
                </a:solidFill>
              </a:rPr>
              <a:t>-5 </a:t>
            </a:r>
            <a:r>
              <a:rPr lang="fi-FI" sz="2800" dirty="0">
                <a:solidFill>
                  <a:schemeClr val="bg1"/>
                </a:solidFill>
              </a:rPr>
              <a:t>(-13)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cs typeface="Arial"/>
              </a:rPr>
              <a:t>Kuormituksen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seuraaminen</a:t>
            </a:r>
            <a:r>
              <a:rPr lang="en-US" dirty="0">
                <a:solidFill>
                  <a:schemeClr val="bg1"/>
                </a:solidFill>
                <a:cs typeface="Arial"/>
              </a:rPr>
              <a:t> ja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tarvittaessa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toimenpiteet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kuormituksen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tasaamiseksi</a:t>
            </a:r>
            <a:r>
              <a:rPr lang="en-US" dirty="0">
                <a:solidFill>
                  <a:schemeClr val="bg1"/>
                </a:solidFill>
                <a:cs typeface="Arial"/>
              </a:rPr>
              <a:t>.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Tulosalueen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yhteiset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tyky</a:t>
            </a:r>
            <a:r>
              <a:rPr lang="en-US" dirty="0">
                <a:solidFill>
                  <a:schemeClr val="bg1"/>
                </a:solidFill>
                <a:cs typeface="Arial"/>
              </a:rPr>
              <a:t>-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päivät</a:t>
            </a:r>
            <a:r>
              <a:rPr lang="en-US" dirty="0">
                <a:solidFill>
                  <a:schemeClr val="bg1"/>
                </a:solidFill>
                <a:cs typeface="Arial"/>
              </a:rPr>
              <a:t>.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Esihenkilöt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käyvät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yksiköissä</a:t>
            </a:r>
            <a:r>
              <a:rPr lang="en-US" dirty="0">
                <a:solidFill>
                  <a:schemeClr val="bg1"/>
                </a:solidFill>
                <a:cs typeface="Arial"/>
              </a:rPr>
              <a:t>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säännöllisesti</a:t>
            </a:r>
            <a:r>
              <a:rPr lang="en-US" dirty="0">
                <a:solidFill>
                  <a:schemeClr val="bg1"/>
                </a:solidFill>
                <a:cs typeface="Arial"/>
              </a:rPr>
              <a:t>. </a:t>
            </a:r>
            <a:r>
              <a:rPr lang="en-US" dirty="0" err="1">
                <a:solidFill>
                  <a:schemeClr val="bg1"/>
                </a:solidFill>
                <a:cs typeface="Arial"/>
              </a:rPr>
              <a:t>Vartu-keskustelut</a:t>
            </a:r>
            <a:r>
              <a:rPr lang="en-US" dirty="0">
                <a:solidFill>
                  <a:schemeClr val="bg1"/>
                </a:solidFill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8519400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742B9A829786F43817BC37819629B5C" ma:contentTypeVersion="15" ma:contentTypeDescription="Luo uusi asiakirja." ma:contentTypeScope="" ma:versionID="c5b024d2306325b0733d49405555f35c">
  <xsd:schema xmlns:xsd="http://www.w3.org/2001/XMLSchema" xmlns:xs="http://www.w3.org/2001/XMLSchema" xmlns:p="http://schemas.microsoft.com/office/2006/metadata/properties" xmlns:ns3="3523af40-231f-4237-84d9-a013f86b4d76" xmlns:ns4="7c177f36-8773-4f18-846d-abf6b204858e" targetNamespace="http://schemas.microsoft.com/office/2006/metadata/properties" ma:root="true" ma:fieldsID="63ff59d2185e531a3df4cce074003acc" ns3:_="" ns4:_="">
    <xsd:import namespace="3523af40-231f-4237-84d9-a013f86b4d76"/>
    <xsd:import namespace="7c177f36-8773-4f18-846d-abf6b204858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LengthInSecond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3af40-231f-4237-84d9-a013f86b4d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177f36-8773-4f18-846d-abf6b204858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523af40-231f-4237-84d9-a013f86b4d7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96DE37-BD67-4534-A613-489CFD514A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23af40-231f-4237-84d9-a013f86b4d76"/>
    <ds:schemaRef ds:uri="7c177f36-8773-4f18-846d-abf6b20485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A75FB4-2C35-48C2-A238-08BDE60A68D7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7c177f36-8773-4f18-846d-abf6b204858e"/>
    <ds:schemaRef ds:uri="http://schemas.microsoft.com/office/2006/metadata/properties"/>
    <ds:schemaRef ds:uri="http://purl.org/dc/terms/"/>
    <ds:schemaRef ds:uri="3523af40-231f-4237-84d9-a013f86b4d7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D7B42B0-CB74-4551-8607-FC86DCBBAB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50</TotalTime>
  <Words>515</Words>
  <Application>Microsoft Office PowerPoint</Application>
  <PresentationFormat>Laajakuva</PresentationFormat>
  <Paragraphs>136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OVHP_teema</vt:lpstr>
      <vt:lpstr>Omavalvonnan seuratatietojen raportointi</vt:lpstr>
      <vt:lpstr>Saatavuus - Kuntoutuspalvelut</vt:lpstr>
      <vt:lpstr>Turvallisuus ja laatu</vt:lpstr>
      <vt:lpstr>PowerPoint-esitys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Kullas Paula</cp:lastModifiedBy>
  <cp:revision>27</cp:revision>
  <dcterms:created xsi:type="dcterms:W3CDTF">2023-11-14T05:41:58Z</dcterms:created>
  <dcterms:modified xsi:type="dcterms:W3CDTF">2024-09-11T09:40:38Z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0x0101000742B9A829786F43817BC37819629B5C</vt:lpwstr>
  </property>
  <property fmtid="{D5CDD505-2E9C-101B-9397-08002B2CF9AE}" pid="3" name="MediaServiceImageTags">
    <vt:lpwstr/>
  </property>
</Properties>
</file>