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21" r:id="rId6"/>
    <p:sldId id="340" r:id="rId7"/>
    <p:sldId id="275" r:id="rId8"/>
    <p:sldId id="337" r:id="rId9"/>
    <p:sldId id="339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EBCBC8-1B75-4E28-827C-A88707237A86}" v="1" dt="2024-08-27T05:20:58.0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94302" autoAdjust="0"/>
  </p:normalViewPr>
  <p:slideViewPr>
    <p:cSldViewPr snapToGrid="0">
      <p:cViewPr varScale="1">
        <p:scale>
          <a:sx n="65" d="100"/>
          <a:sy n="65" d="100"/>
        </p:scale>
        <p:origin x="636" y="-20"/>
      </p:cViewPr>
      <p:guideLst/>
    </p:cSldViewPr>
  </p:slideViewPr>
  <p:outlineViewPr>
    <p:cViewPr>
      <p:scale>
        <a:sx n="66" d="100"/>
        <a:sy n="66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09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3969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129-4EFF-AF11-4BF6C99302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567</c:v>
                </c:pt>
                <c:pt idx="1">
                  <c:v>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29-4EFF-AF11-4BF6C993024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D3433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3-F129-4EFF-AF11-4BF6C99302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20.9.2024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201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54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 dirty="0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ANTAL ANMÄLAN OM NEGATIV HÄNDELSE </a:t>
            </a:r>
            <a:endParaRPr lang="en-US" sz="1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accent4"/>
                </a:solidFill>
              </a:rPr>
              <a:t>NPS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559115E-30FE-4CFA-8D29-D4469F46B786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accent4"/>
                </a:solidFill>
              </a:rPr>
              <a:t>NPS</a:t>
            </a:r>
            <a:endParaRPr lang="en-US" sz="1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Saatavuus/</a:t>
            </a:r>
            <a:r>
              <a:rPr lang="fi-FI" sz="3600" dirty="0" err="1">
                <a:solidFill>
                  <a:schemeClr val="tx1"/>
                </a:solidFill>
              </a:rPr>
              <a:t>Tillgänglighet</a:t>
            </a:r>
            <a:endParaRPr lang="fi-FI" sz="3600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D15E168-C861-4B90-9251-9ACACBCAE006}"/>
              </a:ext>
            </a:extLst>
          </p:cNvPr>
          <p:cNvSpPr txBox="1"/>
          <p:nvPr userDrawn="1"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Hem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boendeservice</a:t>
            </a:r>
            <a:r>
              <a:rPr lang="fi-FI" sz="1400" dirty="0"/>
              <a:t> – Koti- ja asumispalvelut 9-12.2023</a:t>
            </a:r>
          </a:p>
        </p:txBody>
      </p: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1084729" y="4942270"/>
            <a:ext cx="733313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522315" y="4937282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 userDrawn="1"/>
        </p:nvCxnSpPr>
        <p:spPr>
          <a:xfrm flipV="1">
            <a:off x="8417867" y="1390046"/>
            <a:ext cx="0" cy="35472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D2711D-29F2-100B-9DF7-369B97D14A6B}"/>
              </a:ext>
            </a:extLst>
          </p:cNvPr>
          <p:cNvCxnSpPr/>
          <p:nvPr userDrawn="1"/>
        </p:nvCxnSpPr>
        <p:spPr>
          <a:xfrm>
            <a:off x="8417867" y="4937282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35FAE34-08E6-EEFC-6D2C-34B1448856D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60802" y="1390046"/>
            <a:ext cx="0" cy="35472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=""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710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708" r:id="rId13"/>
    <p:sldLayoutId id="2147483706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xrep.vshp.fi/exreport_ovph/visits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0100" y="914884"/>
            <a:ext cx="8214278" cy="2072107"/>
          </a:xfrm>
        </p:spPr>
        <p:txBody>
          <a:bodyPr>
            <a:noAutofit/>
          </a:bodyPr>
          <a:lstStyle/>
          <a:p>
            <a:r>
              <a:rPr lang="fi-FI" sz="4800" dirty="0"/>
              <a:t>Omavalvonnan seurantatietojen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Tulosalue: Kotiin annettavat palvelut</a:t>
            </a:r>
          </a:p>
          <a:p>
            <a:r>
              <a:rPr lang="fi-FI" dirty="0"/>
              <a:t>Raportoitava ajanjakso: 5-8.2024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332570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41A7B2D-9F4C-445F-9B83-55F7653582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Saatavuus</a:t>
            </a:r>
            <a:endParaRPr lang="fi-FI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1DAA44-159D-4036-EEC3-2CF6054FA6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/>
              <a:t>Koti- ja asumispalvelut – Kotiin annettavat palvelut 5-8.2024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3287D3-F0B9-1CE8-0FAE-9DF98D47C57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7461" y="1403377"/>
            <a:ext cx="3591691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chemeClr val="accent4"/>
                </a:solidFill>
              </a:rPr>
              <a:t>JONOT</a:t>
            </a:r>
            <a:r>
              <a:rPr lang="en-US" sz="1600" b="1" baseline="0" dirty="0">
                <a:solidFill>
                  <a:schemeClr val="accent4"/>
                </a:solidFill>
              </a:rPr>
              <a:t> </a:t>
            </a:r>
            <a:r>
              <a:rPr lang="en-US" sz="1600" b="1" dirty="0" smtClean="0">
                <a:solidFill>
                  <a:schemeClr val="accent4"/>
                </a:solidFill>
              </a:rPr>
              <a:t>JA ODOTUSAIKA</a:t>
            </a:r>
            <a:endParaRPr lang="fi-FI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84B67C-F6AA-EA9A-9FE6-D726AF9D32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763" y="1749722"/>
            <a:ext cx="3579524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Kotihoitoon on jatkuva jono keskisellä alueella. Jonossa on ollut keskimäärin 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20 henkilöä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Palveluasuminen omaan kotiin kotihoitona, ei jonoja.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Päivätoiminta, jono keskimäärin 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10 henkilöä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Omaishoidon ohjaajat, lakisääteinen arvio.</a:t>
            </a: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91746" y="1403377"/>
            <a:ext cx="36091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SUORITTEET</a:t>
            </a: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70881" y="1686887"/>
            <a:ext cx="3617843" cy="33855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Tx/>
              <a:buChar char="-"/>
            </a:pPr>
            <a:r>
              <a:rPr lang="fi-FI" sz="1400" dirty="0" smtClean="0">
                <a:solidFill>
                  <a:schemeClr val="bg1"/>
                </a:solidFill>
              </a:rPr>
              <a:t>Kotihoidon käynnit huhti-elokuu 2024</a:t>
            </a:r>
          </a:p>
          <a:p>
            <a:pPr marL="285750" indent="-285750">
              <a:buFontTx/>
              <a:buChar char="-"/>
            </a:pPr>
            <a:r>
              <a:rPr lang="fi-FI" b="1" dirty="0">
                <a:hlinkClick r:id="rId2"/>
              </a:rPr>
              <a:t>212 </a:t>
            </a:r>
            <a:r>
              <a:rPr lang="fi-FI" b="1" dirty="0" smtClean="0">
                <a:hlinkClick r:id="rId2"/>
              </a:rPr>
              <a:t>475</a:t>
            </a:r>
            <a:r>
              <a:rPr lang="fi-FI" b="1" dirty="0" smtClean="0"/>
              <a:t> </a:t>
            </a:r>
            <a:endParaRPr lang="fi-FI" sz="1400" dirty="0">
              <a:solidFill>
                <a:srgbClr val="FF0000"/>
              </a:solidFill>
            </a:endParaRPr>
          </a:p>
          <a:p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-Toteutuneet päivätoimintapäiviä suhteessa </a:t>
            </a:r>
            <a:r>
              <a:rPr lang="fi-FI" sz="1400" dirty="0" err="1">
                <a:solidFill>
                  <a:schemeClr val="bg1"/>
                </a:solidFill>
              </a:rPr>
              <a:t>toimintasuunitelmaan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smtClean="0">
                <a:solidFill>
                  <a:schemeClr val="bg1"/>
                </a:solidFill>
              </a:rPr>
              <a:t>53 </a:t>
            </a:r>
            <a:r>
              <a:rPr lang="fi-FI" sz="1400" dirty="0">
                <a:solidFill>
                  <a:schemeClr val="bg1"/>
                </a:solidFill>
              </a:rPr>
              <a:t>% per </a:t>
            </a:r>
            <a:r>
              <a:rPr lang="fi-FI" sz="1400" dirty="0" smtClean="0">
                <a:solidFill>
                  <a:schemeClr val="bg1"/>
                </a:solidFill>
              </a:rPr>
              <a:t>30.6.2024</a:t>
            </a:r>
            <a:endParaRPr lang="fi-FI" sz="1400" dirty="0">
              <a:solidFill>
                <a:schemeClr val="bg1"/>
              </a:solidFill>
            </a:endParaRPr>
          </a:p>
          <a:p>
            <a:endParaRPr lang="fi-FI" sz="1400" dirty="0" smtClean="0">
              <a:solidFill>
                <a:schemeClr val="bg1"/>
              </a:solidFill>
            </a:endParaRPr>
          </a:p>
          <a:p>
            <a:r>
              <a:rPr lang="fi-FI" sz="1400" dirty="0" smtClean="0">
                <a:solidFill>
                  <a:schemeClr val="bg1"/>
                </a:solidFill>
              </a:rPr>
              <a:t>Päivätoiminta:</a:t>
            </a:r>
          </a:p>
          <a:p>
            <a:endParaRPr lang="fi-FI" sz="1400" dirty="0">
              <a:solidFill>
                <a:schemeClr val="bg1"/>
              </a:solidFill>
            </a:endParaRPr>
          </a:p>
          <a:p>
            <a:r>
              <a:rPr lang="sv-FI" sz="1400" dirty="0" err="1">
                <a:solidFill>
                  <a:schemeClr val="bg1"/>
                </a:solidFill>
              </a:rPr>
              <a:t>Pohjoinen</a:t>
            </a:r>
            <a:r>
              <a:rPr lang="sv-FI" sz="1400" dirty="0">
                <a:solidFill>
                  <a:schemeClr val="bg1"/>
                </a:solidFill>
              </a:rPr>
              <a:t> </a:t>
            </a:r>
            <a:r>
              <a:rPr lang="sv-FI" sz="1400" dirty="0" smtClean="0">
                <a:solidFill>
                  <a:schemeClr val="bg1"/>
                </a:solidFill>
              </a:rPr>
              <a:t>3523 </a:t>
            </a:r>
            <a:r>
              <a:rPr lang="sv-FI" sz="1400" dirty="0" err="1" smtClean="0">
                <a:solidFill>
                  <a:schemeClr val="bg1"/>
                </a:solidFill>
              </a:rPr>
              <a:t>Käyntiä</a:t>
            </a:r>
            <a:endParaRPr lang="sv-FI" sz="1400" dirty="0">
              <a:solidFill>
                <a:schemeClr val="bg1"/>
              </a:solidFill>
              <a:cs typeface="Arial"/>
            </a:endParaRPr>
          </a:p>
          <a:p>
            <a:r>
              <a:rPr lang="sv-FI" sz="1400" dirty="0">
                <a:solidFill>
                  <a:schemeClr val="bg1"/>
                </a:solidFill>
              </a:rPr>
              <a:t>Keskinen </a:t>
            </a:r>
            <a:r>
              <a:rPr lang="sv-FI" sz="1400" dirty="0" smtClean="0">
                <a:solidFill>
                  <a:schemeClr val="bg1"/>
                </a:solidFill>
              </a:rPr>
              <a:t>3021 </a:t>
            </a:r>
            <a:r>
              <a:rPr lang="sv-FI" sz="1400" dirty="0" err="1">
                <a:solidFill>
                  <a:schemeClr val="bg1"/>
                </a:solidFill>
              </a:rPr>
              <a:t>käyntiä</a:t>
            </a:r>
            <a:endParaRPr lang="sv-FI" sz="1400" dirty="0">
              <a:solidFill>
                <a:schemeClr val="bg1"/>
              </a:solidFill>
              <a:cs typeface="Arial"/>
            </a:endParaRPr>
          </a:p>
          <a:p>
            <a:r>
              <a:rPr lang="sv-FI" sz="1400" dirty="0" err="1">
                <a:solidFill>
                  <a:schemeClr val="bg1"/>
                </a:solidFill>
              </a:rPr>
              <a:t>Eteläinen</a:t>
            </a:r>
            <a:r>
              <a:rPr lang="sv-FI" sz="1400" dirty="0">
                <a:solidFill>
                  <a:schemeClr val="bg1"/>
                </a:solidFill>
              </a:rPr>
              <a:t> </a:t>
            </a:r>
            <a:r>
              <a:rPr lang="sv-FI" sz="1400" dirty="0" smtClean="0">
                <a:solidFill>
                  <a:schemeClr val="bg1"/>
                </a:solidFill>
              </a:rPr>
              <a:t>919 </a:t>
            </a:r>
            <a:r>
              <a:rPr lang="sv-FI" sz="1400" dirty="0" err="1">
                <a:solidFill>
                  <a:schemeClr val="bg1"/>
                </a:solidFill>
              </a:rPr>
              <a:t>käyntiä</a:t>
            </a:r>
            <a:endParaRPr lang="fi-FI" sz="1400" dirty="0" err="1">
              <a:solidFill>
                <a:schemeClr val="bg1"/>
              </a:solidFill>
            </a:endParaRPr>
          </a:p>
          <a:p>
            <a:endParaRPr lang="fi-FI" sz="1400" dirty="0">
              <a:solidFill>
                <a:schemeClr val="bg1"/>
              </a:solidFill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7461" y="4968000"/>
            <a:ext cx="2358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KOTIHOIDON ODOTUSAIKA  </a:t>
            </a: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7461" y="6000708"/>
            <a:ext cx="2358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dirty="0">
                <a:solidFill>
                  <a:schemeClr val="bg1"/>
                </a:solidFill>
              </a:rPr>
              <a:t>TOTEUTUU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A3FAB7-CD99-6DE4-64A0-A1D8597A55B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53499" y="4986447"/>
            <a:ext cx="3761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YHDENVERTAISUUS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53498" y="5287474"/>
            <a:ext cx="4847393" cy="141577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Kriteerit ja maksut yhdenmukaistettu.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Alueiden toimintaa yhdenmukaistetaan, Etähoiva laajennetaan koko alueella kuten myös mahdollisuus lääkerobotteihin.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Ikäihmisten päivätoiminta </a:t>
            </a:r>
            <a:r>
              <a:rPr lang="fi-FI" sz="1400" dirty="0" smtClean="0">
                <a:solidFill>
                  <a:schemeClr val="bg1"/>
                </a:solidFill>
              </a:rPr>
              <a:t>toimii suurimmassa osassa hyvinvointialueella.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30453" y="1403377"/>
            <a:ext cx="376154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KORJAAVAT TOIMENPITEET</a:t>
            </a:r>
            <a:endParaRPr lang="fi-FI" b="1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30453" y="1741931"/>
            <a:ext cx="3761548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</a:rPr>
              <a:t>Hyvinvointiteknologian merkittävä laajeneminen.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</a:rPr>
              <a:t>Kotihoidon yksiköiden välisen yhteistyön parantaminen ja toiminnan yhtenäistäminen kohti yhteisiä kriteerejä.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Ei hoidolliset työtehtävät siirretään pois hoitajilta.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 smtClean="0">
                <a:solidFill>
                  <a:schemeClr val="bg1"/>
                </a:solidFill>
                <a:cs typeface="Arial"/>
              </a:rPr>
              <a:t>Hoiva-avustajien määrän lisääminen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Asiakasajan korottaminen /työvuoro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Yhteistyö yli toimialarajojen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Kehittämisryhmät mm. kotihoidon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scrum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400" b="1" dirty="0">
              <a:solidFill>
                <a:schemeClr val="bg1"/>
              </a:solidFill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23621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dirty="0"/>
              <a:t>Turvallisuus ja laatu</a:t>
            </a:r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8F9AFF-A6C4-A065-1AF5-FD8D3FAFECA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2744" y="1404000"/>
            <a:ext cx="3547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 dirty="0">
                <a:solidFill>
                  <a:schemeClr val="accent4"/>
                </a:solidFill>
              </a:rPr>
              <a:t>VAARATAPAHTUMA ILMOITUSTEN MÄÄRÄ</a:t>
            </a:r>
            <a:endParaRPr lang="en-US" b="1" dirty="0">
              <a:solidFill>
                <a:schemeClr val="accent4"/>
              </a:solidFill>
            </a:endParaRPr>
          </a:p>
        </p:txBody>
      </p:sp>
      <p:graphicFrame>
        <p:nvGraphicFramePr>
          <p:cNvPr id="24" name="Chart 23" descr="Taulukko &#10;Tammikuu-Huhtikuu 2024 567&#10;Tammikuu-Huhtikuu 2025&#10;Toukokuu-Elokuu 2024&#10;Toukokuu-Elokuu 2025 &#10;Syyskuu-Joulukuu 2024 &#10;Syyskuu- Joulukuu 2025">
            <a:extLst>
              <a:ext uri="{FF2B5EF4-FFF2-40B4-BE49-F238E27FC236}">
                <a16:creationId xmlns:a16="http://schemas.microsoft.com/office/drawing/2014/main" id="{24999383-A4F3-4C9D-9A12-5123D8F9A0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6892538"/>
              </p:ext>
            </p:extLst>
          </p:nvPr>
        </p:nvGraphicFramePr>
        <p:xfrm>
          <a:off x="1286001" y="2039330"/>
          <a:ext cx="2866874" cy="2397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EEBB315-4148-1C32-F83E-4B118EBFBC2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7331" y="1404000"/>
            <a:ext cx="3886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 dirty="0">
                <a:solidFill>
                  <a:srgbClr val="85C598"/>
                </a:solidFill>
              </a:rPr>
              <a:t>VAARATAPAHTUMA ILMOITUKSET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94370E-DC36-174A-2C42-80A0AD45DE1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Läheltä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piti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2A310B-B508-BE37-9440-6C974072DB2E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10,7%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F426300-44FF-8368-1104-5A0F60267F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Tapahtui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asiakkaalle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DE7DDE0-E0C1-3C0D-05B9-E7CACE0E348C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77,2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B7E5E43-81A3-9B29-8BC2-A50915CCA07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Muut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havainnot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18423F4-576B-9350-A336-446C01D3561D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12,2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EC8BEA9-FF56-7F22-7557-299C0447103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60727" y="3146920"/>
            <a:ext cx="1381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Kohtalainen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F31E74-EA4C-A78C-3FA7-42590CADAB51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dirty="0">
                <a:solidFill>
                  <a:prstClr val="white"/>
                </a:solidFill>
                <a:latin typeface="Arial" panose="020B0604020202020204"/>
              </a:rPr>
              <a:t>3,6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834090D-E53A-26A4-1392-C87A730D084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Vakava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F500E49-E9ED-B9BF-C896-03DD19E928E2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/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</a:t>
            </a:r>
            <a:r>
              <a:rPr lang="sv-SE" sz="1600" dirty="0">
                <a:solidFill>
                  <a:prstClr val="white"/>
                </a:solidFill>
                <a:latin typeface="Arial" panose="020B0604020202020204"/>
              </a:rPr>
              <a:t>,0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YLEISIMMÄT ILMOITUSTYYPIT HENKILÖKUNTA: 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Tapaturma ja onnettomuus</a:t>
            </a:r>
            <a:endParaRPr lang="fi-FI" sz="16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Lääkehoitoon liittyvä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Tiedonkulku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Muu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Muuhun hoitoon ja seurantaan liittyvä</a:t>
            </a:r>
          </a:p>
          <a:p>
            <a:pPr marL="342900" indent="-342900">
              <a:buAutoNum type="arabicPeriod"/>
            </a:pP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9A6102-A104-4835-B038-12AB22A776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8" y="4500000"/>
            <a:ext cx="17467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solidFill>
                  <a:srgbClr val="85C598"/>
                </a:solidFill>
                <a:latin typeface="Arial" panose="020B0604020202020204"/>
              </a:rPr>
              <a:t>SOSIAALI-HUOLLON</a:t>
            </a:r>
            <a:r>
              <a:rPr lang="fi-FI" sz="1400" b="1" baseline="0" dirty="0">
                <a:solidFill>
                  <a:srgbClr val="85C598"/>
                </a:solidFill>
                <a:latin typeface="Arial" panose="020B0604020202020204"/>
              </a:rPr>
              <a:t> EPÄKOHTA-</a:t>
            </a:r>
            <a:r>
              <a:rPr lang="fi-FI" sz="1400" b="1" dirty="0">
                <a:solidFill>
                  <a:srgbClr val="85C598"/>
                </a:solidFill>
                <a:latin typeface="Arial" panose="020B0604020202020204"/>
              </a:rPr>
              <a:t>ILMOITUSTEN MÄÄRÄ:</a:t>
            </a:r>
            <a:endParaRPr lang="en-US" sz="1400" b="1" dirty="0">
              <a:solidFill>
                <a:srgbClr val="85C598"/>
              </a:solidFill>
              <a:latin typeface="Arial" panose="020B0604020202020204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4363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 dirty="0">
                <a:solidFill>
                  <a:schemeClr val="bg1"/>
                </a:solidFill>
                <a:cs typeface="Arial"/>
              </a:rPr>
              <a:t>5 </a:t>
            </a:r>
          </a:p>
          <a:p>
            <a:pPr algn="ctr"/>
            <a:r>
              <a:rPr lang="fi-FI" sz="2800" dirty="0">
                <a:solidFill>
                  <a:schemeClr val="bg1"/>
                </a:solidFill>
                <a:cs typeface="Arial"/>
              </a:rPr>
              <a:t>(8)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YHTEYDENOTOT POTILASASIA-VASTAAVILLE (KPL/ </a:t>
            </a:r>
            <a:r>
              <a:rPr lang="fi-FI" sz="1200" b="1" dirty="0" smtClean="0">
                <a:solidFill>
                  <a:schemeClr val="accent4"/>
                </a:solidFill>
              </a:rPr>
              <a:t>HAIPROSTA/ POTRA)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YHTEYDENOTOT SOSIAALIASIA-VASTAAVILLE (KPL)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 smtClean="0">
                <a:solidFill>
                  <a:schemeClr val="bg1"/>
                </a:solidFill>
                <a:cs typeface="Arial"/>
              </a:rPr>
              <a:t>8</a:t>
            </a:r>
            <a:endParaRPr lang="fi-FI" sz="4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KORJAAVAT TOIMENPITEET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</a:rPr>
              <a:t>Annosjakelun ja lääkerobottien hankinta, koulutus.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</a:rPr>
              <a:t>Kaatumisehkäisy työryhmä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Kotikuntoutuksen tehokas käyttö kotihoidon 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kentällä,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aktrivoiva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 työote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 err="1">
                <a:solidFill>
                  <a:schemeClr val="bg1"/>
                </a:solidFill>
                <a:cs typeface="Arial"/>
              </a:rPr>
              <a:t>Haiprojen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läpikäynti ja korjaavat toimenpiteet.</a:t>
            </a:r>
          </a:p>
          <a:p>
            <a:endParaRPr lang="fi-FI" sz="1400" dirty="0">
              <a:solidFill>
                <a:srgbClr val="FF0000"/>
              </a:solidFill>
              <a:cs typeface="Arial"/>
            </a:endParaRPr>
          </a:p>
          <a:p>
            <a:pPr marL="342900" indent="-342900">
              <a:buFont typeface="Calibri"/>
              <a:buChar char="-"/>
            </a:pPr>
            <a:endParaRPr lang="en-US" dirty="0">
              <a:solidFill>
                <a:srgbClr val="213A8F"/>
              </a:solidFill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BB3C89-C137-BBF0-880F-FFBEBD7F532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/>
              <a:t>Koti- ja asumispalvelut – Kotiin annettavat palvelut 5-8.2024</a:t>
            </a:r>
          </a:p>
        </p:txBody>
      </p:sp>
    </p:spTree>
    <p:extLst>
      <p:ext uri="{BB962C8B-B14F-4D97-AF65-F5344CB8AC3E}">
        <p14:creationId xmlns:p14="http://schemas.microsoft.com/office/powerpoint/2010/main" val="4244539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 dirty="0"/>
              <a:t>Asiakaskokemus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685092-8146-F072-C20B-8A07E95F8A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683361" y="0"/>
            <a:ext cx="6411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/>
              <a:t>Koti- ja asumispalvelut – Kotiin annettavat palvelut 5-8.2024</a:t>
            </a:r>
          </a:p>
        </p:txBody>
      </p:sp>
      <p:sp>
        <p:nvSpPr>
          <p:cNvPr id="17" name="Tekstiruutu 15">
            <a:extLst>
              <a:ext uri="{FF2B5EF4-FFF2-40B4-BE49-F238E27FC236}">
                <a16:creationId xmlns:a16="http://schemas.microsoft.com/office/drawing/2014/main" id="{10643F01-4E5E-0E42-735F-61C9081B1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60379" y="1399227"/>
            <a:ext cx="452298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ASIAKASPALAUTTEIDEN MÄÄRÄ= 44 </a:t>
            </a: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926529" y="3817460"/>
            <a:ext cx="457561" cy="55969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  <a:cs typeface="Arial"/>
              </a:rPr>
              <a:t>34 </a:t>
            </a:r>
          </a:p>
          <a:p>
            <a:pPr algn="ctr"/>
            <a:r>
              <a:rPr lang="fi-FI" sz="2800" dirty="0">
                <a:solidFill>
                  <a:schemeClr val="bg1"/>
                </a:solidFill>
                <a:cs typeface="Arial"/>
              </a:rPr>
              <a:t>(43)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7E4206A-CD0F-01AF-B5E8-BB32878EBB6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191027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3,43</a:t>
            </a: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(4,33)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C6BDD60-548C-386A-9E21-406E5A44FF5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307155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3,57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(4,40)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F63D81D-96FB-60BE-BCFB-5C313C6F1BD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434936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3,15</a:t>
            </a: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(4,5)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1DB09A8-E72D-6A76-80F4-8C0DA62A3F7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556587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3,27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,0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0AEEDEC-E58F-59E8-1452-35F4839CBDE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1910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3,17</a:t>
            </a: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(4,0)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1E2F751-429A-D044-C061-50F5F7E198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307458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3,5</a:t>
            </a: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(3,5)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03521C2-274E-EF55-1FB4-16F1224372E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431432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3,67</a:t>
            </a: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(4,50)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E7D2BFE-D444-74B0-DCB7-0FBB81F0C9F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555405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4,64</a:t>
            </a: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(4,87)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31085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Positiivinen palaute</a:t>
            </a:r>
            <a:endParaRPr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  <a:p>
            <a:pPr lvl="0">
              <a:defRPr/>
            </a:pP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Kohtelu</a:t>
            </a:r>
          </a:p>
          <a:p>
            <a:pPr lvl="0">
              <a:defRPr/>
            </a:pP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-THL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arvointi</a:t>
            </a: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OVPHn</a:t>
            </a: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kotihoidolla on Suomen ystävällisin henkilökunta</a:t>
            </a:r>
          </a:p>
          <a:p>
            <a:pPr lvl="0">
              <a:defRPr/>
            </a:pP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-NPS on noussut 50 (2024)</a:t>
            </a: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fi-FI" sz="1400" dirty="0">
              <a:solidFill>
                <a:prstClr val="white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45(2022) ja 51 (2023) </a:t>
            </a: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Negatiivinen palaute</a:t>
            </a:r>
            <a:r>
              <a:rPr lang="fi-FI" sz="1400" b="1" dirty="0">
                <a:solidFill>
                  <a:prstClr val="white"/>
                </a:solidFill>
                <a:latin typeface="Arial"/>
                <a:cs typeface="Arial"/>
              </a:rPr>
              <a:t> </a:t>
            </a:r>
            <a:endParaRPr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 noProof="0" dirty="0">
                <a:solidFill>
                  <a:prstClr val="white"/>
                </a:solidFill>
                <a:latin typeface="Arial"/>
                <a:cs typeface="Arial"/>
              </a:rPr>
              <a:t>Palaute keräämme mm </a:t>
            </a:r>
            <a:r>
              <a:rPr lang="fi-FI" sz="1400" noProof="0" dirty="0" err="1">
                <a:solidFill>
                  <a:prstClr val="white"/>
                </a:solidFill>
                <a:latin typeface="Arial"/>
                <a:cs typeface="Arial"/>
              </a:rPr>
              <a:t>Roidun</a:t>
            </a:r>
            <a:r>
              <a:rPr lang="fi-FI" sz="1400" noProof="0" dirty="0">
                <a:solidFill>
                  <a:prstClr val="white"/>
                </a:solidFill>
                <a:latin typeface="Arial"/>
                <a:cs typeface="Arial"/>
              </a:rPr>
              <a:t> kautta</a:t>
            </a: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, suullinen palaute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fi-FI" sz="1400" b="1" dirty="0">
              <a:solidFill>
                <a:schemeClr val="accent4"/>
              </a:solidFill>
            </a:endParaRPr>
          </a:p>
          <a:p>
            <a:pPr algn="ctr"/>
            <a:r>
              <a:rPr lang="fi-FI" sz="1400" b="1" dirty="0">
                <a:solidFill>
                  <a:schemeClr val="accent4"/>
                </a:solidFill>
              </a:rPr>
              <a:t>MUISTUTUKSET (LKM)</a:t>
            </a:r>
            <a:endParaRPr lang="en-US" sz="1400" b="1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74745" y="5406049"/>
            <a:ext cx="1399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2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20A6C0-EDDE-42C8-BDA7-EB92582963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82135" y="4803406"/>
            <a:ext cx="1676820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fi-FI" sz="1400" b="1" dirty="0">
              <a:solidFill>
                <a:schemeClr val="accent4"/>
              </a:solidFill>
            </a:endParaRPr>
          </a:p>
          <a:p>
            <a:pPr algn="ctr"/>
            <a:r>
              <a:rPr lang="fi-FI" sz="1400" b="1" dirty="0">
                <a:solidFill>
                  <a:schemeClr val="accent4"/>
                </a:solidFill>
              </a:rPr>
              <a:t>KANTELUT (LKM)</a:t>
            </a:r>
            <a:endParaRPr lang="en-US" sz="1400" b="1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516850" y="5407327"/>
            <a:ext cx="1399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1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dirty="0"/>
              <a:t>Osallisuus</a:t>
            </a:r>
            <a:endParaRPr lang="fi-FI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23099A-6FA8-79C5-3B6A-7E41E136922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/>
              <a:t>Koti- ja asumispalvelut – Kotiin annettavat palvelut 5-8.2024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Keräämme palautetta </a:t>
            </a:r>
            <a:r>
              <a:rPr lang="fi-FI" sz="1600" dirty="0" err="1">
                <a:solidFill>
                  <a:schemeClr val="bg1"/>
                </a:solidFill>
              </a:rPr>
              <a:t>Roidun</a:t>
            </a:r>
            <a:r>
              <a:rPr lang="fi-FI" sz="1600" dirty="0">
                <a:solidFill>
                  <a:schemeClr val="bg1"/>
                </a:solidFill>
              </a:rPr>
              <a:t> kautta ja </a:t>
            </a:r>
            <a:r>
              <a:rPr lang="fi-FI" sz="1600" dirty="0" err="1">
                <a:solidFill>
                  <a:schemeClr val="bg1"/>
                </a:solidFill>
              </a:rPr>
              <a:t>Haipro</a:t>
            </a:r>
            <a:r>
              <a:rPr lang="fi-FI" sz="1600" dirty="0">
                <a:solidFill>
                  <a:schemeClr val="bg1"/>
                </a:solidFill>
              </a:rPr>
              <a:t> käytössä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THL kansallinen </a:t>
            </a:r>
            <a:r>
              <a:rPr lang="fi-FI" sz="1600" dirty="0" smtClean="0">
                <a:solidFill>
                  <a:schemeClr val="bg1"/>
                </a:solidFill>
              </a:rPr>
              <a:t>arviointi, RAI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Omahoitajasysteemi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Palveluohjauksessa (kuuluu toiseen toimialaan) ja omaishoidossa arvioidaan ja päätetään palvelut huomioiden asiakkaan toiveet ja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osallistamalla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myös omaisia.</a:t>
            </a:r>
            <a:endParaRPr lang="fi-FI" dirty="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 dirty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6AB64-A484-4C1D-B917-E9E104612D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bg1"/>
                </a:solidFill>
              </a:rPr>
              <a:t>Muutos ja kehittämistoimenpiteitä  vanhusneuvoston ja asiakasraadin kautta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 dirty="0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132343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-Keskusteluita ulkoisten toimittajien kanssa käydään jatkuvasti - kumppanuuspöytä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-Prima Botnian hankeen kautta kehitetään kolmannen sektorin yhteistyötä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fi-FI" sz="1600" dirty="0">
                <a:solidFill>
                  <a:schemeClr val="bg2"/>
                </a:solidFill>
                <a:cs typeface="Arial"/>
              </a:rPr>
              <a:t>Koulutusta väkivaltaisten/haasteellisesti käyttäytyvien asiakkaiden kohtaamisesta</a:t>
            </a:r>
          </a:p>
          <a:p>
            <a:pPr marL="285750" indent="-285750">
              <a:buFont typeface="Calibri"/>
              <a:buChar char="-"/>
            </a:pPr>
            <a:r>
              <a:rPr lang="fi-FI" sz="1600" dirty="0">
                <a:solidFill>
                  <a:schemeClr val="bg2"/>
                </a:solidFill>
                <a:cs typeface="Arial"/>
              </a:rPr>
              <a:t>Parempaa tiedotusta</a:t>
            </a:r>
          </a:p>
        </p:txBody>
      </p:sp>
    </p:spTree>
    <p:extLst>
      <p:ext uri="{BB962C8B-B14F-4D97-AF65-F5344CB8AC3E}">
        <p14:creationId xmlns:p14="http://schemas.microsoft.com/office/powerpoint/2010/main" val="57422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 dirty="0"/>
              <a:t>Henkilöstö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4C0134-CB6F-61D2-D224-5E07653F2DF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/>
              <a:t>Koti- ja asumispalvelut – Kotiin annettavat palvelut 5-8.2024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HENKILÖSTÖ</a:t>
            </a:r>
            <a:r>
              <a:rPr lang="fi-FI" b="1" baseline="0" dirty="0">
                <a:solidFill>
                  <a:schemeClr val="accent4"/>
                </a:solidFill>
              </a:rPr>
              <a:t>MÄÄRÄ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200" dirty="0">
              <a:solidFill>
                <a:schemeClr val="bg1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Henkilöstö: </a:t>
            </a:r>
            <a:r>
              <a:rPr lang="fi-FI" sz="1400" dirty="0" smtClean="0">
                <a:solidFill>
                  <a:schemeClr val="bg1"/>
                </a:solidFill>
              </a:rPr>
              <a:t>938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Vakinaiset: </a:t>
            </a:r>
            <a:r>
              <a:rPr lang="fi-FI" sz="1400" dirty="0" smtClean="0">
                <a:solidFill>
                  <a:schemeClr val="bg1"/>
                </a:solidFill>
              </a:rPr>
              <a:t>705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u="sng" dirty="0">
                <a:solidFill>
                  <a:schemeClr val="bg1"/>
                </a:solidFill>
              </a:rPr>
              <a:t>Avoimet vakanssit: </a:t>
            </a:r>
            <a:endParaRPr lang="fi-FI" sz="1400" u="sng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Kotihoito: n. 80 kpl (kaikki ammattiryhmät)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Päivätoiminta: 1 kpl 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Omaishoito: 0 kpl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TYÖTURVARLLISUUS-</a:t>
            </a:r>
          </a:p>
          <a:p>
            <a:r>
              <a:rPr lang="fi-FI" sz="1600" b="1" dirty="0">
                <a:solidFill>
                  <a:schemeClr val="accent4"/>
                </a:solidFill>
              </a:rPr>
              <a:t>ILMOITUKSIA</a:t>
            </a:r>
            <a:r>
              <a:rPr lang="fi-FI" sz="1600" b="1" baseline="0" dirty="0">
                <a:solidFill>
                  <a:schemeClr val="accent4"/>
                </a:solidFill>
              </a:rPr>
              <a:t> HAIPRO-JÄRJESTELMÄN KAUTTA</a:t>
            </a:r>
            <a:endParaRPr lang="fi-FI" sz="1600" b="1" dirty="0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aseline="0" dirty="0">
                <a:solidFill>
                  <a:schemeClr val="bg1"/>
                </a:solidFill>
              </a:rPr>
              <a:t>Tapaturmailmoitusten määrä:</a:t>
            </a: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88 (118 edellinen kausi)</a:t>
            </a:r>
            <a:endParaRPr lang="fi-FI" sz="1600" baseline="0" dirty="0">
              <a:solidFill>
                <a:schemeClr val="bg1"/>
              </a:solidFill>
              <a:cs typeface="Arial"/>
            </a:endParaRPr>
          </a:p>
          <a:p>
            <a:endParaRPr lang="fi-FI" sz="1600" baseline="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Yleisimmät ilmoitustyypit: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Muu vaaratyyppi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</a:rPr>
              <a:t>Uhka tai väkivalta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Sisäilmaan liittyvä oire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82936" y="1415425"/>
            <a:ext cx="4075740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cs typeface="Arial"/>
              </a:rPr>
              <a:t>HENKILÖSTÖMITOITUS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40C140-A7BF-4A55-B831-A9D36706F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90378" y="1753979"/>
            <a:ext cx="406829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1" dirty="0">
                <a:solidFill>
                  <a:schemeClr val="bg1"/>
                </a:solidFill>
                <a:cs typeface="Arial"/>
              </a:rPr>
              <a:t>Kotihoito:</a:t>
            </a:r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-     Ei lakisääteistä mitoitusta / asiakas.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Asiakastarve määrittelee hoitajatarpeen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Toiminnanohjaus</a:t>
            </a:r>
          </a:p>
          <a:p>
            <a:pPr marL="285750" indent="-285750">
              <a:buFont typeface="Calibri"/>
              <a:buChar char="-"/>
            </a:pP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endParaRPr lang="fi-FI" sz="1400" b="1" dirty="0">
              <a:solidFill>
                <a:schemeClr val="bg1"/>
              </a:solidFill>
              <a:cs typeface="Arial"/>
            </a:endParaRPr>
          </a:p>
          <a:p>
            <a:r>
              <a:rPr lang="fi-FI" sz="1400" b="1" dirty="0">
                <a:solidFill>
                  <a:schemeClr val="bg1"/>
                </a:solidFill>
                <a:cs typeface="Arial"/>
              </a:rPr>
              <a:t>Päivätoiminta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: Ei lakisääteinen henkilöstömitoitusta</a:t>
            </a:r>
          </a:p>
          <a:p>
            <a:endParaRPr lang="fi-FI" sz="1400" b="1" dirty="0">
              <a:solidFill>
                <a:schemeClr val="bg1"/>
              </a:solidFill>
              <a:cs typeface="Arial"/>
            </a:endParaRPr>
          </a:p>
          <a:p>
            <a:r>
              <a:rPr lang="fi-FI" sz="1400" b="1" dirty="0">
                <a:solidFill>
                  <a:schemeClr val="bg1"/>
                </a:solidFill>
                <a:cs typeface="Arial"/>
              </a:rPr>
              <a:t>Omaishoito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: Ei lakisääteistä henkilöstömitoitusta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8" y="4541635"/>
            <a:ext cx="233972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SAIRAUSPOISSAOLOT </a:t>
            </a:r>
            <a:endParaRPr lang="fi-FI" sz="1400" dirty="0">
              <a:solidFill>
                <a:schemeClr val="accent4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5061C6-FA91-4BF0-D5E6-1F2F17BBCBA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8" y="5028045"/>
            <a:ext cx="23397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600" b="1" dirty="0">
                <a:solidFill>
                  <a:schemeClr val="bg1"/>
                </a:solidFill>
              </a:rPr>
              <a:t>Kaikki </a:t>
            </a:r>
            <a:r>
              <a:rPr lang="fi-FI" sz="1600" b="1" dirty="0" smtClean="0">
                <a:solidFill>
                  <a:schemeClr val="bg1"/>
                </a:solidFill>
              </a:rPr>
              <a:t>7780 </a:t>
            </a:r>
            <a:r>
              <a:rPr lang="fi-FI" sz="1600" b="1" dirty="0">
                <a:solidFill>
                  <a:schemeClr val="bg1"/>
                </a:solidFill>
              </a:rPr>
              <a:t>(7636) päivää</a:t>
            </a:r>
            <a:r>
              <a:rPr lang="fi-FI" sz="1600" b="1" dirty="0" smtClean="0">
                <a:solidFill>
                  <a:schemeClr val="bg1"/>
                </a:solidFill>
              </a:rPr>
              <a:t>​</a:t>
            </a:r>
            <a:endParaRPr lang="fi-FI" sz="1600" b="1" dirty="0">
              <a:solidFill>
                <a:schemeClr val="bg1"/>
              </a:solidFill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H="1" flipV="1">
            <a:off x="4840565" y="5294568"/>
            <a:ext cx="40528" cy="70692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07142" y="6057789"/>
            <a:ext cx="134789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400">
                <a:solidFill>
                  <a:schemeClr val="bg1"/>
                </a:solidFill>
                <a:cs typeface="Arial"/>
              </a:rPr>
              <a:t> 3 </a:t>
            </a:r>
          </a:p>
          <a:p>
            <a:pPr algn="ctr"/>
            <a:r>
              <a:rPr lang="fi-FI" sz="2400" dirty="0">
                <a:solidFill>
                  <a:schemeClr val="bg1"/>
                </a:solidFill>
                <a:cs typeface="Arial"/>
              </a:rPr>
              <a:t>(-2)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TYÖHYVINVOINTIA</a:t>
            </a:r>
            <a:r>
              <a:rPr lang="fi-FI" b="1" baseline="0" dirty="0">
                <a:solidFill>
                  <a:schemeClr val="accent4"/>
                </a:solidFill>
              </a:rPr>
              <a:t> EDISTÄVÄT TOIMENPITEET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sv-SE" sz="1600" dirty="0" err="1">
              <a:solidFill>
                <a:schemeClr val="bg1"/>
              </a:solidFill>
              <a:cs typeface="Arial"/>
            </a:endParaRPr>
          </a:p>
          <a:p>
            <a:r>
              <a:rPr lang="sv-SE" sz="1600" dirty="0">
                <a:solidFill>
                  <a:schemeClr val="bg1"/>
                </a:solidFill>
                <a:cs typeface="Arial"/>
              </a:rPr>
              <a:t>-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Kehitys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- ja 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varhaisen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 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tukemisen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keskustelut</a:t>
            </a:r>
          </a:p>
          <a:p>
            <a:r>
              <a:rPr lang="sv-SE" sz="1600" dirty="0">
                <a:solidFill>
                  <a:schemeClr val="bg1"/>
                </a:solidFill>
                <a:cs typeface="Arial"/>
              </a:rPr>
              <a:t>-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Työnohjaus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tarvittaessa</a:t>
            </a:r>
            <a:endParaRPr lang="sv-SE" sz="1600" dirty="0">
              <a:solidFill>
                <a:schemeClr val="bg1"/>
              </a:solidFill>
              <a:cs typeface="Arial"/>
            </a:endParaRPr>
          </a:p>
          <a:p>
            <a:r>
              <a:rPr lang="sv-SE" sz="1600" dirty="0">
                <a:solidFill>
                  <a:schemeClr val="bg1"/>
                </a:solidFill>
                <a:cs typeface="Arial"/>
              </a:rPr>
              <a:t>-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Lean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implementoidaan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henkilöstön osallistumisen lisäämiseksi toiminnan kehittämisessä</a:t>
            </a:r>
            <a:endParaRPr lang="sv-SE" sz="1600" dirty="0">
              <a:solidFill>
                <a:schemeClr val="bg1"/>
              </a:solidFill>
              <a:cs typeface="Arial"/>
            </a:endParaRPr>
          </a:p>
          <a:p>
            <a:r>
              <a:rPr lang="sv-SE" sz="1600" dirty="0">
                <a:solidFill>
                  <a:schemeClr val="bg1"/>
                </a:solidFill>
                <a:cs typeface="Arial"/>
              </a:rPr>
              <a:t>-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Toimenpiteitä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organisaatiotasolla</a:t>
            </a:r>
            <a:endParaRPr lang="sv-SE" sz="16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sv-SE" sz="1600" dirty="0">
                <a:solidFill>
                  <a:schemeClr val="bg1"/>
                </a:solidFill>
                <a:cs typeface="Arial"/>
              </a:rPr>
              <a:t>E-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passi</a:t>
            </a:r>
            <a:endParaRPr lang="sv-SE" sz="1600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347129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7" ma:contentTypeDescription="Skapa ett nytt dokument." ma:contentTypeScope="" ma:versionID="303debc14b5607e4af193ec7b2e90739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0ff4a344755dc82c37c080b0c74f1552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e3b1261-fa39-4c0d-96a1-f062864176bc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F7A712-FAD3-4983-BAC6-864B44C571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A66354-7197-45DD-9516-8ADA0A389FA4}">
  <ds:schemaRefs>
    <ds:schemaRef ds:uri="http://purl.org/dc/elements/1.1/"/>
    <ds:schemaRef ds:uri="http://schemas.microsoft.com/office/2006/metadata/properties"/>
    <ds:schemaRef ds:uri="8662b06d-03b9-424a-ab70-bfab313b8d48"/>
    <ds:schemaRef ds:uri="http://purl.org/dc/terms/"/>
    <ds:schemaRef ds:uri="cbe4f0d9-fb0d-42e8-a680-6e558966cc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E18E5C0-776E-4168-AED4-2D233444C8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15378</TotalTime>
  <Words>698</Words>
  <Application>Microsoft Office PowerPoint</Application>
  <PresentationFormat>Widescreen</PresentationFormat>
  <Paragraphs>178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맑은 고딕</vt:lpstr>
      <vt:lpstr>Arial</vt:lpstr>
      <vt:lpstr>Calibri</vt:lpstr>
      <vt:lpstr>굴림</vt:lpstr>
      <vt:lpstr>Segoe UI</vt:lpstr>
      <vt:lpstr>OVHP_teema</vt:lpstr>
      <vt:lpstr>Omavalvonnan seurantatietojen raportointi</vt:lpstr>
      <vt:lpstr>Saatavuus</vt:lpstr>
      <vt:lpstr>Turvallisuus ja laatu</vt:lpstr>
      <vt:lpstr>PowerPoint 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Olin Paula</cp:lastModifiedBy>
  <cp:revision>676</cp:revision>
  <dcterms:created xsi:type="dcterms:W3CDTF">2023-11-14T05:41:58Z</dcterms:created>
  <dcterms:modified xsi:type="dcterms:W3CDTF">2024-09-20T10:26:50Z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