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3" r:id="rId6"/>
    <p:sldId id="273" r:id="rId7"/>
    <p:sldId id="275" r:id="rId8"/>
    <p:sldId id="281" r:id="rId9"/>
    <p:sldId id="30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D2A816-7FE6-362A-610F-DEA8DF765ED3}" v="20" dt="2024-10-01T09:30:01.5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B-41E1-9755-E6F4231271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B-41E1-9755-E6F423127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0D-4B2D-880B-88935480DF0E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0D-4B2D-880B-88935480DF0E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60D-4B2D-880B-88935480DF0E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60D-4B2D-880B-88935480DF0E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60D-4B2D-880B-88935480DF0E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60D-4B2D-880B-88935480DF0E}"/>
              </c:ext>
            </c:extLst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0D-4B2D-880B-88935480DF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Tapahtui asiakkaalle</c:v>
                </c:pt>
                <c:pt idx="1">
                  <c:v>Läheltäpiti</c:v>
                </c:pt>
                <c:pt idx="2">
                  <c:v>Muut havainnot</c:v>
                </c:pt>
                <c:pt idx="3">
                  <c:v>Kohtalaiset seuraukset</c:v>
                </c:pt>
                <c:pt idx="4">
                  <c:v>Vakavat seuraukset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60D-4B2D-880B-88935480DF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725-4716-BBF9-312EFEC46B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725-4716-BBF9-312EFEC46B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725-4716-BBF9-312EFEC46B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725-4716-BBF9-312EFEC46BC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725-4716-BBF9-312EFEC46BC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725-4716-BBF9-312EFEC46B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Tapahtui asiakkaalle</c:v>
                </c:pt>
                <c:pt idx="1">
                  <c:v>Läheltäpiti</c:v>
                </c:pt>
                <c:pt idx="2">
                  <c:v>Muut havainnot</c:v>
                </c:pt>
                <c:pt idx="3">
                  <c:v>Kohtalaiset seuraukset</c:v>
                </c:pt>
                <c:pt idx="4">
                  <c:v>Vakavat seuraukset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61E-4D3D-854E-8B4E387A8E84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32278406271076443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100" y="914884"/>
            <a:ext cx="8183420" cy="2072107"/>
          </a:xfrm>
        </p:spPr>
        <p:txBody>
          <a:bodyPr>
            <a:noAutofit/>
          </a:bodyPr>
          <a:lstStyle/>
          <a:p>
            <a:r>
              <a:rPr lang="fi-FI" sz="4800" dirty="0"/>
              <a:t>Omavalvonnan </a:t>
            </a:r>
            <a:r>
              <a:rPr lang="fi-FI" sz="4800" dirty="0" smtClean="0"/>
              <a:t>seurantatietojen </a:t>
            </a:r>
            <a:r>
              <a:rPr lang="fi-FI" sz="4800" dirty="0"/>
              <a:t>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Tulosalue: </a:t>
            </a:r>
            <a:r>
              <a:rPr lang="fi-FI" err="1"/>
              <a:t>Sosiaali</a:t>
            </a:r>
            <a:r>
              <a:rPr lang="fi-FI"/>
              <a:t>- ja terveyskeskus: Suun terveydenhuolto</a:t>
            </a:r>
          </a:p>
          <a:p>
            <a:r>
              <a:rPr lang="fi-FI"/>
              <a:t>Raportoitava ajanjakso: 5-8.24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344" y="5153890"/>
            <a:ext cx="5651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4EE8-8D3B-44DC-9B9C-9EC3E822D1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– Suun terveydenhuolto</a:t>
            </a:r>
            <a:endParaRPr lang="fi-FI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31EE1-2781-1CA8-705B-499B9E8B0F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HOITOON PÄÄSY SUUN TERVEYDENHUOLLOSSA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C138F9-6E88-4BD5-BA04-6B5900AAE7B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023982"/>
            <a:ext cx="360000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Hoitotakuulainsäädäntö (</a:t>
            </a:r>
            <a:r>
              <a:rPr lang="fi-FI" err="1">
                <a:solidFill>
                  <a:schemeClr val="bg1"/>
                </a:solidFill>
              </a:rPr>
              <a:t>pth</a:t>
            </a:r>
            <a:r>
              <a:rPr lang="fi-FI">
                <a:solidFill>
                  <a:schemeClr val="bg1"/>
                </a:solidFill>
              </a:rPr>
              <a:t>) 4 kk.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Erikoissairaanhoidossa (ESH, suupoli) </a:t>
            </a:r>
            <a:r>
              <a:rPr lang="fi-FI" err="1">
                <a:solidFill>
                  <a:schemeClr val="bg1"/>
                </a:solidFill>
                <a:cs typeface="Arial"/>
              </a:rPr>
              <a:t>hoitoonpääsy</a:t>
            </a:r>
            <a:r>
              <a:rPr lang="fi-FI">
                <a:solidFill>
                  <a:schemeClr val="bg1"/>
                </a:solidFill>
                <a:cs typeface="Arial"/>
              </a:rPr>
              <a:t> toteutuu lakisääteisessä ajassa.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/>
          </p:cNvSpPr>
          <p:nvPr/>
        </p:nvSpPr>
        <p:spPr>
          <a:xfrm>
            <a:off x="1152000" y="5102808"/>
            <a:ext cx="36000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MÖYNNETTYJEN PALVELUSETELEIDEN MÄÄRÄ</a:t>
            </a:r>
          </a:p>
          <a:p>
            <a:r>
              <a:rPr lang="fi-FI" b="1" dirty="0">
                <a:solidFill>
                  <a:schemeClr val="accent4"/>
                </a:solidFill>
                <a:cs typeface="Arial"/>
              </a:rPr>
              <a:t>KPL 803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5285A-114C-4EBB-BC70-BCA611BDE790}"/>
              </a:ext>
            </a:extLst>
          </p:cNvPr>
          <p:cNvSpPr>
            <a:spLocks/>
          </p:cNvSpPr>
          <p:nvPr/>
        </p:nvSpPr>
        <p:spPr>
          <a:xfrm>
            <a:off x="1152000" y="5472140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8286AE-F4C4-4D89-A6F2-843EE4507F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988000"/>
            <a:ext cx="3600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Hoitotakuu (</a:t>
            </a:r>
            <a:r>
              <a:rPr lang="fi-FI" err="1">
                <a:solidFill>
                  <a:schemeClr val="bg1"/>
                </a:solidFill>
              </a:rPr>
              <a:t>pth</a:t>
            </a:r>
            <a:r>
              <a:rPr lang="fi-FI">
                <a:solidFill>
                  <a:schemeClr val="bg1"/>
                </a:solidFill>
              </a:rPr>
              <a:t>) toteutuu 4kk:n sisällä yhdessä yksikössä 12:stä (Kristiinankaupunki).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4827391" y="4384940"/>
            <a:ext cx="3702208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b="1">
              <a:solidFill>
                <a:schemeClr val="accent4"/>
              </a:solidFill>
              <a:cs typeface="Arial"/>
            </a:endParaRPr>
          </a:p>
          <a:p>
            <a:endParaRPr lang="fi-FI" b="1">
              <a:solidFill>
                <a:schemeClr val="accent4"/>
              </a:solidFill>
            </a:endParaRPr>
          </a:p>
          <a:p>
            <a:r>
              <a:rPr lang="fi-FI" b="1" dirty="0">
                <a:solidFill>
                  <a:schemeClr val="accent4"/>
                </a:solidFill>
              </a:rPr>
              <a:t>Käyntimäärät:</a:t>
            </a:r>
            <a:endParaRPr lang="fi-FI">
              <a:solidFill>
                <a:schemeClr val="accent4"/>
              </a:solidFill>
            </a:endParaRPr>
          </a:p>
          <a:p>
            <a:endParaRPr lang="fi-FI" b="1">
              <a:solidFill>
                <a:schemeClr val="accent4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Hammaslääkärin vastaanotto </a:t>
            </a:r>
            <a:endParaRPr lang="fi-FI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32 930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</a:rPr>
              <a:t>Hoitohenkilöstön vastaanotto 9056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Hoitotakuuta yritetään saada hallintaan useilla keinoilla. 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Arkityön toimintamallit tähtäävät siihen, että kiireettömän hoidon jonopotilaille järjestyisi, kaikki muut velvoitteet huomioiden (arkipäivystys sekä lasten ja nuorten tarkastukset ja hoito), mahdollisimman paljon tutkimus- ja hoitoaikoja.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Kiireettömän hoidon jonoja puretaan myös virka-ajan ulkopuolisena toimintana. Lisäksi erilaiset palveluiden ostot ("valmis potilas" -malli) tähtäävät jonojen purkamiseen ja parempaan kiireettömän hoidon hallintaan. Palvelusetelitoiminta helpottaa myös osin sitä, että hoitojono ei kasva.</a:t>
            </a:r>
          </a:p>
        </p:txBody>
      </p:sp>
    </p:spTree>
    <p:extLst>
      <p:ext uri="{BB962C8B-B14F-4D97-AF65-F5344CB8AC3E}">
        <p14:creationId xmlns:p14="http://schemas.microsoft.com/office/powerpoint/2010/main" val="266265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B0C392-776E-F592-170A-DDABC5F5D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5-8.2024</a:t>
            </a:r>
            <a:endParaRPr lang="fi-FI" sz="1400"/>
          </a:p>
        </p:txBody>
      </p:sp>
      <p:graphicFrame>
        <p:nvGraphicFramePr>
          <p:cNvPr id="18" name="Chart 17" descr="Taulukko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09D56CB9-FEB7-483C-8207-2D26C813B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6279636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 descr="Ympyrädiagrammi vaaratapahtumailmoitukset:&#10;Läheltäpiti 28 %&#10;Muut havainnot 25%&#10;Tapahtui asiakkaalle 47%&#10;josta&#10;Kohtalaiset seuraukset 6,8%&#10;Vakavat seuraukset: 0,6 %">
            <a:extLst>
              <a:ext uri="{FF2B5EF4-FFF2-40B4-BE49-F238E27FC236}">
                <a16:creationId xmlns:a16="http://schemas.microsoft.com/office/drawing/2014/main" id="{BFF24A90-41A4-4A37-BAA2-72FDF09324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6644272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Lääke- ja nestehoito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Laboratorio-,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kuvantamis</a:t>
            </a:r>
            <a:r>
              <a:rPr lang="fi-FI" sz="1600">
                <a:solidFill>
                  <a:schemeClr val="bg1"/>
                </a:solidFill>
                <a:cs typeface="Arial"/>
              </a:rPr>
              <a:t>- tai muu potilastutkimus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 hoito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</a:rPr>
              <a:t>3(3)</a:t>
            </a:r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21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0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Kaikki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400">
                <a:solidFill>
                  <a:schemeClr val="bg1"/>
                </a:solidFill>
                <a:cs typeface="Arial"/>
              </a:rPr>
              <a:t>-ilmoitukset käydään moniammatillisesti yksikkötasolla läpi, osasto-/tiimikokouksissa. Prosessit analysoidaan ja mahdolliset korjattavat toimenpiteet tehdään.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91489D-998E-4F60-B08C-FF58DAFC69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FCAE4C-2222-CEA2-C24E-A9582DC6CE98}"/>
              </a:ext>
            </a:extLst>
          </p:cNvPr>
          <p:cNvSpPr txBox="1"/>
          <p:nvPr/>
        </p:nvSpPr>
        <p:spPr>
          <a:xfrm>
            <a:off x="1121383" y="1430524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Asiakaspalautteen kokonaismäärä kauden aikana: 279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/>
          <p:nvPr/>
        </p:nvCxnSpPr>
        <p:spPr>
          <a:xfrm flipV="1">
            <a:off x="4929063" y="3727812"/>
            <a:ext cx="429518" cy="63713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65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  <a:cs typeface="Calibri"/>
              </a:rPr>
              <a:t>4,03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4,28)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4,01 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4,21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4,19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(4,21)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4,15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4,24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(4,19)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4,07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4,57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(4,67)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Kohtaaminen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Saatavuus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 dirty="0">
                <a:solidFill>
                  <a:schemeClr val="accent4"/>
                </a:solidFill>
              </a:rPr>
              <a:t>MUISTUTUKSET/ KANTELUT 9 kpl</a:t>
            </a:r>
            <a:endParaRPr lang="en-US" sz="12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4AD4BD-D0CE-EDF3-885B-091946AB25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Mahdollisuus palveluiden arvioon 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Roidun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 ja </a:t>
            </a:r>
            <a:r>
              <a:rPr lang="fi-FI" sz="1600" dirty="0" err="1">
                <a:solidFill>
                  <a:schemeClr val="bg1"/>
                </a:solidFill>
                <a:ea typeface="+mn-lt"/>
                <a:cs typeface="+mn-lt"/>
              </a:rPr>
              <a:t>HaiPron</a:t>
            </a:r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 kautta.</a:t>
            </a:r>
            <a:endParaRPr lang="en-US" sz="16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THL asiakastyytyväisyyskysely toteutetaan säännöllisesti, seuraava  5/2024 (tulokset eivät vielä ilmoitettu).</a:t>
            </a:r>
          </a:p>
          <a:p>
            <a:r>
              <a:rPr lang="fi-FI" sz="1600" dirty="0">
                <a:solidFill>
                  <a:schemeClr val="bg1"/>
                </a:solidFill>
                <a:cs typeface="Arial"/>
              </a:rPr>
              <a:t>Pohjanmaan hyvinvointialueen asiakasraadit.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75C907-FE8C-7554-A893-019101AFF9B7}"/>
              </a:ext>
            </a:extLst>
          </p:cNvPr>
          <p:cNvSpPr txBox="1"/>
          <p:nvPr/>
        </p:nvSpPr>
        <p:spPr>
          <a:xfrm>
            <a:off x="1271570" y="5996453"/>
            <a:ext cx="247371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>
                <a:solidFill>
                  <a:schemeClr val="bg1"/>
                </a:solidFill>
                <a:cs typeface="Arial"/>
              </a:rPr>
              <a:t>Osittain</a:t>
            </a:r>
            <a:endParaRPr lang="fi-FI" strike="sngStrike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  <a:ea typeface="+mn-lt"/>
                <a:cs typeface="+mn-lt"/>
              </a:rPr>
              <a:t>Alueellinen elintapaohjaus projekti aloitettu kuntien ja järjestöjen kanssa .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6705600" y="495156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Kotisivujen päivittäminen säännöllisesti.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Ohjeistusten ja toimintamallien selkeyttäminen niin, että ne asiakkaan näkökulmasta olisivat selkeitä.</a:t>
            </a: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B664AA-F744-D4EA-5F84-5648731268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300" b="1">
                <a:solidFill>
                  <a:schemeClr val="bg1"/>
                </a:solidFill>
              </a:rPr>
              <a:t>Henkilöstö: </a:t>
            </a:r>
            <a:endParaRPr lang="fi-FI" sz="1300" b="1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Hoitohenkilöstö 167</a:t>
            </a: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96</a:t>
            </a:r>
          </a:p>
          <a:p>
            <a:r>
              <a:rPr lang="fi-FI" sz="1300" b="1">
                <a:solidFill>
                  <a:schemeClr val="bg1"/>
                </a:solidFill>
              </a:rPr>
              <a:t>Vakinaiset: </a:t>
            </a:r>
            <a:r>
              <a:rPr lang="fi-FI" sz="1300">
                <a:solidFill>
                  <a:schemeClr val="bg1"/>
                </a:solidFill>
              </a:rPr>
              <a:t> 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Hoitohenkilöstö 131</a:t>
            </a: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66,5</a:t>
            </a:r>
          </a:p>
          <a:p>
            <a:r>
              <a:rPr lang="fi-FI" sz="1300" b="1">
                <a:solidFill>
                  <a:schemeClr val="bg1"/>
                </a:solidFill>
              </a:rPr>
              <a:t>Tilapäiset: </a:t>
            </a:r>
            <a:r>
              <a:rPr lang="fi-FI" sz="1300">
                <a:solidFill>
                  <a:schemeClr val="bg1"/>
                </a:solidFill>
              </a:rPr>
              <a:t>  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Hoitohenkilöstö 36</a:t>
            </a: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16,5</a:t>
            </a:r>
          </a:p>
          <a:p>
            <a:r>
              <a:rPr lang="fi-FI" sz="1300" b="1">
                <a:solidFill>
                  <a:schemeClr val="bg1"/>
                </a:solidFill>
              </a:rPr>
              <a:t>Avoimet vakanssit:</a:t>
            </a:r>
            <a:r>
              <a:rPr lang="fi-FI" sz="1300">
                <a:solidFill>
                  <a:schemeClr val="bg1"/>
                </a:solidFill>
              </a:rPr>
              <a:t>  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 err="1">
                <a:solidFill>
                  <a:schemeClr val="bg1"/>
                </a:solidFill>
              </a:rPr>
              <a:t>Hammash</a:t>
            </a:r>
            <a:r>
              <a:rPr lang="fi-FI" sz="1300">
                <a:solidFill>
                  <a:schemeClr val="bg1"/>
                </a:solidFill>
              </a:rPr>
              <a:t> 13, </a:t>
            </a:r>
            <a:r>
              <a:rPr lang="fi-FI" sz="1300" err="1">
                <a:solidFill>
                  <a:schemeClr val="bg1"/>
                </a:solidFill>
              </a:rPr>
              <a:t>Suuhyg</a:t>
            </a:r>
            <a:r>
              <a:rPr lang="fi-FI" sz="1300">
                <a:solidFill>
                  <a:schemeClr val="bg1"/>
                </a:solidFill>
              </a:rPr>
              <a:t> 6.75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13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/>
          </p:cNvSpPr>
          <p:nvPr/>
        </p:nvSpPr>
        <p:spPr>
          <a:xfrm>
            <a:off x="4004455" y="1420380"/>
            <a:ext cx="324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TYÖTURVALLISUUS-ILMOITUKSIA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/>
          </p:cNvSpPr>
          <p:nvPr/>
        </p:nvSpPr>
        <p:spPr>
          <a:xfrm>
            <a:off x="4003513" y="2250727"/>
            <a:ext cx="3248333" cy="2068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>
                <a:solidFill>
                  <a:schemeClr val="bg1"/>
                </a:solidFill>
                <a:cs typeface="Arial"/>
              </a:rPr>
              <a:t>29</a:t>
            </a:r>
            <a:endParaRPr lang="fi-FI" baseline="0">
              <a:solidFill>
                <a:schemeClr val="bg1"/>
              </a:solidFill>
              <a:cs typeface="Arial"/>
            </a:endParaRP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Yleisimmät ilmoitustyypit:</a:t>
            </a:r>
          </a:p>
          <a:p>
            <a:pPr marL="342900" indent="-342900">
              <a:buAutoNum type="arabicPeriod"/>
            </a:pPr>
            <a:r>
              <a:rPr lang="fi-FI" err="1">
                <a:solidFill>
                  <a:schemeClr val="bg1"/>
                </a:solidFill>
                <a:cs typeface="Arial"/>
              </a:rPr>
              <a:t>Pisto,leikkaushaava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2.  Sisäilma</a:t>
            </a:r>
          </a:p>
          <a:p>
            <a:r>
              <a:rPr lang="fi-FI">
                <a:solidFill>
                  <a:schemeClr val="bg1"/>
                </a:solidFill>
              </a:rPr>
              <a:t>3.  Uhka ,väkivalta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/>
          </p:cNvSpPr>
          <p:nvPr/>
        </p:nvSpPr>
        <p:spPr>
          <a:xfrm>
            <a:off x="7341022" y="1404000"/>
            <a:ext cx="4917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HENKILÖSTÖMITOITUS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/>
          </p:cNvSpPr>
          <p:nvPr/>
        </p:nvSpPr>
        <p:spPr>
          <a:xfrm>
            <a:off x="7341022" y="1736207"/>
            <a:ext cx="491765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Ei lakisääteistä henkilömitoitusta suun terveydenhuollossa.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>
                <a:solidFill>
                  <a:schemeClr val="bg1"/>
                </a:solidFill>
              </a:rPr>
              <a:t>Hoitohenkilöstö 4,8</a:t>
            </a:r>
            <a:endParaRPr lang="sv-SE" sz="1200">
              <a:solidFill>
                <a:schemeClr val="bg1"/>
              </a:solidFill>
            </a:endParaRPr>
          </a:p>
          <a:p>
            <a:pPr algn="ctr"/>
            <a:r>
              <a:rPr lang="fi-FI" sz="1200" b="1">
                <a:solidFill>
                  <a:schemeClr val="bg1"/>
                </a:solidFill>
              </a:rPr>
              <a:t> sairauspoissaolopäivää</a:t>
            </a:r>
            <a:r>
              <a:rPr lang="fi-FI" sz="1200" b="1" baseline="0">
                <a:solidFill>
                  <a:schemeClr val="bg1"/>
                </a:solidFill>
              </a:rPr>
              <a:t>/työssäolo-päivät %</a:t>
            </a:r>
          </a:p>
          <a:p>
            <a:pPr algn="ctr"/>
            <a:r>
              <a:rPr lang="fi-FI" sz="1400" b="1" dirty="0">
                <a:solidFill>
                  <a:schemeClr val="bg1"/>
                </a:solidFill>
                <a:cs typeface="Arial"/>
              </a:rPr>
              <a:t>Hammaslääkärit </a:t>
            </a:r>
            <a:r>
              <a:rPr lang="fi-FI" sz="1400" b="1">
                <a:solidFill>
                  <a:schemeClr val="bg1"/>
                </a:solidFill>
                <a:cs typeface="Arial"/>
              </a:rPr>
              <a:t>3,5 työpäivää </a:t>
            </a:r>
            <a:r>
              <a:rPr lang="fi-FI" sz="1400" b="1" dirty="0">
                <a:solidFill>
                  <a:schemeClr val="bg1"/>
                </a:solidFill>
                <a:cs typeface="Arial"/>
              </a:rPr>
              <a:t>sairauspoissaolot</a:t>
            </a: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H="1" flipV="1">
            <a:off x="4509557" y="5423394"/>
            <a:ext cx="354412" cy="60018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0927" y="6098064"/>
            <a:ext cx="76477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-</a:t>
            </a:r>
            <a:r>
              <a:rPr lang="fi-FI" sz="3200">
                <a:solidFill>
                  <a:schemeClr val="bg1"/>
                </a:solidFill>
                <a:cs typeface="Arial"/>
              </a:rPr>
              <a:t>16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ADA225-5027-BD5F-8FB8-A50903E45328}"/>
              </a:ext>
            </a:extLst>
          </p:cNvPr>
          <p:cNvSpPr txBox="1"/>
          <p:nvPr/>
        </p:nvSpPr>
        <p:spPr>
          <a:xfrm>
            <a:off x="6288191" y="4911957"/>
            <a:ext cx="5959224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Säännölliset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kokouskäytännöt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Työpaikan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selkeät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ohjeet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ja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ohjeistukset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sovitut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käytännöt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Henkilökunnan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osallisuus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Kehityskeskustelut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,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perehdytys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Varhainen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tuki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ja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työnohjaus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Koulutusmahdollisuudet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urapolku</a:t>
            </a:r>
            <a:endParaRPr lang="en-US" sz="1400" dirty="0">
              <a:solidFill>
                <a:schemeClr val="bg1"/>
              </a:solidFill>
              <a:cs typeface="Arial"/>
            </a:endParaRP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Tyky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e-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passi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työsuhdepyöräetu</a:t>
            </a:r>
          </a:p>
          <a:p>
            <a:endParaRPr lang="en-US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14333EC10D104D8872EC4D2A8756AE" ma:contentTypeVersion="6" ma:contentTypeDescription="Skapa ett nytt dokument." ma:contentTypeScope="" ma:versionID="480a05f3d7f749543236849801e15c1a">
  <xsd:schema xmlns:xsd="http://www.w3.org/2001/XMLSchema" xmlns:xs="http://www.w3.org/2001/XMLSchema" xmlns:p="http://schemas.microsoft.com/office/2006/metadata/properties" xmlns:ns2="3b77f81b-143a-4b76-a6ec-660b6c811c14" xmlns:ns3="cdf03086-2f09-4cbc-b40d-76c7fdec76ff" targetNamespace="http://schemas.microsoft.com/office/2006/metadata/properties" ma:root="true" ma:fieldsID="4537fa65da6f75f590fef6e06dd9e490" ns2:_="" ns3:_="">
    <xsd:import namespace="3b77f81b-143a-4b76-a6ec-660b6c811c14"/>
    <xsd:import namespace="cdf03086-2f09-4cbc-b40d-76c7fdec7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7f81b-143a-4b76-a6ec-660b6c811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03086-2f09-4cbc-b40d-76c7fdec7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f03086-2f09-4cbc-b40d-76c7fdec76ff">
      <UserInfo>
        <DisplayName>Mäki-Valtari Riika</DisplayName>
        <AccountId>15</AccountId>
        <AccountType/>
      </UserInfo>
      <UserInfo>
        <DisplayName>Kangasmaa Hanna</DisplayName>
        <AccountId>12</AccountId>
        <AccountType/>
      </UserInfo>
      <UserInfo>
        <DisplayName>Tallgren Ida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725678F-3189-414A-9A23-62EA2E910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7f81b-143a-4b76-a6ec-660b6c811c14"/>
    <ds:schemaRef ds:uri="cdf03086-2f09-4cbc-b40d-76c7fdec7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3b77f81b-143a-4b76-a6ec-660b6c811c14"/>
    <ds:schemaRef ds:uri="cdf03086-2f09-4cbc-b40d-76c7fdec76ff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618</Words>
  <Application>Microsoft Office PowerPoint</Application>
  <PresentationFormat>Widescreen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굴림</vt:lpstr>
      <vt:lpstr>Segoe UI</vt:lpstr>
      <vt:lpstr>OVHP_teema</vt:lpstr>
      <vt:lpstr>Omavalvonnan seurantatietojen raportointi</vt:lpstr>
      <vt:lpstr>Saatavuus – Suun terveydenhuolto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Tallgren Ida</cp:lastModifiedBy>
  <cp:revision>22</cp:revision>
  <dcterms:created xsi:type="dcterms:W3CDTF">2023-11-14T05:41:58Z</dcterms:created>
  <dcterms:modified xsi:type="dcterms:W3CDTF">2024-10-01T10:04:15Z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0x010100EF14333EC10D104D8872EC4D2A8756AE</vt:lpwstr>
  </property>
  <property fmtid="{D5CDD505-2E9C-101B-9397-08002B2CF9AE}" pid="3" name="MediaServiceImageTags">
    <vt:lpwstr/>
  </property>
</Properties>
</file>