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256" r:id="rId5"/>
    <p:sldId id="323" r:id="rId6"/>
    <p:sldId id="326" r:id="rId7"/>
    <p:sldId id="273" r:id="rId8"/>
    <p:sldId id="275" r:id="rId9"/>
    <p:sldId id="281" r:id="rId10"/>
    <p:sldId id="30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17A8B-69D5-F2ED-F74D-A0C6477A7763}" v="713" dt="2024-10-21T07:03:30.444"/>
    <p1510:client id="{BDDFD6A6-5EB7-DB21-3020-98C2E934840E}" v="16" dt="2024-10-21T11:20: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20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</c:v>
                </c:pt>
                <c:pt idx="1">
                  <c:v>63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7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83670" y="1383769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/>
              <a:t>Tulosalue: </a:t>
            </a:r>
            <a:r>
              <a:rPr lang="fi-FI" err="1"/>
              <a:t>Sosiaali</a:t>
            </a:r>
            <a:r>
              <a:rPr lang="fi-FI"/>
              <a:t>- ja terveyskeskus Lapsi- ja perhepalvelut</a:t>
            </a:r>
          </a:p>
          <a:p>
            <a:r>
              <a:rPr lang="fi-FI"/>
              <a:t>Raportoitava ajanjakso: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3498" y="4151299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Terveyspalvelut</a:t>
            </a:r>
            <a:endParaRPr lang="fi-FI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C90DD6-1E6E-49F9-B84F-8579EF9C0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456219" y="45332"/>
            <a:ext cx="5735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HOITOON PÄÄSY TERVEYSPALVELUISSA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Perusterveydenhuolto</a:t>
            </a:r>
          </a:p>
          <a:p>
            <a:r>
              <a:rPr lang="fi-FI" sz="1600" dirty="0">
                <a:solidFill>
                  <a:schemeClr val="bg1"/>
                </a:solidFill>
              </a:rPr>
              <a:t>Lastenneuvolan jonotilanne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Kouluterveydenhuollon lakisääteiset tarkastukset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Opiskeluterveydenhuollon lakisääteiset tarkastukset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4271564"/>
            <a:ext cx="3600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Erikoissairaanhoito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sz="1600" dirty="0">
                <a:solidFill>
                  <a:schemeClr val="bg1"/>
                </a:solidFill>
              </a:rPr>
              <a:t>Lähetearvioinnit, tavoite alle 21vrk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Hoidon arviointi, tavoite  alle 90 vrk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Hoitoon pääsy, tavoite alle 180 vrk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/>
          </p:cNvSpPr>
          <p:nvPr/>
        </p:nvSpPr>
        <p:spPr>
          <a:xfrm>
            <a:off x="4824000" y="2016000"/>
            <a:ext cx="3600000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Lastenneuvolan lääkärijono: 214 lasta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Lastenneuvolan terveydenhoitajajono: 45 lasta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Toteutuneet kouluterveydenhuollon tarkastukset:90% (tavoite 100%)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Toteutuneet opiskeluterveydenhuollon terveydenhoitajan tarkastukset: 82% (tavoite 100%)</a:t>
            </a: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/>
          </p:cNvSpPr>
          <p:nvPr/>
        </p:nvSpPr>
        <p:spPr>
          <a:xfrm>
            <a:off x="4824000" y="4138618"/>
            <a:ext cx="3600000" cy="427809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200" dirty="0">
              <a:solidFill>
                <a:schemeClr val="accent4"/>
              </a:solidFill>
              <a:cs typeface="Arial"/>
            </a:endParaRPr>
          </a:p>
          <a:p>
            <a:r>
              <a:rPr lang="fi-FI" sz="1600" dirty="0">
                <a:solidFill>
                  <a:schemeClr val="accent4"/>
                </a:solidFill>
              </a:rPr>
              <a:t>Erikoissairaanhoito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endParaRPr lang="fi-FI" sz="1200" dirty="0">
              <a:solidFill>
                <a:schemeClr val="bg1"/>
              </a:solidFill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Kaikki VKS </a:t>
            </a:r>
            <a:r>
              <a:rPr lang="fi-FI" sz="1400" dirty="0" err="1">
                <a:solidFill>
                  <a:schemeClr val="bg1"/>
                </a:solidFill>
              </a:rPr>
              <a:t>esh:hon</a:t>
            </a:r>
            <a:r>
              <a:rPr lang="fi-FI" sz="1400" dirty="0">
                <a:solidFill>
                  <a:schemeClr val="bg1"/>
                </a:solidFill>
              </a:rPr>
              <a:t> saapuneet lähetteet on käsitelty hoitotakuussa 21 vrk sisällä.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Hoidon arviointia odottavista vain 2 on odottanut yli 90 vrk ( = 3,1 % odottajista), eikä yhtään yli 180 vrk.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Hoitoon pääsyä odottavia yli 90 vrk ei ole, mediaani hoitoon pääsyyn on 38 vrk.</a:t>
            </a:r>
          </a:p>
          <a:p>
            <a:endParaRPr lang="fi-FI" sz="1200" dirty="0">
              <a:solidFill>
                <a:schemeClr val="bg1"/>
              </a:solidFill>
              <a:cs typeface="Arial"/>
            </a:endParaRPr>
          </a:p>
          <a:p>
            <a:endParaRPr lang="fi-FI" sz="1200" dirty="0">
              <a:solidFill>
                <a:srgbClr val="FFFFFF"/>
              </a:solidFill>
              <a:cs typeface="Arial"/>
            </a:endParaRPr>
          </a:p>
          <a:p>
            <a:endParaRPr lang="fi-FI" sz="1400" dirty="0">
              <a:solidFill>
                <a:srgbClr val="FFFFFF"/>
              </a:solidFill>
              <a:cs typeface="Arial"/>
            </a:endParaRPr>
          </a:p>
          <a:p>
            <a:endParaRPr lang="fi-FI" sz="1600" dirty="0">
              <a:solidFill>
                <a:schemeClr val="accent1"/>
              </a:solidFill>
            </a:endParaRPr>
          </a:p>
          <a:p>
            <a:r>
              <a:rPr lang="fi-FI" sz="1600" dirty="0">
                <a:solidFill>
                  <a:schemeClr val="accent1"/>
                </a:solidFill>
              </a:rPr>
              <a:t>.</a:t>
            </a:r>
            <a:endParaRPr lang="fi-FI" sz="1600" dirty="0">
              <a:solidFill>
                <a:schemeClr val="accent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fi-FI" sz="16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Työn uudelleen järjestäminen, resurssien käytön optimointi.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Luotettavien mittareiden kehittäminen, etenkin opiskeluterveydenhuollossa.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Vaasan ja Pietarsaaren yhteistä lasten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esh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lähetekäsittelyprosessia kehitetään edelleen lähivastaanottoja  hyödyntäen ja toimintatapoja yhtenäistäen. Tavoitteena hyvinvointialueella yhdenvertainen hoitoon pääsy ja hoitotakuun toteutuminen.</a:t>
            </a:r>
          </a:p>
        </p:txBody>
      </p:sp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56603033-A70A-44EE-8CF7-BB698FD963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/>
              <a:t>Saatavuus – Sosiaalihuolto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01FD25-9CCC-4ACC-8DF7-116531F73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1DCE2-AB1D-41CE-B3A1-291B935785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SOSIAALIHUOLLOSSA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97EB6-2DCD-4708-8827-AA26B7787BB1}"/>
              </a:ext>
            </a:extLst>
          </p:cNvPr>
          <p:cNvSpPr txBox="1">
            <a:spLocks/>
          </p:cNvSpPr>
          <p:nvPr/>
        </p:nvSpPr>
        <p:spPr>
          <a:xfrm>
            <a:off x="1141682" y="2044458"/>
            <a:ext cx="3600000" cy="26468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Lastensuojelu/ Lapsi- ja perhesosiaalityö</a:t>
            </a:r>
          </a:p>
          <a:p>
            <a:r>
              <a:rPr lang="fi-FI" sz="1600" dirty="0">
                <a:solidFill>
                  <a:schemeClr val="bg1"/>
                </a:solidFill>
              </a:rPr>
              <a:t>Arviointi 7 päivässä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Palvelutarpeen arviointi, tavoite 3kk:n kuluessa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Lastensuojelun henkilöstömitoitus 30 asiakasta/ sosiaalityöntekijä.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A8AF2D-BA5C-B2CF-A803-866BC7D429B0}"/>
              </a:ext>
            </a:extLst>
          </p:cNvPr>
          <p:cNvSpPr txBox="1"/>
          <p:nvPr/>
        </p:nvSpPr>
        <p:spPr>
          <a:xfrm>
            <a:off x="1131364" y="4685463"/>
            <a:ext cx="359161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b="1" dirty="0">
                <a:solidFill>
                  <a:srgbClr val="85C598"/>
                </a:solidFill>
                <a:cs typeface="Arial"/>
              </a:rPr>
              <a:t>Ennaltaehkäisevä ja täydentävä sosiaalihuolto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E193D-B47F-4A92-A08B-82B34CEF19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ED4DF-2154-4120-9F12-D17E31CC019A}"/>
              </a:ext>
            </a:extLst>
          </p:cNvPr>
          <p:cNvSpPr txBox="1">
            <a:spLocks/>
          </p:cNvSpPr>
          <p:nvPr/>
        </p:nvSpPr>
        <p:spPr>
          <a:xfrm>
            <a:off x="4836841" y="2247079"/>
            <a:ext cx="36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2"/>
                </a:solidFill>
                <a:cs typeface="Arial"/>
              </a:rPr>
              <a:t>Arviointi 7 arkipäivässä on toteutunut noin 50%: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ssa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. Tilanne on heikentynyt ensimmäisestä neljänneksestä.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254B78-F5DA-4B46-9143-E229C5E8BF6E}"/>
              </a:ext>
            </a:extLst>
          </p:cNvPr>
          <p:cNvSpPr txBox="1">
            <a:spLocks/>
          </p:cNvSpPr>
          <p:nvPr/>
        </p:nvSpPr>
        <p:spPr>
          <a:xfrm>
            <a:off x="4824000" y="3072173"/>
            <a:ext cx="36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Palvelutarpeen arvioinneista noin 63% valmistuu 3 kuukauden sisällä.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FC6996-B60D-4EBB-A28E-A4B351081595}"/>
              </a:ext>
            </a:extLst>
          </p:cNvPr>
          <p:cNvSpPr txBox="1">
            <a:spLocks/>
          </p:cNvSpPr>
          <p:nvPr/>
        </p:nvSpPr>
        <p:spPr>
          <a:xfrm>
            <a:off x="4824000" y="3779925"/>
            <a:ext cx="36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Ajanjaksolla sosiaalityöntekijöillä noin 37,5 asiakasta/ työntekijä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1BE04-8B49-4CA3-A6A7-26D9DBA06F10}"/>
              </a:ext>
            </a:extLst>
          </p:cNvPr>
          <p:cNvSpPr txBox="1">
            <a:spLocks/>
          </p:cNvSpPr>
          <p:nvPr/>
        </p:nvSpPr>
        <p:spPr>
          <a:xfrm>
            <a:off x="4824000" y="4678549"/>
            <a:ext cx="3600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2"/>
                </a:solidFill>
                <a:cs typeface="Arial"/>
              </a:rPr>
              <a:t>Organisaatiomuutoksella pyritään parantamaan ennaltaehkäiseviä palveluja. Täydentävien palveluiden käyttö lisääntynyt.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566E25-4577-43E1-80D3-532BC3DEE8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C64C6D-CB16-42BC-B618-3EE739A3F89C}"/>
              </a:ext>
            </a:extLst>
          </p:cNvPr>
          <p:cNvSpPr/>
          <p:nvPr/>
        </p:nvSpPr>
        <p:spPr>
          <a:xfrm>
            <a:off x="8532000" y="1859792"/>
            <a:ext cx="3600000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Lapsi ja lapsiperhepalveluiden organisaatiomuutoksella pyritään edistämään ennaltaehkäiseviä palveluja. Korjaaviin palveluihin ohjautuisi yhä vähemmän asiakkaita jatkossa ja asiakkaat saavat oikea-aikaisesti tarvitsemansa ohjauksen ja tuen, jolla vältytään raskaimmista palveluista.</a:t>
            </a:r>
          </a:p>
        </p:txBody>
      </p:sp>
    </p:spTree>
    <p:extLst>
      <p:ext uri="{BB962C8B-B14F-4D97-AF65-F5344CB8AC3E}">
        <p14:creationId xmlns:p14="http://schemas.microsoft.com/office/powerpoint/2010/main" val="429139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29F7AF-E21E-4CFC-B41B-B3F1A116D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graphicFrame>
        <p:nvGraphicFramePr>
          <p:cNvPr id="18" name="Chart 17" descr="Taulukko Vaaratapahtumailmoitusten määrä &#10;Tammikuu-Huhtikuu 2022 135&#10;Tammikuu-Huhtikuu 2023 211&#10;Toukokuu-Elokuu 2022 168&#10;Toukokuu-Elokuu 2023 194&#10;Syyskuu-Joulukuu 2022 171&#10;Syyskuu- Joulukuu 2023 260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733545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A08B9E-CEE0-E098-9B35-718194E9BF3C}"/>
              </a:ext>
            </a:extLst>
          </p:cNvPr>
          <p:cNvSpPr txBox="1"/>
          <p:nvPr/>
        </p:nvSpPr>
        <p:spPr>
          <a:xfrm>
            <a:off x="4743462" y="1771938"/>
            <a:ext cx="116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AC7879A-67B6-8C46-73AE-58EAFAD6F9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12,7 %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FC92E2-032A-A1B4-3EBD-12B41556040E}"/>
              </a:ext>
            </a:extLst>
          </p:cNvPr>
          <p:cNvSpPr txBox="1"/>
          <p:nvPr/>
        </p:nvSpPr>
        <p:spPr>
          <a:xfrm>
            <a:off x="6029822" y="1648827"/>
            <a:ext cx="130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BB1B49A-8A3F-3FB7-AE2A-9330356B24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54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E9841-000F-97C3-67EE-4DFE91884638}"/>
              </a:ext>
            </a:extLst>
          </p:cNvPr>
          <p:cNvSpPr txBox="1"/>
          <p:nvPr/>
        </p:nvSpPr>
        <p:spPr>
          <a:xfrm>
            <a:off x="7382168" y="1648827"/>
            <a:ext cx="127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0FE5DC1-D4C2-2434-D85A-40308167F5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33,3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72E9AE-D7B2-30F7-0A95-67C2F2573DBE}"/>
              </a:ext>
            </a:extLst>
          </p:cNvPr>
          <p:cNvSpPr txBox="1"/>
          <p:nvPr/>
        </p:nvSpPr>
        <p:spPr>
          <a:xfrm>
            <a:off x="5035340" y="3018124"/>
            <a:ext cx="1381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0E0FF4A-3552-29A6-4B7A-6DFD53D03B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3,2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CF6B4D8-5837-D37A-2C24-4F96460FF160}"/>
              </a:ext>
            </a:extLst>
          </p:cNvPr>
          <p:cNvSpPr txBox="1"/>
          <p:nvPr/>
        </p:nvSpPr>
        <p:spPr>
          <a:xfrm>
            <a:off x="6888431" y="3028748"/>
            <a:ext cx="116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776965D-FF5A-6E13-095A-A3BC4019D0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3,2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Hoidon/palvelujen järjestämiseen, tai saatavuuteen liittyvä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Muuhun hoitoon, tai seurantaan liittyvä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20 (6)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</a:rPr>
              <a:t>1(2)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2(1)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41(42)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 korjattavat toimenpiteet tehdään.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Panostus henkilöstörakenteeseen ja rekrytointiin sosiaalihuollossa koska emme pysty antamaan palvelua määräajan puitteissa, henkilöstömitoitus ei riittävä.</a:t>
            </a:r>
            <a:endParaRPr lang="en-US" dirty="0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1AEAA2-C49F-4B66-A61E-8BE09B6EF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8E3EF8-9289-A462-4831-401383E53DE2}"/>
              </a:ext>
            </a:extLst>
          </p:cNvPr>
          <p:cNvSpPr txBox="1"/>
          <p:nvPr/>
        </p:nvSpPr>
        <p:spPr>
          <a:xfrm>
            <a:off x="1128544" y="1417320"/>
            <a:ext cx="401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Palautteen kokonaismäärä: 257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935235"/>
            <a:ext cx="569107" cy="42479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63</a:t>
            </a:r>
            <a:r>
              <a:rPr lang="fi-FI" sz="2400">
                <a:solidFill>
                  <a:schemeClr val="bg1"/>
                </a:solidFill>
                <a:cs typeface="Arial"/>
              </a:rPr>
              <a:t>(68)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4,32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4,35)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4,28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4,45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(4,43)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4,45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 dirty="0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4,47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(4,65)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4,34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4,44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4,30 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-Mukava ja osaava henkilökunta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-Lapsen kohtaaminen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-Yksittäiset </a:t>
            </a:r>
            <a:r>
              <a:rPr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kokemu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kset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kohtaamisesta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MUISTUTUKSET/ KANTELUT (LKM)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5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1676F-B43B-4EE6-860F-DD2D8FCE9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Asiakkaalla ja hänen omaisillan on terveyspalveluissa  mahdollisuus itse varata aikansa sähköisesti.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Buddy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healtcare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applikaatio lapsen hoitopolun tukemiseksi erikoissairaanhoidossa.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Kysely äkillisesti sairastuneen lapsen hoidosta vanhemmille, omaisille ja muille aiheesta kiinnostuneille toteutettiin 06-09/2024. Vastauksia saatiin yhteensä 772kpl.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139242" y="6247356"/>
            <a:ext cx="539495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cs typeface="Arial" panose="020B0604020202020204"/>
              </a:rPr>
              <a:t>Lapsi- ja perhepalveluiden asiakasraati tapaa säännöllisesti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Perhevalmennus kokonaisuuden uudistaminen.</a:t>
            </a:r>
            <a:endParaRPr lang="fi-FI" b="1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Lapset puheeksi toimintamalli. Perhekeskuksen kohtaamispaikka toiminta. Varhaiskasvatuksen lääkehoitosuunnitelma. Opiskelijoille mahdollisuus Annie botin käyttöön yhteistyössä oppilaitosten kanssa.</a:t>
            </a:r>
          </a:p>
          <a:p>
            <a:endParaRPr lang="fi-FI" sz="16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Kaikki ilmoitukset ja yhteydenotot käsitellään moniammatillisesti yksiköissä. Tapauksia analysoidaan ja tarvittaessa toteutetaan korjattavia toimenpiteitä. Ilmoittajaan otetaan henkilökohtaisesti yhteyttä, mikäli hän niin toivoo.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73DFD9-4492-4421-BC78-6736575B7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Lapsi</a:t>
            </a:r>
            <a:r>
              <a:rPr lang="en-US" sz="1400" dirty="0"/>
              <a:t>- ja </a:t>
            </a:r>
            <a:r>
              <a:rPr lang="en-US" sz="1400" dirty="0" err="1"/>
              <a:t>perhepalvelut</a:t>
            </a:r>
            <a:endParaRPr lang="en-US" sz="1400" dirty="0"/>
          </a:p>
          <a:p>
            <a:pPr algn="r"/>
            <a:r>
              <a:rPr lang="en-US" sz="1400" dirty="0"/>
              <a:t>5-8.2024</a:t>
            </a:r>
            <a:endParaRPr lang="fi-FI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Henkilöstö:  558</a:t>
            </a: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Vakinaiset:  454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Tilapäiset:   75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VOV (vapautettu omasta virasta): 29</a:t>
            </a:r>
          </a:p>
          <a:p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004455" y="1420380"/>
            <a:ext cx="324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TYÖTURVARLLISUUS-ILMOITUKSIA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/>
          </p:cNvSpPr>
          <p:nvPr/>
        </p:nvSpPr>
        <p:spPr>
          <a:xfrm>
            <a:off x="4004455" y="2254767"/>
            <a:ext cx="3248334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baseline="0">
                <a:solidFill>
                  <a:schemeClr val="bg1"/>
                </a:solidFill>
                <a:cs typeface="Arial"/>
              </a:rPr>
              <a:t>28 (50)</a:t>
            </a: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Uhka tai väkivalta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</a:t>
            </a:r>
          </a:p>
          <a:p>
            <a:pPr marL="342900" indent="-342900">
              <a:buFont typeface="+mj-lt"/>
              <a:buAutoNum type="arabicPeriod"/>
            </a:pPr>
            <a:r>
              <a:rPr lang="fi-FI" sz="1600">
                <a:solidFill>
                  <a:schemeClr val="bg1"/>
                </a:solidFill>
              </a:rPr>
              <a:t>Pitkittynyt fyysinen tai psyykkinen stressi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/>
          </p:cNvSpPr>
          <p:nvPr/>
        </p:nvSpPr>
        <p:spPr>
          <a:xfrm>
            <a:off x="7341022" y="1404000"/>
            <a:ext cx="4917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HENKILÖSTÖMITOITUS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/>
          </p:cNvSpPr>
          <p:nvPr/>
        </p:nvSpPr>
        <p:spPr>
          <a:xfrm>
            <a:off x="7341022" y="1736207"/>
            <a:ext cx="4917653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Lastensuojelun henkilöstömitoitus 39 asiakasta/sosiaalityöntekijä (enintään 35)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Äitiysneuvola 53 asiakasta/terveydenhoitaja (min 38-maks 76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Lastenneuvola 250 lasta/terveydenhoitaja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320)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Kouluterveydenhuolto </a:t>
            </a:r>
            <a:r>
              <a:rPr lang="fi-FI" sz="1400">
                <a:solidFill>
                  <a:schemeClr val="bg1"/>
                </a:solidFill>
                <a:cs typeface="Arial"/>
              </a:rPr>
              <a:t>402 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oppilasta/terveydenhoitaja (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460)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Opiskeluterveydenhuolto </a:t>
            </a:r>
            <a:r>
              <a:rPr lang="fi-FI" sz="1400">
                <a:solidFill>
                  <a:schemeClr val="bg1"/>
                </a:solidFill>
                <a:cs typeface="Arial"/>
              </a:rPr>
              <a:t>549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opisk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/terveydenhoitaja (maks. 570),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Oppilashuollon psykologit 1/780 ei toteudu, täydennetään ostopalveluilla, 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Kuraattorit 1/670 toteutuu pääosin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</a:rPr>
              <a:t>3,5 päivää</a:t>
            </a:r>
            <a:r>
              <a:rPr lang="fi-FI" b="1" baseline="0">
                <a:solidFill>
                  <a:schemeClr val="bg1"/>
                </a:solidFill>
              </a:rPr>
              <a:t>/työssäolo-päivät %</a:t>
            </a:r>
            <a:endParaRPr lang="fi-FI" b="1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73312" y="5246255"/>
            <a:ext cx="142033" cy="78285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/>
          </p:cNvSpPr>
          <p:nvPr/>
        </p:nvSpPr>
        <p:spPr>
          <a:xfrm>
            <a:off x="4004455" y="6098064"/>
            <a:ext cx="168514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11(-3)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9082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Aktiivinen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johtajuus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henkilökunnan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osallistaminen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tukee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kulttuuria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jossa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autetaan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tuetaan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toisiaan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suunnitellaan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toimintaa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muutoksia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yhdessä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moniammatillisesti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 </a:t>
            </a: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Säännölliset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työpaikkakokoukset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selkeät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ohjeet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sovitut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toimenpiteet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Kehityskeskustelut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hyvä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perehdytys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Varhainentukija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työnohjaus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Tyky-toiminta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</a:endParaRPr>
          </a:p>
          <a:p>
            <a:endParaRPr lang="en-US" sz="1600">
              <a:solidFill>
                <a:schemeClr val="bg1"/>
              </a:solidFill>
              <a:cs typeface="Arial"/>
            </a:endParaRP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56DDD6A59D75C46BC3F25CFEB77FB8E" ma:contentTypeVersion="6" ma:contentTypeDescription="Luo uusi asiakirja." ma:contentTypeScope="" ma:versionID="6591b078122f3af3a1c2a185f89bfaaa">
  <xsd:schema xmlns:xsd="http://www.w3.org/2001/XMLSchema" xmlns:xs="http://www.w3.org/2001/XMLSchema" xmlns:p="http://schemas.microsoft.com/office/2006/metadata/properties" xmlns:ns2="288c518c-0498-40ce-baa2-d6600c8cec9f" xmlns:ns3="36bfd946-06b4-417f-9fcd-3138f4a5bdbf" targetNamespace="http://schemas.microsoft.com/office/2006/metadata/properties" ma:root="true" ma:fieldsID="9d218cb81d76dabd73cdc553ddb00323" ns2:_="" ns3:_="">
    <xsd:import namespace="288c518c-0498-40ce-baa2-d6600c8cec9f"/>
    <xsd:import namespace="36bfd946-06b4-417f-9fcd-3138f4a5b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c518c-0498-40ce-baa2-d6600c8ce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fd946-06b4-417f-9fcd-3138f4a5b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schemas.microsoft.com/office/infopath/2007/PartnerControls"/>
    <ds:schemaRef ds:uri="http://www.w3.org/XML/1998/namespace"/>
    <ds:schemaRef ds:uri="36bfd946-06b4-417f-9fcd-3138f4a5bdbf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288c518c-0498-40ce-baa2-d6600c8cec9f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0A61AFB-1A7F-4F95-AAB7-155F34B05E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c518c-0498-40ce-baa2-d6600c8cec9f"/>
    <ds:schemaRef ds:uri="36bfd946-06b4-417f-9fcd-3138f4a5b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11</TotalTime>
  <Words>863</Words>
  <Application>Microsoft Office PowerPoint</Application>
  <PresentationFormat>Bredbild</PresentationFormat>
  <Paragraphs>198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OVHP_teema</vt:lpstr>
      <vt:lpstr>Omavalvonnan seurantatietojen raportointi</vt:lpstr>
      <vt:lpstr>Saatavuus - Terveyspalvelut</vt:lpstr>
      <vt:lpstr>Saatavuus – Sosiaalihuolto</vt:lpstr>
      <vt:lpstr>Turvallisuus ja laatu</vt:lpstr>
      <vt:lpstr>PowerPoint-presentation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Mäki-Valtari Riika</cp:lastModifiedBy>
  <cp:revision>58</cp:revision>
  <dcterms:created xsi:type="dcterms:W3CDTF">2023-11-14T05:41:58Z</dcterms:created>
  <dcterms:modified xsi:type="dcterms:W3CDTF">2024-10-22T04:37:22Z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0x010100556DDD6A59D75C46BC3F25CFEB77FB8E</vt:lpwstr>
  </property>
  <property fmtid="{D5CDD505-2E9C-101B-9397-08002B2CF9AE}" pid="3" name="MediaServiceImageTags">
    <vt:lpwstr/>
  </property>
</Properties>
</file>