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3" r:id="rId6"/>
    <p:sldId id="273" r:id="rId7"/>
    <p:sldId id="328" r:id="rId8"/>
    <p:sldId id="281" r:id="rId9"/>
    <p:sldId id="30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4B9866-7EC7-4D7E-9B5E-D35AB0F10768}" v="20" dt="2024-11-22T09:50:19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B-41E1-9755-E6F4231271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B-41E1-9755-E6F4231271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25.11.2024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83670" y="1383769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3876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099" y="914884"/>
            <a:ext cx="8439326" cy="2072107"/>
          </a:xfrm>
        </p:spPr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232560"/>
            <a:ext cx="7934716" cy="110668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/>
              <a:t>Toimialue: Sosiaali- ja terveyskeskus</a:t>
            </a:r>
          </a:p>
          <a:p>
            <a:r>
              <a:rPr lang="fi-FI" dirty="0"/>
              <a:t>Tulosalue: Lapsi- ja perhepalvelut </a:t>
            </a:r>
            <a:endParaRPr lang="fi-FI" dirty="0">
              <a:cs typeface="Arial"/>
            </a:endParaRPr>
          </a:p>
          <a:p>
            <a:r>
              <a:rPr lang="fi-FI" dirty="0"/>
              <a:t>Raportoitava ajanjakso: 1-4.2024</a:t>
            </a:r>
            <a:endParaRPr lang="fi-FI">
              <a:cs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4EE8-8D3B-44DC-9B9C-9EC3E822D1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- Terveyspalvelut</a:t>
            </a:r>
            <a:endParaRPr lang="fi-FI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90DD6-1E6E-49F9-B84F-8579EF9C0D77}"/>
              </a:ext>
            </a:extLst>
          </p:cNvPr>
          <p:cNvSpPr txBox="1"/>
          <p:nvPr/>
        </p:nvSpPr>
        <p:spPr>
          <a:xfrm>
            <a:off x="6907879" y="45332"/>
            <a:ext cx="5284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  <a:r>
              <a:rPr lang="en-US" sz="1400"/>
              <a:t> – </a:t>
            </a:r>
            <a:r>
              <a:rPr lang="en-US" sz="1400" err="1"/>
              <a:t>Lapsi</a:t>
            </a:r>
            <a:r>
              <a:rPr lang="en-US" sz="1400"/>
              <a:t>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1-4.2024</a:t>
            </a:r>
            <a:endParaRPr lang="fi-FI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HOITOON PÄÄSY TERVEYSPALVELUISSA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B2B3B-2946-48D1-840B-098462D1C5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051982"/>
            <a:ext cx="3600000" cy="17235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Perusterveydenhuolto</a:t>
            </a:r>
          </a:p>
          <a:p>
            <a:r>
              <a:rPr lang="fi-FI" sz="1400">
                <a:solidFill>
                  <a:schemeClr val="bg1"/>
                </a:solidFill>
              </a:rPr>
              <a:t>Lastenneuvolan jonotilanne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200">
                <a:solidFill>
                  <a:schemeClr val="bg1"/>
                </a:solidFill>
                <a:cs typeface="Arial"/>
              </a:rPr>
              <a:t>Kouluterveydenhuollon lakisääteiset tarkastukset</a:t>
            </a:r>
            <a:endParaRPr lang="en-US" sz="1200">
              <a:solidFill>
                <a:srgbClr val="213A8F"/>
              </a:solidFill>
              <a:cs typeface="Arial"/>
            </a:endParaRPr>
          </a:p>
          <a:p>
            <a:endParaRPr lang="fi-FI" sz="1200">
              <a:solidFill>
                <a:srgbClr val="213A8F"/>
              </a:solidFill>
              <a:cs typeface="Arial"/>
            </a:endParaRPr>
          </a:p>
          <a:p>
            <a:endParaRPr lang="fi-FI" sz="1200">
              <a:solidFill>
                <a:srgbClr val="213A8F"/>
              </a:solidFill>
              <a:cs typeface="Arial"/>
            </a:endParaRPr>
          </a:p>
          <a:p>
            <a:r>
              <a:rPr lang="fi-FI" sz="1200">
                <a:solidFill>
                  <a:schemeClr val="bg1"/>
                </a:solidFill>
                <a:cs typeface="Arial"/>
              </a:rPr>
              <a:t>Opiskeluterveydenhuollon lakisääteiset tarkastukset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1367B-044C-40AA-B95D-C1B9F7B332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067982"/>
            <a:ext cx="36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Erikoissairaanhoito</a:t>
            </a:r>
            <a:endParaRPr lang="fi-FI">
              <a:solidFill>
                <a:schemeClr val="accent4"/>
              </a:solidFill>
            </a:endParaRPr>
          </a:p>
          <a:p>
            <a:r>
              <a:rPr lang="fi-FI" sz="1400">
                <a:solidFill>
                  <a:schemeClr val="bg1"/>
                </a:solidFill>
              </a:rPr>
              <a:t>Lähetearvioinnit, tavoite alle 21vrk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00E55B-2867-48C9-8170-7328595CC3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004000"/>
            <a:ext cx="3600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Hoidon arviointi, tavoite  alle 90 vrk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4F0270-7A89-4EC1-824C-5FECF1F22A7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760000"/>
            <a:ext cx="3600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Hoitoon pääsy, tavoite alle 180 vrk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4A084-C558-4692-86C8-4F4F4EBDEB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016000"/>
            <a:ext cx="3600000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100">
                <a:solidFill>
                  <a:schemeClr val="bg1"/>
                </a:solidFill>
              </a:rPr>
              <a:t>Lääkärijono: 95 lasta</a:t>
            </a:r>
            <a:endParaRPr lang="fi-FI" sz="1100">
              <a:solidFill>
                <a:schemeClr val="bg1"/>
              </a:solidFill>
              <a:cs typeface="Arial"/>
            </a:endParaRPr>
          </a:p>
          <a:p>
            <a:r>
              <a:rPr lang="fi-FI" sz="1100">
                <a:solidFill>
                  <a:schemeClr val="bg1"/>
                </a:solidFill>
                <a:cs typeface="Arial"/>
              </a:rPr>
              <a:t>Terveydenhoitajan jono: 228 lasta</a:t>
            </a:r>
          </a:p>
          <a:p>
            <a:endParaRPr lang="fi-FI" sz="1100">
              <a:solidFill>
                <a:schemeClr val="bg1"/>
              </a:solidFill>
              <a:cs typeface="Arial"/>
            </a:endParaRPr>
          </a:p>
          <a:p>
            <a:endParaRPr lang="fi-FI" sz="1100">
              <a:solidFill>
                <a:schemeClr val="bg1"/>
              </a:solidFill>
              <a:cs typeface="Arial"/>
            </a:endParaRPr>
          </a:p>
          <a:p>
            <a:r>
              <a:rPr lang="fi-FI" sz="1100">
                <a:solidFill>
                  <a:schemeClr val="bg1"/>
                </a:solidFill>
                <a:cs typeface="Arial"/>
              </a:rPr>
              <a:t>Toteutuneet kouluterveydenhuollon tarkastukset: 59,4% (tavoite 66%)</a:t>
            </a:r>
          </a:p>
          <a:p>
            <a:endParaRPr lang="fi-FI" sz="1100">
              <a:solidFill>
                <a:srgbClr val="213A8F"/>
              </a:solidFill>
              <a:cs typeface="Arial"/>
            </a:endParaRPr>
          </a:p>
          <a:p>
            <a:endParaRPr lang="fi-FI" sz="1100">
              <a:solidFill>
                <a:schemeClr val="bg1"/>
              </a:solidFill>
              <a:cs typeface="Arial"/>
            </a:endParaRPr>
          </a:p>
          <a:p>
            <a:r>
              <a:rPr lang="fi-FI" sz="1100">
                <a:solidFill>
                  <a:schemeClr val="bg1"/>
                </a:solidFill>
                <a:cs typeface="Arial"/>
              </a:rPr>
              <a:t>Toteutuneet opiskeluterveydenhuollon terveydenhoitajan tarkastukset: 54% (Tavoite 66%)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93257-90C4-493A-87CB-50A248A160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4284000"/>
            <a:ext cx="3600000" cy="224676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Lastentaudeilla ja lastenneurologialla  lähetteet luettu alle 21 vrk, </a:t>
            </a:r>
            <a:endParaRPr lang="fi-FI">
              <a:solidFill>
                <a:schemeClr val="bg1"/>
              </a:solidFill>
            </a:endParaRPr>
          </a:p>
          <a:p>
            <a:r>
              <a:rPr lang="fi-FI" sz="1400">
                <a:solidFill>
                  <a:schemeClr val="bg1"/>
                </a:solidFill>
              </a:rPr>
              <a:t>(mediaani lastentaudit 1 vrk, </a:t>
            </a:r>
            <a:r>
              <a:rPr lang="fi-FI" sz="1400" err="1">
                <a:solidFill>
                  <a:schemeClr val="bg1"/>
                </a:solidFill>
              </a:rPr>
              <a:t>laneur</a:t>
            </a:r>
            <a:r>
              <a:rPr lang="fi-FI" sz="1400">
                <a:solidFill>
                  <a:schemeClr val="bg1"/>
                </a:solidFill>
              </a:rPr>
              <a:t> 3 vrk)           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Lastentaudeille hoidon arviota yli 90 vrk on odottanut 7,7 %, mediaani 27 vrk 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accent4"/>
              </a:solidFill>
              <a:cs typeface="Arial"/>
            </a:endParaRPr>
          </a:p>
          <a:p>
            <a:endParaRPr lang="fi-FI" sz="1400">
              <a:solidFill>
                <a:schemeClr val="accent1"/>
              </a:solidFill>
              <a:cs typeface="Arial"/>
            </a:endParaRPr>
          </a:p>
          <a:p>
            <a:endParaRPr lang="fi-FI" sz="1400">
              <a:solidFill>
                <a:schemeClr val="accent1"/>
              </a:solidFill>
              <a:cs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5285A-114C-4EBB-BC70-BCA611BDE79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004000"/>
            <a:ext cx="3600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>
              <a:solidFill>
                <a:schemeClr val="accent1"/>
              </a:solidFill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B5C40-2571-412C-9EF7-EAA73E1DB2C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760000"/>
            <a:ext cx="360000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Lastentaudeilla hoitoon pääsyn määräajat toteutuvat </a:t>
            </a:r>
            <a:r>
              <a:rPr lang="fi-FI" sz="1400">
                <a:solidFill>
                  <a:schemeClr val="accent4"/>
                </a:solidFill>
              </a:rPr>
              <a:t>Parannusta. </a:t>
            </a:r>
            <a:endParaRPr lang="fi-FI" sz="140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46782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Resurssien uudelleen järjestäminen, 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Työn uudelleen järjestäminen, resurssien käytön optimointi.</a:t>
            </a:r>
            <a:endParaRPr lang="en-US" sz="16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Hoitopolkujen selkeyttäminen.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Pietarsaaren lastenpoliklinikan erikoissairaanhoidon avopainotteista toimintaa on tehostettu lähivastaanottoja lisäämällä. Yhteinen läheteprosessi on kehitetty. Saavutettavuutta seurataan kuukausittain. Poikkeamiin puututaan. 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Yhdenvertaiseen palvelutarjontaan pyrkimys. Pietarsaaren lastenpoliklinikkatoimintaa on sujuvoitettu myös etävastaanotoilla, lasten kotisairaalatoiminnalla ja digitekniikalla. ADHD-prosessia kehitetty.</a:t>
            </a:r>
          </a:p>
        </p:txBody>
      </p:sp>
    </p:spTree>
    <p:extLst>
      <p:ext uri="{BB962C8B-B14F-4D97-AF65-F5344CB8AC3E}">
        <p14:creationId xmlns:p14="http://schemas.microsoft.com/office/powerpoint/2010/main" val="266265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>
            <a:normAutofit/>
          </a:bodyPr>
          <a:lstStyle/>
          <a:p>
            <a:r>
              <a:rPr lang="fi-FI" b="1"/>
              <a:t>Turvallisuus ja laatu</a:t>
            </a:r>
            <a:endParaRPr lang="fi-FI" sz="2400" b="1">
              <a:cs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29F7AF-E21E-4CFC-B41B-B3F1A116D4CC}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  <a:r>
              <a:rPr lang="en-US" sz="1400"/>
              <a:t> – </a:t>
            </a:r>
            <a:r>
              <a:rPr lang="en-US" sz="1400" err="1"/>
              <a:t>Lapsi</a:t>
            </a:r>
            <a:r>
              <a:rPr lang="en-US" sz="1400"/>
              <a:t>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1-4.2024</a:t>
            </a:r>
            <a:endParaRPr lang="fi-FI" sz="1400"/>
          </a:p>
        </p:txBody>
      </p:sp>
      <p:graphicFrame>
        <p:nvGraphicFramePr>
          <p:cNvPr id="18" name="Chart 17" descr="Taulukko Vaaratapahtumailmoitusten määrä &#10;Tammikuu-Huhtikuu 2022 135&#10;Tammikuu-Huhtikuu 2023 211&#10;Toukokuu-Elokuu 2022 168&#10;Toukokuu-Elokuu 2023 194&#10;Syyskuu-Joulukuu 2022 171&#10;Syyskuu- Joulukuu 2023 260">
            <a:extLst>
              <a:ext uri="{FF2B5EF4-FFF2-40B4-BE49-F238E27FC236}">
                <a16:creationId xmlns:a16="http://schemas.microsoft.com/office/drawing/2014/main" id="{09D56CB9-FEB7-483C-8207-2D26C813B2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1583089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HENKILÖKUNTA: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Tiedonkulku/tiedonhallinta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Hoidon/palvelun järjestelyn tai palvelun saaminen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Lääke- ja nestehoito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Laboratorio-, kuvantamis-, tai muu potilastutkimus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 hoito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63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2</a:t>
            </a:r>
            <a:endParaRPr lang="fi-FI" sz="3200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42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Kaikki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400">
                <a:solidFill>
                  <a:schemeClr val="bg1"/>
                </a:solidFill>
                <a:cs typeface="Arial"/>
              </a:rPr>
              <a:t>-ilmoitukset käydään moniammatillisesti yksikkötasolla läpi, osasto-/tiimikokouksissa. Prosessit analysoidaan ja mahdolliset korjattavat toimenpiteet tehdään.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Panostettu rekrytointiin, koulutukseen ja tiedonkulkuun.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0CD295-C2AD-9EA7-17AB-CF439E7DACD1}"/>
              </a:ext>
            </a:extLst>
          </p:cNvPr>
          <p:cNvSpPr txBox="1"/>
          <p:nvPr/>
        </p:nvSpPr>
        <p:spPr>
          <a:xfrm>
            <a:off x="4743462" y="1651133"/>
            <a:ext cx="1167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Läheltä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piti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507FE26-CF56-A979-45FA-ACA1787E902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23,6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2600F7-598D-9EFB-9FAF-2CFA32BD0AB6}"/>
              </a:ext>
            </a:extLst>
          </p:cNvPr>
          <p:cNvSpPr txBox="1"/>
          <p:nvPr/>
        </p:nvSpPr>
        <p:spPr>
          <a:xfrm>
            <a:off x="6029822" y="1648827"/>
            <a:ext cx="1308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Tapahtui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asiakkaalle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9ACA2C6-E570-63D2-CE4F-701E9AF27083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  <a:cs typeface="Arial"/>
              </a:rPr>
              <a:t>50,9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  <a:endParaRPr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68302F-529F-9CFD-C847-4D57FEFC689F}"/>
              </a:ext>
            </a:extLst>
          </p:cNvPr>
          <p:cNvSpPr txBox="1"/>
          <p:nvPr/>
        </p:nvSpPr>
        <p:spPr>
          <a:xfrm>
            <a:off x="7382168" y="1648827"/>
            <a:ext cx="1278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Muut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havainnot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9DC4DC1-E54F-4805-9BEC-22A95309CD65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  <a:cs typeface="Arial"/>
              </a:rPr>
              <a:t>25,5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  <a:endParaRPr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5049B9-CED7-E797-561A-4DFB71436E14}"/>
              </a:ext>
            </a:extLst>
          </p:cNvPr>
          <p:cNvSpPr txBox="1"/>
          <p:nvPr/>
        </p:nvSpPr>
        <p:spPr>
          <a:xfrm>
            <a:off x="5035340" y="3018124"/>
            <a:ext cx="138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Kohtalainen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91D0FE1-9A5B-9752-454C-B87019610EC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>
                <a:solidFill>
                  <a:prstClr val="white"/>
                </a:solidFill>
                <a:latin typeface="Arial" panose="020B0604020202020204"/>
              </a:rPr>
              <a:t>1,8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FF2A5F-C127-8497-7A67-D5D684D20015}"/>
              </a:ext>
            </a:extLst>
          </p:cNvPr>
          <p:cNvSpPr txBox="1"/>
          <p:nvPr/>
        </p:nvSpPr>
        <p:spPr>
          <a:xfrm>
            <a:off x="6888431" y="3028748"/>
            <a:ext cx="116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Vakava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5924D0B-5E06-62D8-1EBC-A0663FB4E915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>
                <a:solidFill>
                  <a:prstClr val="white"/>
                </a:solidFill>
                <a:latin typeface="Arial" panose="020B0604020202020204"/>
              </a:rPr>
              <a:t>0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1AEAA2-C49F-4B66-A61E-8BE09B6EF56E}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  <a:r>
              <a:rPr lang="en-US" sz="1400"/>
              <a:t> – Lapsi-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1-4.2024</a:t>
            </a:r>
            <a:endParaRPr lang="fi-FI" sz="1400"/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3935235"/>
            <a:ext cx="569107" cy="42479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68</a:t>
            </a:r>
            <a:endParaRPr lang="fi-FI" sz="2400">
              <a:solidFill>
                <a:schemeClr val="bg1"/>
              </a:solidFill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4,35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4,39 </a:t>
            </a:r>
            <a:endParaRPr lang="en-US"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4,36</a:t>
            </a:r>
            <a:endParaRPr kumimoji="0" lang="fi-FI" sz="18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4,36</a:t>
            </a:r>
            <a:endParaRPr kumimoji="0" lang="fi-FI" sz="18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4,41</a:t>
            </a:r>
            <a:endParaRPr lang="fi-FI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4,43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4,22</a:t>
            </a:r>
            <a:endParaRPr kumimoji="0" lang="fi-FI" sz="18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4,65</a:t>
            </a:r>
            <a:endParaRPr lang="fi-FI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-Mukava ja osaava henkilökunta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-Lapsen kohtaaminen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-Yksittäiset </a:t>
            </a:r>
            <a:r>
              <a:rPr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kokemu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kset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kohtaamisesta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MUISTUTUKSET/ KANTELUT (LKM)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8E3EF8-9289-A462-4831-401383E53DE2}"/>
              </a:ext>
            </a:extLst>
          </p:cNvPr>
          <p:cNvSpPr txBox="1"/>
          <p:nvPr/>
        </p:nvSpPr>
        <p:spPr>
          <a:xfrm>
            <a:off x="1128544" y="1417320"/>
            <a:ext cx="401352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Palautteen kokonaismäärä: 560</a:t>
            </a:r>
          </a:p>
        </p:txBody>
      </p:sp>
    </p:spTree>
    <p:extLst>
      <p:ext uri="{BB962C8B-B14F-4D97-AF65-F5344CB8AC3E}">
        <p14:creationId xmlns:p14="http://schemas.microsoft.com/office/powerpoint/2010/main" val="166799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01676F-B43B-4EE6-860F-DD2D8FCE9E43}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  <a:r>
              <a:rPr lang="en-US" sz="1400"/>
              <a:t> – </a:t>
            </a:r>
            <a:r>
              <a:rPr lang="en-US" sz="1400" err="1"/>
              <a:t>Lapsi</a:t>
            </a:r>
            <a:r>
              <a:rPr lang="en-US" sz="1400"/>
              <a:t>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1-4.2024</a:t>
            </a:r>
            <a:endParaRPr lang="fi-FI" sz="1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9082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Lapsi- ja perhepalveluissa ajanvaraukset tehdään yhdessä asiakkaiden ja heidän läheistensä kanssa. Hoito ja palvelutarpeen arvioinnit, hoito- ja palvelusuunnitelmat sekä hoidon ja palveluiden toteutus tehdään yhdessä asiakkaan ja hänen läheistensä kanssa. Suuri osa palveluista annetaan asiakkaan kotiin.</a:t>
            </a:r>
          </a:p>
          <a:p>
            <a:endParaRPr lang="fi-FI" sz="16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Lasten kotisairaalan  ja lapsipotilaan läheisten osallisuus sovitaan yhteisesti perhe- ja lapsilähtöisesti suunnitellen.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475C907-FE8C-7554-A893-019101AFF9B7}"/>
              </a:ext>
            </a:extLst>
          </p:cNvPr>
          <p:cNvSpPr txBox="1"/>
          <p:nvPr/>
        </p:nvSpPr>
        <p:spPr>
          <a:xfrm>
            <a:off x="1373056" y="6056856"/>
            <a:ext cx="317433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400">
                <a:solidFill>
                  <a:schemeClr val="bg1"/>
                </a:solidFill>
                <a:cs typeface="Arial"/>
              </a:rPr>
              <a:t>Osittain asiakasraatikokousten kautta.</a:t>
            </a:r>
            <a:endParaRPr lang="fi-FI" sz="1400" strike="sngStrike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Perhekeskuksen kehittäminen jatkuu</a:t>
            </a:r>
            <a:r>
              <a:rPr lang="fi-FI" sz="1400" b="1">
                <a:solidFill>
                  <a:schemeClr val="bg1"/>
                </a:solidFill>
                <a:ea typeface="+mn-lt"/>
                <a:cs typeface="+mn-lt"/>
              </a:rPr>
              <a:t>.</a:t>
            </a:r>
          </a:p>
          <a:p>
            <a:r>
              <a:rPr lang="fi-FI" sz="1400">
                <a:solidFill>
                  <a:schemeClr val="bg1"/>
                </a:solidFill>
                <a:cs typeface="Arial" panose="020B0604020202020204"/>
              </a:rPr>
              <a:t>Järjestöjen tarjoamia palveluja hyödynnetään erikoisalapoliklinikkojen kautta tietyissä kroonisissa sairauksissa.</a:t>
            </a:r>
            <a:endParaRPr lang="fi-FI" sz="160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Ilmoitukset ja yhteydenotot käsitellään moniammatillisesti yksiköissä. Tapauksia analysoidaan ja tarvittaessa toteutetaan korjattavia toimenpiteitä. Ilmoittajaan otetaan henkilökohtaisesti yhteyttä, mikäli hän niin haluaa. Toimenpiteitä puhelinpalveluiden parantamiseksi on tehty.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Kotisairaalatoimintaa keskisellä alueella ja erityisesti pohjoisen alueella on kehitetty seurannan ja suunnittelun suhteen saatavuuden parantamiseksi omalla alueella.</a:t>
            </a: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73DFD9-4492-4421-BC78-6736575B7B1F}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Barn-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familjeservice</a:t>
            </a:r>
            <a:r>
              <a:rPr lang="en-US" sz="1400"/>
              <a:t> – </a:t>
            </a:r>
            <a:r>
              <a:rPr lang="en-US" sz="1400" err="1"/>
              <a:t>Lapsi</a:t>
            </a:r>
            <a:r>
              <a:rPr lang="en-US" sz="1400"/>
              <a:t>- ja </a:t>
            </a:r>
            <a:r>
              <a:rPr lang="en-US" sz="1400" err="1"/>
              <a:t>perhepalvelut</a:t>
            </a:r>
            <a:endParaRPr lang="en-US" sz="1400"/>
          </a:p>
          <a:p>
            <a:pPr algn="r"/>
            <a:r>
              <a:rPr lang="en-US" sz="1400"/>
              <a:t>1-4.2024</a:t>
            </a:r>
            <a:endParaRPr lang="fi-FI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Henkilöstö:  570</a:t>
            </a: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Vakinaiset:  445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Tilapäiset:   84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VOV (vapautettu omasta toimesta): 52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/>
          </p:cNvSpPr>
          <p:nvPr/>
        </p:nvSpPr>
        <p:spPr>
          <a:xfrm>
            <a:off x="4004455" y="1420380"/>
            <a:ext cx="324833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TYÖTURVALLISUUS-ILMOITUKSIA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/>
          </p:cNvSpPr>
          <p:nvPr/>
        </p:nvSpPr>
        <p:spPr>
          <a:xfrm>
            <a:off x="4004455" y="2254767"/>
            <a:ext cx="3248334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>
                <a:solidFill>
                  <a:schemeClr val="bg1"/>
                </a:solidFill>
                <a:cs typeface="Arial"/>
              </a:rPr>
              <a:t>50</a:t>
            </a:r>
            <a:endParaRPr lang="fi-FI" baseline="0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Yleisimmät ilmoitustyypit:</a:t>
            </a:r>
            <a:endParaRPr lang="fi-FI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>
                <a:solidFill>
                  <a:schemeClr val="bg1"/>
                </a:solidFill>
                <a:cs typeface="Arial"/>
              </a:rPr>
              <a:t>Uhka tai väkivalta</a:t>
            </a:r>
          </a:p>
          <a:p>
            <a:r>
              <a:rPr lang="fi-FI">
                <a:solidFill>
                  <a:schemeClr val="bg1"/>
                </a:solidFill>
                <a:cs typeface="Arial"/>
              </a:rPr>
              <a:t>2.  Kaatui, liukastui, kompastui</a:t>
            </a:r>
          </a:p>
          <a:p>
            <a:r>
              <a:rPr lang="fi-FI">
                <a:solidFill>
                  <a:schemeClr val="bg1"/>
                </a:solidFill>
              </a:rPr>
              <a:t>3.  Sisäilmaan liittyvä oire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/>
          </p:cNvSpPr>
          <p:nvPr/>
        </p:nvSpPr>
        <p:spPr>
          <a:xfrm>
            <a:off x="7341022" y="1404000"/>
            <a:ext cx="4917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HENKILÖSTÖMITOITUS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/>
          </p:cNvSpPr>
          <p:nvPr/>
        </p:nvSpPr>
        <p:spPr>
          <a:xfrm>
            <a:off x="7341022" y="1736207"/>
            <a:ext cx="4917653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Lastensuojelun henkilöstömitoitus 39 asiakasta/sosiaalityöntekijä (enintään 35)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Äitiysneuvola 50 asiakasta/terveydenhoitaja (min 38-maks 76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Lastenneuvola 250 lasta/terveydenhoitaja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maks</a:t>
            </a:r>
            <a:r>
              <a:rPr lang="fi-FI" sz="1400">
                <a:solidFill>
                  <a:schemeClr val="bg1"/>
                </a:solidFill>
                <a:cs typeface="Arial"/>
              </a:rPr>
              <a:t> 320)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Kouluterveydenhuolto 413 oppilasta/terveydenhoitaja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maks</a:t>
            </a:r>
            <a:r>
              <a:rPr lang="fi-FI" sz="1400">
                <a:solidFill>
                  <a:schemeClr val="bg1"/>
                </a:solidFill>
                <a:cs typeface="Arial"/>
              </a:rPr>
              <a:t> 460)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Opiskeluterveydenhuolto 533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opisk</a:t>
            </a:r>
            <a:r>
              <a:rPr lang="fi-FI" sz="1400">
                <a:solidFill>
                  <a:schemeClr val="bg1"/>
                </a:solidFill>
                <a:cs typeface="Arial"/>
              </a:rPr>
              <a:t>/terveydenhoitaja (maks. 570),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Oppilashuollon psykologit 1/780 ei toteudu, täydennetään ostopalveluilla, 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Kuraattorit 1/670 toteutuu pääosin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</a:rPr>
              <a:t>6,8 päivää</a:t>
            </a:r>
            <a:r>
              <a:rPr lang="fi-FI" b="1" baseline="0">
                <a:solidFill>
                  <a:schemeClr val="bg1"/>
                </a:solidFill>
              </a:rPr>
              <a:t>/työssäolo-päivät %</a:t>
            </a:r>
            <a:endParaRPr lang="fi-FI" b="1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H="1" flipV="1">
            <a:off x="4793673" y="5320145"/>
            <a:ext cx="70297" cy="6813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/>
          </p:cNvSpPr>
          <p:nvPr/>
        </p:nvSpPr>
        <p:spPr>
          <a:xfrm>
            <a:off x="4221019" y="6098064"/>
            <a:ext cx="118225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-3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Aktiivinen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johtajuus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henkilökunnan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osallistaminen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säännölliset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infotilaisuudet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 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Toimintakulttuuri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jossa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autetaan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tuetaan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toisiaan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suunnitellaan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toimintaa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muutoksia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yhdessä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moniammatillisesti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Parhaat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käytänteet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arkeen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</a:t>
            </a:r>
          </a:p>
          <a:p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Säännölliset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työpaikkakokoukset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selkeät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ohjeet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sovitut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toimenpiteet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Kehityskeskustelut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hyvä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perehdytys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Varhainen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tuki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työnohjaus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Tyky-toiminta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1400">
              <a:solidFill>
                <a:schemeClr val="bg1"/>
              </a:solidFill>
            </a:endParaRPr>
          </a:p>
          <a:p>
            <a:endParaRPr lang="en-US" sz="1600">
              <a:solidFill>
                <a:schemeClr val="bg1"/>
              </a:solidFill>
              <a:cs typeface="Arial"/>
            </a:endParaRPr>
          </a:p>
          <a:p>
            <a:endParaRPr lang="en-US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8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56DDD6A59D75C46BC3F25CFEB77FB8E" ma:contentTypeVersion="6" ma:contentTypeDescription="Luo uusi asiakirja." ma:contentTypeScope="" ma:versionID="6591b078122f3af3a1c2a185f89bfaaa">
  <xsd:schema xmlns:xsd="http://www.w3.org/2001/XMLSchema" xmlns:xs="http://www.w3.org/2001/XMLSchema" xmlns:p="http://schemas.microsoft.com/office/2006/metadata/properties" xmlns:ns2="288c518c-0498-40ce-baa2-d6600c8cec9f" xmlns:ns3="36bfd946-06b4-417f-9fcd-3138f4a5bdbf" targetNamespace="http://schemas.microsoft.com/office/2006/metadata/properties" ma:root="true" ma:fieldsID="9d218cb81d76dabd73cdc553ddb00323" ns2:_="" ns3:_="">
    <xsd:import namespace="288c518c-0498-40ce-baa2-d6600c8cec9f"/>
    <xsd:import namespace="36bfd946-06b4-417f-9fcd-3138f4a5bd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c518c-0498-40ce-baa2-d6600c8cec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fd946-06b4-417f-9fcd-3138f4a5b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A85953-AFF2-4A92-804F-66E66BDCD1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c518c-0498-40ce-baa2-d6600c8cec9f"/>
    <ds:schemaRef ds:uri="36bfd946-06b4-417f-9fcd-3138f4a5b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1BDA3F-9081-465D-A0C8-DF261C8C3C7F}">
  <ds:schemaRefs>
    <ds:schemaRef ds:uri="36bfd946-06b4-417f-9fcd-3138f4a5bdbf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88c518c-0498-40ce-baa2-d6600c8cec9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798</Words>
  <Application>Microsoft Office PowerPoint</Application>
  <PresentationFormat>Laajakuva</PresentationFormat>
  <Paragraphs>161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굴림</vt:lpstr>
      <vt:lpstr>Segoe UI</vt:lpstr>
      <vt:lpstr>OVHP_teema</vt:lpstr>
      <vt:lpstr>Omavalvonnan seurantatietojen raportointi</vt:lpstr>
      <vt:lpstr>Saatavuus - Terveyspalvelut</vt:lpstr>
      <vt:lpstr>Turvallisuus ja laatu</vt:lpstr>
      <vt:lpstr>PowerPoint-esitys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Stenman Camilla</cp:lastModifiedBy>
  <cp:revision>6</cp:revision>
  <dcterms:created xsi:type="dcterms:W3CDTF">2023-11-14T05:41:58Z</dcterms:created>
  <dcterms:modified xsi:type="dcterms:W3CDTF">2024-11-25T05:34:05Z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0x010100556DDD6A59D75C46BC3F25CFEB77FB8E</vt:lpwstr>
  </property>
  <property fmtid="{D5CDD505-2E9C-101B-9397-08002B2CF9AE}" pid="3" name="MediaServiceImageTags">
    <vt:lpwstr/>
  </property>
</Properties>
</file>