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256" r:id="rId5"/>
    <p:sldId id="323" r:id="rId6"/>
    <p:sldId id="273" r:id="rId7"/>
    <p:sldId id="328" r:id="rId8"/>
    <p:sldId id="281" r:id="rId9"/>
    <p:sldId id="304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4B9866-7EC7-4D7E-9B5E-D35AB0F10768}" v="20" dt="2024-11-22T09:50:19.9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44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6B-41E1-9755-E6F42312712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55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6B-41E1-9755-E6F42312712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25.11.2024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930376" y="1328936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7310828" y="1327338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7970046" y="1328936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299911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83670" y="1383769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3876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0099" y="914884"/>
            <a:ext cx="8439326" cy="2072107"/>
          </a:xfrm>
        </p:spPr>
        <p:txBody>
          <a:bodyPr>
            <a:noAutofit/>
          </a:bodyPr>
          <a:lstStyle/>
          <a:p>
            <a:r>
              <a:rPr lang="fi-FI" sz="4800"/>
              <a:t>Omavalvonnan seurantatietojen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232560"/>
            <a:ext cx="7934716" cy="1106684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i-FI" dirty="0"/>
              <a:t>Toimialue: Sosiaali- ja terveyskeskus</a:t>
            </a:r>
          </a:p>
          <a:p>
            <a:r>
              <a:rPr lang="fi-FI" dirty="0"/>
              <a:t>Tulosalue: Lapsi- ja perhepalvelut </a:t>
            </a:r>
            <a:endParaRPr lang="fi-FI" dirty="0">
              <a:cs typeface="Arial"/>
            </a:endParaRPr>
          </a:p>
          <a:p>
            <a:r>
              <a:rPr lang="fi-FI" dirty="0"/>
              <a:t>Raportoitava ajanjakso: 1-4.2024</a:t>
            </a:r>
            <a:endParaRPr lang="fi-FI">
              <a:cs typeface="Arial" panose="020B0604020202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24EE8-8D3B-44DC-9B9C-9EC3E822D1F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/>
              <a:t>Saatavuus - Terveyspalvelut</a:t>
            </a:r>
            <a:endParaRPr lang="fi-FI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C90DD6-1E6E-49F9-B84F-8579EF9C0D77}"/>
              </a:ext>
            </a:extLst>
          </p:cNvPr>
          <p:cNvSpPr txBox="1"/>
          <p:nvPr/>
        </p:nvSpPr>
        <p:spPr>
          <a:xfrm>
            <a:off x="6907879" y="45332"/>
            <a:ext cx="5284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/>
              <a:t>Barn-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familjeservice</a:t>
            </a:r>
            <a:r>
              <a:rPr lang="en-US" sz="1400"/>
              <a:t> – </a:t>
            </a:r>
            <a:r>
              <a:rPr lang="en-US" sz="1400" err="1"/>
              <a:t>Lapsi</a:t>
            </a:r>
            <a:r>
              <a:rPr lang="en-US" sz="1400"/>
              <a:t>- ja </a:t>
            </a:r>
            <a:r>
              <a:rPr lang="en-US" sz="1400" err="1"/>
              <a:t>perhepalvelut</a:t>
            </a:r>
            <a:endParaRPr lang="en-US" sz="1400"/>
          </a:p>
          <a:p>
            <a:pPr algn="r"/>
            <a:r>
              <a:rPr lang="en-US" sz="1400"/>
              <a:t>1-4.2024</a:t>
            </a:r>
            <a:endParaRPr lang="fi-FI" sz="14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E1BE7B-7B37-4A3D-9716-BC717E3F296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HOITOON PÄÄSY TERVEYSPALVELUISSA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EB2B3B-2946-48D1-840B-098462D1C55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2051982"/>
            <a:ext cx="3600000" cy="172354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Perusterveydenhuolto</a:t>
            </a:r>
          </a:p>
          <a:p>
            <a:r>
              <a:rPr lang="fi-FI" sz="1400">
                <a:solidFill>
                  <a:schemeClr val="bg1"/>
                </a:solidFill>
              </a:rPr>
              <a:t>Lastenneuvolan jonotilanne</a:t>
            </a: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200">
                <a:solidFill>
                  <a:schemeClr val="bg1"/>
                </a:solidFill>
                <a:cs typeface="Arial"/>
              </a:rPr>
              <a:t>Kouluterveydenhuollon lakisääteiset tarkastukset</a:t>
            </a:r>
            <a:endParaRPr lang="en-US" sz="1200">
              <a:solidFill>
                <a:srgbClr val="213A8F"/>
              </a:solidFill>
              <a:cs typeface="Arial"/>
            </a:endParaRPr>
          </a:p>
          <a:p>
            <a:endParaRPr lang="fi-FI" sz="1200">
              <a:solidFill>
                <a:srgbClr val="213A8F"/>
              </a:solidFill>
              <a:cs typeface="Arial"/>
            </a:endParaRPr>
          </a:p>
          <a:p>
            <a:endParaRPr lang="fi-FI" sz="1200">
              <a:solidFill>
                <a:srgbClr val="213A8F"/>
              </a:solidFill>
              <a:cs typeface="Arial"/>
            </a:endParaRPr>
          </a:p>
          <a:p>
            <a:r>
              <a:rPr lang="fi-FI" sz="1200">
                <a:solidFill>
                  <a:schemeClr val="bg1"/>
                </a:solidFill>
                <a:cs typeface="Arial"/>
              </a:rPr>
              <a:t>Opiskeluterveydenhuollon lakisääteiset tarkastukset</a:t>
            </a:r>
            <a:endParaRPr lang="fi-FI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E1367B-044C-40AA-B95D-C1B9F7B3329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4067982"/>
            <a:ext cx="36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Erikoissairaanhoito</a:t>
            </a:r>
            <a:endParaRPr lang="fi-FI">
              <a:solidFill>
                <a:schemeClr val="accent4"/>
              </a:solidFill>
            </a:endParaRPr>
          </a:p>
          <a:p>
            <a:r>
              <a:rPr lang="fi-FI" sz="1400">
                <a:solidFill>
                  <a:schemeClr val="bg1"/>
                </a:solidFill>
              </a:rPr>
              <a:t>Lähetearvioinnit, tavoite alle 21vrk</a:t>
            </a:r>
            <a:endParaRPr lang="fi-FI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00E55B-2867-48C9-8170-7328595CC3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5004000"/>
            <a:ext cx="360000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Hoidon arviointi, tavoite  alle 90 vrk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4F0270-7A89-4EC1-824C-5FECF1F22A7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5760000"/>
            <a:ext cx="360000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Hoitoon pääsy, tavoite alle 180 vrk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66D60A-00D3-4939-B4F3-52FF4ECAA6A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TILANNE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C4A084-C558-4692-86C8-4F4F4EBDEB4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2016000"/>
            <a:ext cx="3600000" cy="17851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100">
                <a:solidFill>
                  <a:schemeClr val="bg1"/>
                </a:solidFill>
              </a:rPr>
              <a:t>Lääkärijono: 95 lasta</a:t>
            </a:r>
            <a:endParaRPr lang="fi-FI" sz="1100">
              <a:solidFill>
                <a:schemeClr val="bg1"/>
              </a:solidFill>
              <a:cs typeface="Arial"/>
            </a:endParaRPr>
          </a:p>
          <a:p>
            <a:r>
              <a:rPr lang="fi-FI" sz="1100">
                <a:solidFill>
                  <a:schemeClr val="bg1"/>
                </a:solidFill>
                <a:cs typeface="Arial"/>
              </a:rPr>
              <a:t>Terveydenhoitajan jono: 228 lasta</a:t>
            </a:r>
          </a:p>
          <a:p>
            <a:endParaRPr lang="fi-FI" sz="1100">
              <a:solidFill>
                <a:schemeClr val="bg1"/>
              </a:solidFill>
              <a:cs typeface="Arial"/>
            </a:endParaRPr>
          </a:p>
          <a:p>
            <a:endParaRPr lang="fi-FI" sz="1100">
              <a:solidFill>
                <a:schemeClr val="bg1"/>
              </a:solidFill>
              <a:cs typeface="Arial"/>
            </a:endParaRPr>
          </a:p>
          <a:p>
            <a:r>
              <a:rPr lang="fi-FI" sz="1100">
                <a:solidFill>
                  <a:schemeClr val="bg1"/>
                </a:solidFill>
                <a:cs typeface="Arial"/>
              </a:rPr>
              <a:t>Toteutuneet kouluterveydenhuollon tarkastukset: 59,4% (tavoite 66%)</a:t>
            </a:r>
          </a:p>
          <a:p>
            <a:endParaRPr lang="fi-FI" sz="1100">
              <a:solidFill>
                <a:srgbClr val="213A8F"/>
              </a:solidFill>
              <a:cs typeface="Arial"/>
            </a:endParaRPr>
          </a:p>
          <a:p>
            <a:endParaRPr lang="fi-FI" sz="1100">
              <a:solidFill>
                <a:schemeClr val="bg1"/>
              </a:solidFill>
              <a:cs typeface="Arial"/>
            </a:endParaRPr>
          </a:p>
          <a:p>
            <a:r>
              <a:rPr lang="fi-FI" sz="1100">
                <a:solidFill>
                  <a:schemeClr val="bg1"/>
                </a:solidFill>
                <a:cs typeface="Arial"/>
              </a:rPr>
              <a:t>Toteutuneet opiskeluterveydenhuollon terveydenhoitajan tarkastukset: 54% (Tavoite 66%)</a:t>
            </a:r>
            <a:endParaRPr lang="fi-FI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393257-90C4-493A-87CB-50A248A160F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4284000"/>
            <a:ext cx="3600000" cy="224676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Lastentaudeilla ja lastenneurologialla  lähetteet luettu alle 21 vrk, </a:t>
            </a:r>
            <a:endParaRPr lang="fi-FI">
              <a:solidFill>
                <a:schemeClr val="bg1"/>
              </a:solidFill>
            </a:endParaRPr>
          </a:p>
          <a:p>
            <a:r>
              <a:rPr lang="fi-FI" sz="1400">
                <a:solidFill>
                  <a:schemeClr val="bg1"/>
                </a:solidFill>
              </a:rPr>
              <a:t>(mediaani lastentaudit 1 vrk, </a:t>
            </a:r>
            <a:r>
              <a:rPr lang="fi-FI" sz="1400" err="1">
                <a:solidFill>
                  <a:schemeClr val="bg1"/>
                </a:solidFill>
              </a:rPr>
              <a:t>laneur</a:t>
            </a:r>
            <a:r>
              <a:rPr lang="fi-FI" sz="1400">
                <a:solidFill>
                  <a:schemeClr val="bg1"/>
                </a:solidFill>
              </a:rPr>
              <a:t> 3 vrk)           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</a:rPr>
              <a:t>Lastentaudeille hoidon arviota yli 90 vrk on odottanut 7,7 %, mediaani 27 vrk </a:t>
            </a:r>
            <a:endParaRPr lang="fi-FI">
              <a:solidFill>
                <a:schemeClr val="bg1"/>
              </a:solidFill>
              <a:cs typeface="Arial"/>
            </a:endParaRPr>
          </a:p>
          <a:p>
            <a:endParaRPr lang="fi-FI" sz="1400">
              <a:solidFill>
                <a:schemeClr val="accent4"/>
              </a:solidFill>
              <a:cs typeface="Arial"/>
            </a:endParaRPr>
          </a:p>
          <a:p>
            <a:endParaRPr lang="fi-FI" sz="1400">
              <a:solidFill>
                <a:schemeClr val="accent1"/>
              </a:solidFill>
              <a:cs typeface="Arial"/>
            </a:endParaRPr>
          </a:p>
          <a:p>
            <a:endParaRPr lang="fi-FI" sz="1400">
              <a:solidFill>
                <a:schemeClr val="accent1"/>
              </a:solidFill>
              <a:cs typeface="Arial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B5285A-114C-4EBB-BC70-BCA611BDE79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5004000"/>
            <a:ext cx="3600000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>
              <a:solidFill>
                <a:schemeClr val="accent1"/>
              </a:solidFill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BB5C40-2571-412C-9EF7-EAA73E1DB2C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5760000"/>
            <a:ext cx="3600000" cy="523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Lastentaudeilla hoitoon pääsyn määräajat toteutuvat </a:t>
            </a:r>
            <a:r>
              <a:rPr lang="fi-FI" sz="1400">
                <a:solidFill>
                  <a:schemeClr val="accent4"/>
                </a:solidFill>
              </a:rPr>
              <a:t>Parannusta. </a:t>
            </a:r>
            <a:endParaRPr lang="fi-FI" sz="1400">
              <a:solidFill>
                <a:schemeClr val="accent4"/>
              </a:solidFill>
              <a:cs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8FDB91-3671-44F9-8590-A8310AB93B6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KORJAAVAT TOIMENPITEET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BB7FC3-A7E2-40B8-B539-D6D02155A35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00000" cy="46782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Resurssien uudelleen järjestäminen, </a:t>
            </a: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Työn uudelleen järjestäminen, resurssien käytön optimointi.</a:t>
            </a:r>
            <a:endParaRPr lang="en-US" sz="16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Hoitopolkujen selkeyttäminen.</a:t>
            </a: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Pietarsaaren lastenpoliklinikan erikoissairaanhoidon avopainotteista toimintaa on tehostettu lähivastaanottoja lisäämällä. Yhteinen läheteprosessi on kehitetty. Saavutettavuutta seurataan kuukausittain. Poikkeamiin puututaan. </a:t>
            </a: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Yhdenvertaiseen palvelutarjontaan pyrkimys. Pietarsaaren lastenpoliklinikkatoimintaa on sujuvoitettu myös etävastaanotoilla, lasten kotisairaalatoiminnalla ja digitekniikalla. ADHD-prosessia kehitetty.</a:t>
            </a:r>
          </a:p>
        </p:txBody>
      </p:sp>
    </p:spTree>
    <p:extLst>
      <p:ext uri="{BB962C8B-B14F-4D97-AF65-F5344CB8AC3E}">
        <p14:creationId xmlns:p14="http://schemas.microsoft.com/office/powerpoint/2010/main" val="2662655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>
            <a:normAutofit/>
          </a:bodyPr>
          <a:lstStyle/>
          <a:p>
            <a:r>
              <a:rPr lang="fi-FI" b="1"/>
              <a:t>Turvallisuus ja laatu</a:t>
            </a:r>
            <a:endParaRPr lang="fi-FI" sz="2400" b="1">
              <a:cs typeface="Arial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A29F7AF-E21E-4CFC-B41B-B3F1A116D4CC}"/>
              </a:ext>
            </a:extLst>
          </p:cNvPr>
          <p:cNvSpPr txBox="1"/>
          <p:nvPr/>
        </p:nvSpPr>
        <p:spPr>
          <a:xfrm>
            <a:off x="6907879" y="0"/>
            <a:ext cx="5284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/>
              <a:t>Barn-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familjeservice</a:t>
            </a:r>
            <a:r>
              <a:rPr lang="en-US" sz="1400"/>
              <a:t> – </a:t>
            </a:r>
            <a:r>
              <a:rPr lang="en-US" sz="1400" err="1"/>
              <a:t>Lapsi</a:t>
            </a:r>
            <a:r>
              <a:rPr lang="en-US" sz="1400"/>
              <a:t>- ja </a:t>
            </a:r>
            <a:r>
              <a:rPr lang="en-US" sz="1400" err="1"/>
              <a:t>perhepalvelut</a:t>
            </a:r>
            <a:endParaRPr lang="en-US" sz="1400"/>
          </a:p>
          <a:p>
            <a:pPr algn="r"/>
            <a:r>
              <a:rPr lang="en-US" sz="1400"/>
              <a:t>1-4.2024</a:t>
            </a:r>
            <a:endParaRPr lang="fi-FI" sz="1400"/>
          </a:p>
        </p:txBody>
      </p:sp>
      <p:graphicFrame>
        <p:nvGraphicFramePr>
          <p:cNvPr id="18" name="Chart 17" descr="Taulukko Vaaratapahtumailmoitusten määrä &#10;Tammikuu-Huhtikuu 2022 135&#10;Tammikuu-Huhtikuu 2023 211&#10;Toukokuu-Elokuu 2022 168&#10;Toukokuu-Elokuu 2023 194&#10;Syyskuu-Joulukuu 2022 171&#10;Syyskuu- Joulukuu 2023 260">
            <a:extLst>
              <a:ext uri="{FF2B5EF4-FFF2-40B4-BE49-F238E27FC236}">
                <a16:creationId xmlns:a16="http://schemas.microsoft.com/office/drawing/2014/main" id="{09D56CB9-FEB7-483C-8207-2D26C813B2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1583089"/>
              </p:ext>
            </p:extLst>
          </p:nvPr>
        </p:nvGraphicFramePr>
        <p:xfrm>
          <a:off x="1231513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YLEISIMMÄT ILMOITUSTYYPIT HENKILÖKUNTA: 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8698" y="2037098"/>
            <a:ext cx="3416127" cy="20928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Tiedonkulku/tiedonhallinta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Hoidon/palvelun järjestelyn tai palvelun saaminen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Lääke- ja nestehoito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Laboratorio-, kuvantamis-, tai muu potilastutkimus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Muu hoito</a:t>
            </a:r>
          </a:p>
          <a:p>
            <a:pPr marL="342900" indent="-342900">
              <a:buAutoNum type="arabicPeriod"/>
            </a:pPr>
            <a:endParaRPr lang="en-US">
              <a:solidFill>
                <a:srgbClr val="213A8F"/>
              </a:solidFill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9A6102-A104-4835-B038-12AB22A776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7568" y="4500000"/>
            <a:ext cx="17467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rgbClr val="85C598"/>
                </a:solidFill>
                <a:latin typeface="Arial" panose="020B0604020202020204"/>
              </a:rPr>
              <a:t>SOSIAALI-HUOLLON</a:t>
            </a:r>
            <a:r>
              <a:rPr lang="fi-FI" sz="1400" b="1" baseline="0">
                <a:solidFill>
                  <a:srgbClr val="85C598"/>
                </a:solidFill>
                <a:latin typeface="Arial" panose="020B0604020202020204"/>
              </a:rPr>
              <a:t> EPÄKOHTA-</a:t>
            </a:r>
            <a:r>
              <a:rPr lang="fi-FI" sz="1400" b="1">
                <a:solidFill>
                  <a:srgbClr val="85C598"/>
                </a:solidFill>
                <a:latin typeface="Arial" panose="020B0604020202020204"/>
              </a:rPr>
              <a:t>ILMOITUSTEN MÄÄRÄ:</a:t>
            </a:r>
            <a:endParaRPr lang="en-US" sz="1400" b="1">
              <a:solidFill>
                <a:srgbClr val="85C598"/>
              </a:solidFill>
              <a:latin typeface="Arial" panose="020B0604020202020204"/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4363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  <a:cs typeface="Arial"/>
              </a:rPr>
              <a:t>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DFFB56-B560-4117-8AD4-5DE6941604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17705" y="4500000"/>
            <a:ext cx="1746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ASIAKKAIDEN TEKEMÄT VAARATAPAHTUMA-ILMOITUKSET MÄÄRÄ (VERTAUS AIK. KAUTEEN)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79999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</a:rPr>
              <a:t>2</a:t>
            </a:r>
            <a:endParaRPr lang="fi-FI" sz="3200">
              <a:solidFill>
                <a:schemeClr val="bg1"/>
              </a:solidFill>
              <a:cs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B88840-D611-4EDE-B010-D3B120C249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07774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POTILASASIA-VASTAAVILLE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4500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  <a:cs typeface="Arial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108C14-3F8F-405D-913F-76EA08CF95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97842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SOSIAALIASIA-VASTAAVILLE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500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  <a:cs typeface="Arial"/>
              </a:rPr>
              <a:t>42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KORJAAVAT TOIMENPITEET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  <a:cs typeface="Arial"/>
              </a:rPr>
              <a:t>Kaikki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Haipro</a:t>
            </a:r>
            <a:r>
              <a:rPr lang="fi-FI" sz="1400">
                <a:solidFill>
                  <a:schemeClr val="bg1"/>
                </a:solidFill>
                <a:cs typeface="Arial"/>
              </a:rPr>
              <a:t>-ilmoitukset käydään moniammatillisesti yksikkötasolla läpi, osasto-/tiimikokouksissa. Prosessit analysoidaan ja mahdolliset korjattavat toimenpiteet tehdään.</a:t>
            </a: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Panostettu rekrytointiin, koulutukseen ja tiedonkulkuun.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0CD295-C2AD-9EA7-17AB-CF439E7DACD1}"/>
              </a:ext>
            </a:extLst>
          </p:cNvPr>
          <p:cNvSpPr txBox="1"/>
          <p:nvPr/>
        </p:nvSpPr>
        <p:spPr>
          <a:xfrm>
            <a:off x="4743462" y="1651133"/>
            <a:ext cx="1167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Läheltä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piti</a:t>
            </a: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507FE26-CF56-A979-45FA-ACA1787E9028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/>
          <p:nvPr/>
        </p:nvSpPr>
        <p:spPr>
          <a:xfrm>
            <a:off x="4928495" y="2232000"/>
            <a:ext cx="797442" cy="797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>
                <a:solidFill>
                  <a:prstClr val="white"/>
                </a:solidFill>
                <a:latin typeface="Arial" panose="020B0604020202020204"/>
              </a:rPr>
              <a:t>23,6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2600F7-598D-9EFB-9FAF-2CFA32BD0AB6}"/>
              </a:ext>
            </a:extLst>
          </p:cNvPr>
          <p:cNvSpPr txBox="1"/>
          <p:nvPr/>
        </p:nvSpPr>
        <p:spPr>
          <a:xfrm>
            <a:off x="6029822" y="1648827"/>
            <a:ext cx="1308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Tapahtui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asiakkaalle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9ACA2C6-E570-63D2-CE4F-701E9AF27083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/>
          <p:nvPr/>
        </p:nvSpPr>
        <p:spPr>
          <a:xfrm>
            <a:off x="6273628" y="2232000"/>
            <a:ext cx="797442" cy="797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>
                <a:solidFill>
                  <a:prstClr val="white"/>
                </a:solidFill>
                <a:latin typeface="Arial" panose="020B0604020202020204"/>
                <a:cs typeface="Arial"/>
              </a:rPr>
              <a:t>50,9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  <a:endParaRPr lang="sv-S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968302F-529F-9CFD-C847-4D57FEFC689F}"/>
              </a:ext>
            </a:extLst>
          </p:cNvPr>
          <p:cNvSpPr txBox="1"/>
          <p:nvPr/>
        </p:nvSpPr>
        <p:spPr>
          <a:xfrm>
            <a:off x="7382168" y="1648827"/>
            <a:ext cx="1278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Muut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havainnot</a:t>
            </a: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9DC4DC1-E54F-4805-9BEC-22A95309CD65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/>
          <p:nvPr/>
        </p:nvSpPr>
        <p:spPr>
          <a:xfrm>
            <a:off x="7642361" y="2232000"/>
            <a:ext cx="797442" cy="7974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>
                <a:solidFill>
                  <a:prstClr val="white"/>
                </a:solidFill>
                <a:latin typeface="Arial" panose="020B0604020202020204"/>
                <a:cs typeface="Arial"/>
              </a:rPr>
              <a:t>25,5</a:t>
            </a:r>
            <a:endParaRPr kumimoji="0" lang="sv-S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  <a:endParaRPr lang="sv-S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75049B9-CED7-E797-561A-4DFB71436E14}"/>
              </a:ext>
            </a:extLst>
          </p:cNvPr>
          <p:cNvSpPr txBox="1"/>
          <p:nvPr/>
        </p:nvSpPr>
        <p:spPr>
          <a:xfrm>
            <a:off x="5035340" y="3018124"/>
            <a:ext cx="1381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Kohtalainen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haitta</a:t>
            </a: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91D0FE1-9A5B-9752-454C-B87019610EC7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/>
          <p:nvPr/>
        </p:nvSpPr>
        <p:spPr>
          <a:xfrm>
            <a:off x="5327216" y="3672000"/>
            <a:ext cx="797442" cy="7974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>
                <a:solidFill>
                  <a:prstClr val="white"/>
                </a:solidFill>
                <a:latin typeface="Arial" panose="020B0604020202020204"/>
              </a:rPr>
              <a:t>1,8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1FF2A5F-C127-8497-7A67-D5D684D20015}"/>
              </a:ext>
            </a:extLst>
          </p:cNvPr>
          <p:cNvSpPr txBox="1"/>
          <p:nvPr/>
        </p:nvSpPr>
        <p:spPr>
          <a:xfrm>
            <a:off x="6888431" y="3028748"/>
            <a:ext cx="11675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Vakava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6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haitta</a:t>
            </a:r>
            <a:endParaRPr kumimoji="0" lang="sv-SE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75924D0B-5E06-62D8-1EBC-A0663FB4E915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/>
          <p:nvPr/>
        </p:nvSpPr>
        <p:spPr>
          <a:xfrm>
            <a:off x="7085505" y="3672000"/>
            <a:ext cx="797442" cy="797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>
                <a:solidFill>
                  <a:prstClr val="white"/>
                </a:solidFill>
                <a:latin typeface="Arial" panose="020B0604020202020204"/>
              </a:rPr>
              <a:t>0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%</a:t>
            </a:r>
          </a:p>
        </p:txBody>
      </p:sp>
    </p:spTree>
    <p:extLst>
      <p:ext uri="{BB962C8B-B14F-4D97-AF65-F5344CB8AC3E}">
        <p14:creationId xmlns:p14="http://schemas.microsoft.com/office/powerpoint/2010/main" val="272733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/>
              <a:t>Asiakaskokemus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21AEAA2-C49F-4B66-A61E-8BE09B6EF56E}"/>
              </a:ext>
            </a:extLst>
          </p:cNvPr>
          <p:cNvSpPr txBox="1"/>
          <p:nvPr/>
        </p:nvSpPr>
        <p:spPr>
          <a:xfrm>
            <a:off x="6907879" y="0"/>
            <a:ext cx="5284121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/>
              <a:t>Barn-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familjeservice</a:t>
            </a:r>
            <a:r>
              <a:rPr lang="en-US" sz="1400"/>
              <a:t> – Lapsi- ja </a:t>
            </a:r>
            <a:r>
              <a:rPr lang="en-US" sz="1400" err="1"/>
              <a:t>perhepalvelut</a:t>
            </a:r>
            <a:endParaRPr lang="en-US" sz="1400"/>
          </a:p>
          <a:p>
            <a:pPr algn="r"/>
            <a:r>
              <a:rPr lang="en-US" sz="1400"/>
              <a:t>1-4.2024</a:t>
            </a:r>
            <a:endParaRPr lang="fi-FI" sz="1400"/>
          </a:p>
        </p:txBody>
      </p:sp>
      <p:cxnSp>
        <p:nvCxnSpPr>
          <p:cNvPr id="10" name="Straight Arrow Connector 9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V="1">
            <a:off x="4926529" y="3935235"/>
            <a:ext cx="569107" cy="424796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  <a:cs typeface="Arial"/>
              </a:rPr>
              <a:t>68</a:t>
            </a:r>
            <a:endParaRPr lang="fi-FI" sz="2400">
              <a:solidFill>
                <a:schemeClr val="bg1"/>
              </a:solidFill>
              <a:cs typeface="Arial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AD7D48-995A-4DAC-99EC-BDFB3519D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7876" y="1930827"/>
            <a:ext cx="209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Minulle jäi tunne, että minusta välitettiin kokonaisvaltaisesti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94AA5A-0782-9A4A-CE03-0DF1734ED1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4,35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B94961-5594-4A51-9CB2-F4AF987BDE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3133275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apua, kun sitä tarvitsin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76FA4E-039B-32EB-8019-1F2698A8EC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4,39 </a:t>
            </a:r>
            <a:endParaRPr lang="en-US"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1669A93-17DC-4CCD-AD10-F077F101D2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4283627"/>
            <a:ext cx="1595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oloni turvalliseksi hoidon / palvelun aikana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44E5B5-9E32-8FEB-4087-138D2D8EB8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4,36</a:t>
            </a:r>
            <a:endParaRPr kumimoji="0" lang="fi-FI" sz="18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07C80-24AA-4293-BCBB-101A9BB277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5619583"/>
            <a:ext cx="2454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Hoitoani / Asiaani koskevat päätökset tehtiin yhteistyössä kanssani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FFA9A3-69E4-AA0B-A887-6A61AE42F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4,36</a:t>
            </a:r>
            <a:endParaRPr kumimoji="0" lang="fi-FI" sz="18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1D659-D5EB-45E0-B553-915B20B2B6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3932" y="1919006"/>
            <a:ext cx="1753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Tiedän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,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miten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hoitoni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palveluni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jatkuu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C0521F-798A-97BA-AB11-CBD04E9F6E6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4,41</a:t>
            </a:r>
            <a:endParaRPr lang="fi-FI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CF7D71-72D7-452E-9131-3D6608B10E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32690" y="2981128"/>
            <a:ext cx="175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Saamani tieto hoidosta / palvelusta oli ymmärrettävää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97C203-020B-0324-3CC3-3D41D21A60E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4,43</a:t>
            </a:r>
            <a:endParaRPr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C08923-E0CE-4B2B-B27D-018A01C391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20224" y="4364949"/>
            <a:ext cx="1837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saamani hoidon / palvelun hyödylliseksi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F674F2-0EE7-C368-AD80-506AECF76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4,22</a:t>
            </a:r>
            <a:endParaRPr kumimoji="0" lang="fi-FI" sz="18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34518C-5B60-43FF-8CCA-BF6FC2AFFE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5308" y="5621594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hoitoa ja palvelua äidinkielelläni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5BB55-60E3-4258-6256-EA028CE5961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4,65</a:t>
            </a:r>
            <a:endParaRPr lang="fi-FI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696487"/>
            <a:ext cx="2335568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Positiivinen palaute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-Mukava ja osaava henkilökunta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-Lapsen kohtaaminen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Negatiivinen palaute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 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-Yksittäiset </a:t>
            </a:r>
            <a:r>
              <a:rPr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kokemu</a:t>
            </a:r>
            <a:r>
              <a:rPr lang="fi-FI" sz="1400" err="1">
                <a:solidFill>
                  <a:prstClr val="white"/>
                </a:solidFill>
                <a:latin typeface="Arial"/>
                <a:cs typeface="Arial"/>
              </a:rPr>
              <a:t>kset</a:t>
            </a: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 kohtaamisesta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B1D047-C9CB-4437-88D9-F93983DDD5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0030" y="4803406"/>
            <a:ext cx="167682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MUISTUTUKSET/ KANTELUT (LKM)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974745" y="5406049"/>
            <a:ext cx="139954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  <a:cs typeface="Arial"/>
              </a:rPr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8E3EF8-9289-A462-4831-401383E53DE2}"/>
              </a:ext>
            </a:extLst>
          </p:cNvPr>
          <p:cNvSpPr txBox="1"/>
          <p:nvPr/>
        </p:nvSpPr>
        <p:spPr>
          <a:xfrm>
            <a:off x="1128544" y="1417320"/>
            <a:ext cx="401352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Palautteen kokonaismäärä: 560</a:t>
            </a:r>
          </a:p>
        </p:txBody>
      </p:sp>
    </p:spTree>
    <p:extLst>
      <p:ext uri="{BB962C8B-B14F-4D97-AF65-F5344CB8AC3E}">
        <p14:creationId xmlns:p14="http://schemas.microsoft.com/office/powerpoint/2010/main" val="1667992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/>
              <a:t>Osallisuus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01676F-B43B-4EE6-860F-DD2D8FCE9E43}"/>
              </a:ext>
            </a:extLst>
          </p:cNvPr>
          <p:cNvSpPr txBox="1"/>
          <p:nvPr/>
        </p:nvSpPr>
        <p:spPr>
          <a:xfrm>
            <a:off x="6907879" y="0"/>
            <a:ext cx="5284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/>
              <a:t>Barn-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familjeservice</a:t>
            </a:r>
            <a:r>
              <a:rPr lang="en-US" sz="1400"/>
              <a:t> – </a:t>
            </a:r>
            <a:r>
              <a:rPr lang="en-US" sz="1400" err="1"/>
              <a:t>Lapsi</a:t>
            </a:r>
            <a:r>
              <a:rPr lang="en-US" sz="1400"/>
              <a:t>- ja </a:t>
            </a:r>
            <a:r>
              <a:rPr lang="en-US" sz="1400" err="1"/>
              <a:t>perhepalvelut</a:t>
            </a:r>
            <a:endParaRPr lang="en-US" sz="1400"/>
          </a:p>
          <a:p>
            <a:pPr algn="r"/>
            <a:r>
              <a:rPr lang="en-US" sz="1400"/>
              <a:t>1-4.2024</a:t>
            </a:r>
            <a:endParaRPr lang="fi-FI" sz="14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19082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Lapsi- ja perhepalveluissa ajanvaraukset tehdään yhdessä asiakkaiden ja heidän läheistensä kanssa. Hoito ja palvelutarpeen arvioinnit, hoito- ja palvelusuunnitelmat sekä hoidon ja palveluiden toteutus tehdään yhdessä asiakkaan ja hänen läheistensä kanssa. Suuri osa palveluista annetaan asiakkaan kotiin.</a:t>
            </a:r>
          </a:p>
          <a:p>
            <a:endParaRPr lang="fi-FI" sz="160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Lasten kotisairaalan  ja lapsipotilaan läheisten osallisuus sovitaan yhteisesti perhe- ja lapsilähtöisesti suunnitellen.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D475C907-FE8C-7554-A893-019101AFF9B7}"/>
              </a:ext>
            </a:extLst>
          </p:cNvPr>
          <p:cNvSpPr txBox="1"/>
          <p:nvPr/>
        </p:nvSpPr>
        <p:spPr>
          <a:xfrm>
            <a:off x="1373056" y="6056856"/>
            <a:ext cx="317433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i-FI" sz="1400">
                <a:solidFill>
                  <a:schemeClr val="bg1"/>
                </a:solidFill>
                <a:cs typeface="Arial"/>
              </a:rPr>
              <a:t>Osittain asiakasraatikokousten kautta.</a:t>
            </a:r>
            <a:endParaRPr lang="fi-FI" sz="1400" strike="sngStrike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</p:txBody>
      </p:sp>
      <p:sp>
        <p:nvSpPr>
          <p:cNvPr id="2" name="Rectangle 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138621"/>
            <a:ext cx="5486400" cy="95410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Perhekeskuksen kehittäminen jatkuu</a:t>
            </a:r>
            <a:r>
              <a:rPr lang="fi-FI" sz="1400" b="1">
                <a:solidFill>
                  <a:schemeClr val="bg1"/>
                </a:solidFill>
                <a:ea typeface="+mn-lt"/>
                <a:cs typeface="+mn-lt"/>
              </a:rPr>
              <a:t>.</a:t>
            </a:r>
          </a:p>
          <a:p>
            <a:r>
              <a:rPr lang="fi-FI" sz="1400">
                <a:solidFill>
                  <a:schemeClr val="bg1"/>
                </a:solidFill>
                <a:cs typeface="Arial" panose="020B0604020202020204"/>
              </a:rPr>
              <a:t>Järjestöjen tarjoamia palveluja hyödynnetään erikoisalapoliklinikkojen kautta tietyissä kroonisissa sairauksissa.</a:t>
            </a:r>
            <a:endParaRPr lang="fi-FI" sz="1600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5144925"/>
            <a:ext cx="5486400" cy="18158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Ilmoitukset ja yhteydenotot käsitellään moniammatillisesti yksiköissä. Tapauksia analysoidaan ja tarvittaessa toteutetaan korjattavia toimenpiteitä. Ilmoittajaan otetaan henkilökohtaisesti yhteyttä, mikäli hän niin haluaa. Toimenpiteitä puhelinpalveluiden parantamiseksi on tehty.</a:t>
            </a: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Kotisairaalatoimintaa keskisellä alueella ja erityisesti pohjoisen alueella on kehitetty seurannan ja suunnittelun suhteen saatavuuden parantamiseksi omalla alueella.</a:t>
            </a:r>
          </a:p>
        </p:txBody>
      </p:sp>
    </p:spTree>
    <p:extLst>
      <p:ext uri="{BB962C8B-B14F-4D97-AF65-F5344CB8AC3E}">
        <p14:creationId xmlns:p14="http://schemas.microsoft.com/office/powerpoint/2010/main" val="2396323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Henkilöstö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73DFD9-4492-4421-BC78-6736575B7B1F}"/>
              </a:ext>
            </a:extLst>
          </p:cNvPr>
          <p:cNvSpPr txBox="1"/>
          <p:nvPr/>
        </p:nvSpPr>
        <p:spPr>
          <a:xfrm>
            <a:off x="6907879" y="0"/>
            <a:ext cx="52841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/>
              <a:t>Barn-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familjeservice</a:t>
            </a:r>
            <a:r>
              <a:rPr lang="en-US" sz="1400"/>
              <a:t> – </a:t>
            </a:r>
            <a:r>
              <a:rPr lang="en-US" sz="1400" err="1"/>
              <a:t>Lapsi</a:t>
            </a:r>
            <a:r>
              <a:rPr lang="en-US" sz="1400"/>
              <a:t>- ja </a:t>
            </a:r>
            <a:r>
              <a:rPr lang="en-US" sz="1400" err="1"/>
              <a:t>perhepalvelut</a:t>
            </a:r>
            <a:endParaRPr lang="en-US" sz="1400"/>
          </a:p>
          <a:p>
            <a:pPr algn="r"/>
            <a:r>
              <a:rPr lang="en-US" sz="1400"/>
              <a:t>1-4.2024</a:t>
            </a:r>
            <a:endParaRPr lang="fi-FI" sz="1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HENKILÖSTÖ</a:t>
            </a:r>
            <a:r>
              <a:rPr lang="fi-FI" b="1" baseline="0">
                <a:solidFill>
                  <a:schemeClr val="accent4"/>
                </a:solidFill>
              </a:rPr>
              <a:t>MÄÄRÄ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38587-41C6-4D3C-902C-720B191A91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0509" y="1961388"/>
            <a:ext cx="3359348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Henkilöstö:  570</a:t>
            </a:r>
          </a:p>
          <a:p>
            <a:endParaRPr lang="fi-FI">
              <a:solidFill>
                <a:schemeClr val="bg1"/>
              </a:solidFill>
            </a:endParaRPr>
          </a:p>
          <a:p>
            <a:r>
              <a:rPr lang="fi-FI">
                <a:solidFill>
                  <a:schemeClr val="bg1"/>
                </a:solidFill>
              </a:rPr>
              <a:t>Vakinaiset:  445</a:t>
            </a:r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</a:endParaRPr>
          </a:p>
          <a:p>
            <a:r>
              <a:rPr lang="fi-FI">
                <a:solidFill>
                  <a:schemeClr val="bg1"/>
                </a:solidFill>
              </a:rPr>
              <a:t>Tilapäiset:   84</a:t>
            </a:r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</a:endParaRPr>
          </a:p>
          <a:p>
            <a:r>
              <a:rPr lang="fi-FI">
                <a:solidFill>
                  <a:schemeClr val="bg1"/>
                </a:solidFill>
              </a:rPr>
              <a:t>VOV (vapautettu omasta toimesta): 52</a:t>
            </a:r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/>
          </p:cNvSpPr>
          <p:nvPr/>
        </p:nvSpPr>
        <p:spPr>
          <a:xfrm>
            <a:off x="4004455" y="1420380"/>
            <a:ext cx="324833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TYÖTURVALLISUUS-ILMOITUKSIA</a:t>
            </a:r>
            <a:r>
              <a:rPr lang="fi-FI" sz="1600" b="1" baseline="0">
                <a:solidFill>
                  <a:schemeClr val="accent4"/>
                </a:solidFill>
              </a:rPr>
              <a:t> HAIPRO-JÄRJESTELMÄN KAUTTA</a:t>
            </a:r>
            <a:endParaRPr lang="fi-FI" sz="1600" b="1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99D8F-F29C-4A8D-23F8-AFF4AA5C4F45}"/>
              </a:ext>
            </a:extLst>
          </p:cNvPr>
          <p:cNvSpPr txBox="1">
            <a:spLocks/>
          </p:cNvSpPr>
          <p:nvPr/>
        </p:nvSpPr>
        <p:spPr>
          <a:xfrm>
            <a:off x="4004455" y="2254767"/>
            <a:ext cx="3248334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>
                <a:solidFill>
                  <a:schemeClr val="bg1"/>
                </a:solidFill>
              </a:rPr>
              <a:t>Tapaturmailmoitusten määrä:</a:t>
            </a:r>
          </a:p>
          <a:p>
            <a:r>
              <a:rPr lang="fi-FI">
                <a:solidFill>
                  <a:schemeClr val="bg1"/>
                </a:solidFill>
                <a:cs typeface="Arial"/>
              </a:rPr>
              <a:t>50</a:t>
            </a:r>
            <a:endParaRPr lang="fi-FI" baseline="0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</a:rPr>
              <a:t>Yleisimmät ilmoitustyypit:</a:t>
            </a:r>
            <a:endParaRPr lang="fi-FI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>
                <a:solidFill>
                  <a:schemeClr val="bg1"/>
                </a:solidFill>
                <a:cs typeface="Arial"/>
              </a:rPr>
              <a:t>Uhka tai väkivalta</a:t>
            </a:r>
          </a:p>
          <a:p>
            <a:r>
              <a:rPr lang="fi-FI">
                <a:solidFill>
                  <a:schemeClr val="bg1"/>
                </a:solidFill>
                <a:cs typeface="Arial"/>
              </a:rPr>
              <a:t>2.  Kaatui, liukastui, kompastui</a:t>
            </a:r>
          </a:p>
          <a:p>
            <a:r>
              <a:rPr lang="fi-FI">
                <a:solidFill>
                  <a:schemeClr val="bg1"/>
                </a:solidFill>
              </a:rPr>
              <a:t>3.  Sisäilmaan liittyvä oire</a:t>
            </a:r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8492C7-1E0D-4116-A0C2-01826AA3DFC9}"/>
              </a:ext>
            </a:extLst>
          </p:cNvPr>
          <p:cNvSpPr txBox="1">
            <a:spLocks/>
          </p:cNvSpPr>
          <p:nvPr/>
        </p:nvSpPr>
        <p:spPr>
          <a:xfrm>
            <a:off x="7341022" y="1404000"/>
            <a:ext cx="4917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LAKISÄÄTEISEN HENKILÖSTÖMITOITUS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49FE46-8DC9-492B-B5AC-EF39DE113738}"/>
              </a:ext>
            </a:extLst>
          </p:cNvPr>
          <p:cNvSpPr txBox="1">
            <a:spLocks/>
          </p:cNvSpPr>
          <p:nvPr/>
        </p:nvSpPr>
        <p:spPr>
          <a:xfrm>
            <a:off x="7341022" y="1736207"/>
            <a:ext cx="4917653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  <a:cs typeface="Arial"/>
              </a:rPr>
              <a:t>Lastensuojelun henkilöstömitoitus 39 asiakasta/sosiaalityöntekijä (enintään 35)</a:t>
            </a:r>
            <a:endParaRPr lang="en-US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Äitiysneuvola 50 asiakasta/terveydenhoitaja (min 38-maks 76</a:t>
            </a:r>
            <a:endParaRPr lang="en-US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Lastenneuvola 250 lasta/terveydenhoitaja (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maks</a:t>
            </a:r>
            <a:r>
              <a:rPr lang="fi-FI" sz="1400">
                <a:solidFill>
                  <a:schemeClr val="bg1"/>
                </a:solidFill>
                <a:cs typeface="Arial"/>
              </a:rPr>
              <a:t> 320)</a:t>
            </a:r>
            <a:endParaRPr lang="en-US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Kouluterveydenhuolto 413 oppilasta/terveydenhoitaja (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maks</a:t>
            </a:r>
            <a:r>
              <a:rPr lang="fi-FI" sz="1400">
                <a:solidFill>
                  <a:schemeClr val="bg1"/>
                </a:solidFill>
                <a:cs typeface="Arial"/>
              </a:rPr>
              <a:t> 460)</a:t>
            </a:r>
            <a:endParaRPr lang="en-US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Opiskeluterveydenhuolto 533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opisk</a:t>
            </a:r>
            <a:r>
              <a:rPr lang="fi-FI" sz="1400">
                <a:solidFill>
                  <a:schemeClr val="bg1"/>
                </a:solidFill>
                <a:cs typeface="Arial"/>
              </a:rPr>
              <a:t>/terveydenhoitaja (maks. 570),</a:t>
            </a:r>
            <a:endParaRPr lang="en-US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Oppilashuollon psykologit 1/780 ei toteudu, täydennetään ostopalveluilla, </a:t>
            </a: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Kuraattorit 1/670 toteutuu pääosin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4541635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POISSAOLOT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6F457D-A63A-424E-8EDF-9BB8126497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5105783"/>
            <a:ext cx="230516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>
                <a:solidFill>
                  <a:schemeClr val="bg1"/>
                </a:solidFill>
              </a:rPr>
              <a:t>6,8 päivää</a:t>
            </a:r>
            <a:r>
              <a:rPr lang="fi-FI" b="1" baseline="0">
                <a:solidFill>
                  <a:schemeClr val="bg1"/>
                </a:solidFill>
              </a:rPr>
              <a:t>/työssäolo-päivät %</a:t>
            </a:r>
            <a:endParaRPr lang="fi-FI" b="1">
              <a:solidFill>
                <a:schemeClr val="bg1"/>
              </a:solidFill>
            </a:endParaRP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H="1" flipV="1">
            <a:off x="4793673" y="5320145"/>
            <a:ext cx="70297" cy="681347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/>
          </p:cNvSpPr>
          <p:nvPr/>
        </p:nvSpPr>
        <p:spPr>
          <a:xfrm>
            <a:off x="4221019" y="6098064"/>
            <a:ext cx="118225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  <a:cs typeface="Arial"/>
              </a:rPr>
              <a:t>-3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TYÖHYVINVOINTIA</a:t>
            </a:r>
            <a:r>
              <a:rPr lang="fi-FI" b="1" baseline="0">
                <a:solidFill>
                  <a:schemeClr val="accent4"/>
                </a:solidFill>
              </a:rPr>
              <a:t> EDISTÄVÄT TOIMENPITEET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CC82E-EAAD-2464-E627-9715A52780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8" y="4835013"/>
            <a:ext cx="6036547" cy="21236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Aktiivinen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johtajuus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henkilökunnan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osallistaminen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säännölliset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infotilaisuudet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. </a:t>
            </a:r>
            <a:endParaRPr lang="en-US" sz="1400">
              <a:solidFill>
                <a:schemeClr val="bg1"/>
              </a:solidFill>
              <a:cs typeface="Arial"/>
            </a:endParaRPr>
          </a:p>
          <a:p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Toimintakulttuuri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jossa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autetaan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tuetaan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toisiaan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suunnitellaan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toimintaa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ja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muutoksia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yhdessä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moniammatillisesti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.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Parhaat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käytänteet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arkeen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.</a:t>
            </a:r>
          </a:p>
          <a:p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Säännölliset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työpaikkakokoukset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selkeät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ohjeet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ja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sovitut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toimenpiteet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en-US" sz="1400">
              <a:solidFill>
                <a:schemeClr val="bg1"/>
              </a:solidFill>
              <a:cs typeface="Arial"/>
            </a:endParaRPr>
          </a:p>
          <a:p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Kehityskeskustelut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hyvä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perehdytys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en-US" sz="1400">
              <a:solidFill>
                <a:schemeClr val="bg1"/>
              </a:solidFill>
              <a:cs typeface="Arial"/>
            </a:endParaRPr>
          </a:p>
          <a:p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Varhainen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tuki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 ja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työnohjaus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. </a:t>
            </a:r>
            <a:r>
              <a:rPr lang="en-US" sz="1400" err="1">
                <a:solidFill>
                  <a:schemeClr val="bg1"/>
                </a:solidFill>
                <a:ea typeface="+mn-lt"/>
                <a:cs typeface="+mn-lt"/>
              </a:rPr>
              <a:t>Tyky-toiminta</a:t>
            </a:r>
            <a:r>
              <a:rPr lang="en-US" sz="140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en-US" sz="1400">
              <a:solidFill>
                <a:schemeClr val="bg1"/>
              </a:solidFill>
            </a:endParaRPr>
          </a:p>
          <a:p>
            <a:endParaRPr lang="en-US" sz="1600">
              <a:solidFill>
                <a:schemeClr val="bg1"/>
              </a:solidFill>
              <a:cs typeface="Arial"/>
            </a:endParaRPr>
          </a:p>
          <a:p>
            <a:endParaRPr lang="en-US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1829281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56DDD6A59D75C46BC3F25CFEB77FB8E" ma:contentTypeVersion="6" ma:contentTypeDescription="Luo uusi asiakirja." ma:contentTypeScope="" ma:versionID="6591b078122f3af3a1c2a185f89bfaaa">
  <xsd:schema xmlns:xsd="http://www.w3.org/2001/XMLSchema" xmlns:xs="http://www.w3.org/2001/XMLSchema" xmlns:p="http://schemas.microsoft.com/office/2006/metadata/properties" xmlns:ns2="288c518c-0498-40ce-baa2-d6600c8cec9f" xmlns:ns3="36bfd946-06b4-417f-9fcd-3138f4a5bdbf" targetNamespace="http://schemas.microsoft.com/office/2006/metadata/properties" ma:root="true" ma:fieldsID="9d218cb81d76dabd73cdc553ddb00323" ns2:_="" ns3:_="">
    <xsd:import namespace="288c518c-0498-40ce-baa2-d6600c8cec9f"/>
    <xsd:import namespace="36bfd946-06b4-417f-9fcd-3138f4a5bd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8c518c-0498-40ce-baa2-d6600c8cec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bfd946-06b4-417f-9fcd-3138f4a5bdb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A85953-AFF2-4A92-804F-66E66BDCD1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8c518c-0498-40ce-baa2-d6600c8cec9f"/>
    <ds:schemaRef ds:uri="36bfd946-06b4-417f-9fcd-3138f4a5bd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71BDA3F-9081-465D-A0C8-DF261C8C3C7F}">
  <ds:schemaRefs>
    <ds:schemaRef ds:uri="36bfd946-06b4-417f-9fcd-3138f4a5bdbf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288c518c-0498-40ce-baa2-d6600c8cec9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0</TotalTime>
  <Words>798</Words>
  <Application>Microsoft Office PowerPoint</Application>
  <PresentationFormat>Laajakuva</PresentationFormat>
  <Paragraphs>161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2" baseType="lpstr">
      <vt:lpstr>맑은 고딕</vt:lpstr>
      <vt:lpstr>Arial</vt:lpstr>
      <vt:lpstr>Calibri</vt:lpstr>
      <vt:lpstr>굴림</vt:lpstr>
      <vt:lpstr>Segoe UI</vt:lpstr>
      <vt:lpstr>OVHP_teema</vt:lpstr>
      <vt:lpstr>Omavalvonnan seurantatietojen raportointi</vt:lpstr>
      <vt:lpstr>Saatavuus - Terveyspalvelut</vt:lpstr>
      <vt:lpstr>Turvallisuus ja laatu</vt:lpstr>
      <vt:lpstr>PowerPoint-esitys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Stenman Camilla</cp:lastModifiedBy>
  <cp:revision>6</cp:revision>
  <dcterms:created xsi:type="dcterms:W3CDTF">2023-11-14T05:41:58Z</dcterms:created>
  <dcterms:modified xsi:type="dcterms:W3CDTF">2024-11-25T05:34:05Z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0x010100556DDD6A59D75C46BC3F25CFEB77FB8E</vt:lpwstr>
  </property>
  <property fmtid="{D5CDD505-2E9C-101B-9397-08002B2CF9AE}" pid="3" name="MediaServiceImageTags">
    <vt:lpwstr/>
  </property>
</Properties>
</file>