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256" r:id="rId5"/>
    <p:sldId id="323" r:id="rId6"/>
    <p:sldId id="273" r:id="rId7"/>
    <p:sldId id="275" r:id="rId8"/>
    <p:sldId id="281" r:id="rId9"/>
    <p:sldId id="30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6E90D5-A046-A183-E8E6-8DD6791A7F4A}" v="14" dt="2025-01-17T16:54:46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</c:v>
                </c:pt>
                <c:pt idx="1">
                  <c:v>13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6B-41E1-9755-E6F4231271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Tam-Huh</c:v>
                </c:pt>
                <c:pt idx="1">
                  <c:v>Tou-Elo</c:v>
                </c:pt>
                <c:pt idx="2">
                  <c:v>Syy-Jou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6B-41E1-9755-E6F4231271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60D-4B2D-880B-88935480DF0E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60D-4B2D-880B-88935480DF0E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60D-4B2D-880B-88935480DF0E}"/>
              </c:ext>
            </c:extLst>
          </c:dPt>
          <c:dPt>
            <c:idx val="3"/>
            <c:bubble3D val="0"/>
            <c:spPr>
              <a:solidFill>
                <a:srgbClr val="EB5C5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60D-4B2D-880B-88935480DF0E}"/>
              </c:ext>
            </c:extLst>
          </c:dPt>
          <c:dPt>
            <c:idx val="4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60D-4B2D-880B-88935480DF0E}"/>
              </c:ext>
            </c:extLst>
          </c:dPt>
          <c:dPt>
            <c:idx val="5"/>
            <c:bubble3D val="0"/>
            <c:spPr>
              <a:solidFill>
                <a:srgbClr val="D3433F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60D-4B2D-880B-88935480DF0E}"/>
              </c:ext>
            </c:extLst>
          </c:dPt>
          <c:dLbls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60D-4B2D-880B-88935480DF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Tapahtui asiakkaalle</c:v>
                </c:pt>
                <c:pt idx="1">
                  <c:v>Läheltäpiti</c:v>
                </c:pt>
                <c:pt idx="2">
                  <c:v>Muut havainnot</c:v>
                </c:pt>
                <c:pt idx="3">
                  <c:v>Kohtalaiset seuraukset</c:v>
                </c:pt>
                <c:pt idx="4">
                  <c:v>Vakavat seuraukset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13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60D-4B2D-880B-88935480DF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725-4716-BBF9-312EFEC46B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725-4716-BBF9-312EFEC46BC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725-4716-BBF9-312EFEC46B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725-4716-BBF9-312EFEC46BC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725-4716-BBF9-312EFEC46BC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725-4716-BBF9-312EFEC46BC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Tapahtui asiakkaalle</c:v>
                </c:pt>
                <c:pt idx="1">
                  <c:v>Läheltäpiti</c:v>
                </c:pt>
                <c:pt idx="2">
                  <c:v>Muut havainnot</c:v>
                </c:pt>
                <c:pt idx="3">
                  <c:v>Kohtalaiset seuraukset</c:v>
                </c:pt>
                <c:pt idx="4">
                  <c:v>Vakavat seuraukset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13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61E-4D3D-854E-8B4E387A8E84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1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32278406271076443"/>
          <c:h val="0.794409751959325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20.1.2025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3930376" y="1328936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310828" y="1327338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7970046" y="1328936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299911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319E674-D238-42EB-876D-09B7AAC31327}"/>
              </a:ext>
            </a:extLst>
          </p:cNvPr>
          <p:cNvCxnSpPr/>
          <p:nvPr userDrawn="1"/>
        </p:nvCxnSpPr>
        <p:spPr>
          <a:xfrm>
            <a:off x="28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 dirty="0"/>
              <a:t>Omavalvonnan </a:t>
            </a:r>
            <a:r>
              <a:rPr lang="fi-FI" sz="4800" dirty="0" smtClean="0"/>
              <a:t>seuranta- </a:t>
            </a:r>
            <a:r>
              <a:rPr lang="fi-FI" sz="4800" dirty="0"/>
              <a:t>tietojen raportointi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Tulosalue: </a:t>
            </a:r>
            <a:r>
              <a:rPr lang="fi-FI" err="1"/>
              <a:t>Sosiaali</a:t>
            </a:r>
            <a:r>
              <a:rPr lang="fi-FI"/>
              <a:t>- ja terveyskeskus: Suun terveydenhuolto</a:t>
            </a:r>
          </a:p>
          <a:p>
            <a:r>
              <a:rPr lang="fi-FI"/>
              <a:t>Raportoitava ajanjakso: 9-12.24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3344" y="5153890"/>
            <a:ext cx="56519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>
                <a:solidFill>
                  <a:schemeClr val="bg1"/>
                </a:solidFill>
              </a:rPr>
              <a:t>Lyhenteet: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Suositteluindeksi (asiakkaat ja henkilöstö)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 </a:t>
            </a: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24EE8-8D3B-44DC-9B9C-9EC3E822D1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Saatavuus – Suun terveydenhuolto</a:t>
            </a:r>
            <a:endParaRPr lang="fi-FI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631EE1-2781-1CA8-705B-499B9E8B0FA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Sosiaali</a:t>
            </a:r>
            <a:r>
              <a:rPr lang="en-US" sz="1400"/>
              <a:t>- ja </a:t>
            </a:r>
            <a:r>
              <a:rPr lang="en-US" sz="1400" err="1"/>
              <a:t>terveyskeskus</a:t>
            </a:r>
            <a:r>
              <a:rPr lang="en-US" sz="1400"/>
              <a:t> – </a:t>
            </a:r>
            <a:r>
              <a:rPr lang="en-US" sz="1400" err="1"/>
              <a:t>Suun</a:t>
            </a:r>
            <a:r>
              <a:rPr lang="en-US" sz="1400"/>
              <a:t> </a:t>
            </a:r>
            <a:r>
              <a:rPr lang="en-US" sz="1400" err="1"/>
              <a:t>terveydenhuolto</a:t>
            </a:r>
            <a:r>
              <a:rPr lang="en-US" sz="1400"/>
              <a:t> 9-12.2024</a:t>
            </a:r>
            <a:endParaRPr lang="fi-FI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E1BE7B-7B37-4A3D-9716-BC717E3F296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1404000"/>
            <a:ext cx="36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HOITOON PÄÄSY SUUN TERVEYDENHUOLLOSSA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0C138F9-6E88-4BD5-BA04-6B5900AAE7B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000" y="3023982"/>
            <a:ext cx="3600000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Hoitotakuulainsäädäntö (</a:t>
            </a:r>
            <a:r>
              <a:rPr lang="fi-FI" err="1">
                <a:solidFill>
                  <a:schemeClr val="bg1"/>
                </a:solidFill>
              </a:rPr>
              <a:t>pth</a:t>
            </a:r>
            <a:r>
              <a:rPr lang="fi-FI">
                <a:solidFill>
                  <a:schemeClr val="bg1"/>
                </a:solidFill>
              </a:rPr>
              <a:t>) 4 kk. (1.11.24 muuttui 3kk)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  <a:cs typeface="Arial"/>
              </a:rPr>
              <a:t>Erikoissairaanhoidossa (ESH, suupoli) </a:t>
            </a:r>
            <a:r>
              <a:rPr lang="fi-FI" err="1">
                <a:solidFill>
                  <a:schemeClr val="bg1"/>
                </a:solidFill>
                <a:cs typeface="Arial"/>
              </a:rPr>
              <a:t>hoitoonpääsy</a:t>
            </a:r>
            <a:r>
              <a:rPr lang="fi-FI">
                <a:solidFill>
                  <a:schemeClr val="bg1"/>
                </a:solidFill>
                <a:cs typeface="Arial"/>
              </a:rPr>
              <a:t> toteutuu lakisääteisessä ajassa.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E1367B-044C-40AA-B95D-C1B9F7B33296}"/>
              </a:ext>
            </a:extLst>
          </p:cNvPr>
          <p:cNvSpPr txBox="1">
            <a:spLocks/>
          </p:cNvSpPr>
          <p:nvPr/>
        </p:nvSpPr>
        <p:spPr>
          <a:xfrm>
            <a:off x="1152000" y="5102808"/>
            <a:ext cx="3600000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MÖYNNETTYJEN PALVELUSETELEIDEN MÄÄRÄ745</a:t>
            </a:r>
          </a:p>
          <a:p>
            <a:r>
              <a:rPr lang="fi-FI" b="1" dirty="0">
                <a:solidFill>
                  <a:schemeClr val="accent4"/>
                </a:solidFill>
                <a:cs typeface="Arial"/>
              </a:rPr>
              <a:t>KPL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8B5285A-114C-4EBB-BC70-BCA611BDE790}"/>
              </a:ext>
            </a:extLst>
          </p:cNvPr>
          <p:cNvSpPr>
            <a:spLocks/>
          </p:cNvSpPr>
          <p:nvPr/>
        </p:nvSpPr>
        <p:spPr>
          <a:xfrm>
            <a:off x="1152000" y="5472140"/>
            <a:ext cx="3600000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66D60A-00D3-4939-B4F3-52FF4ECAA6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TILANNE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8286AE-F4C4-4D89-A6F2-843EE4507F7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24000" y="2988000"/>
            <a:ext cx="3600000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Hoitotakuu (</a:t>
            </a:r>
            <a:r>
              <a:rPr lang="fi-FI" err="1">
                <a:solidFill>
                  <a:schemeClr val="bg1"/>
                </a:solidFill>
              </a:rPr>
              <a:t>pth</a:t>
            </a:r>
            <a:r>
              <a:rPr lang="fi-FI">
                <a:solidFill>
                  <a:schemeClr val="bg1"/>
                </a:solidFill>
              </a:rPr>
              <a:t>) toteutuu 4kk:n sisällä yhdessä yksikössä 12:stä (Kristiinankaupunki jonotusaika 1-2kk).</a:t>
            </a:r>
          </a:p>
          <a:p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3" name="Suorakulmio 2"/>
          <p:cNvSpPr/>
          <p:nvPr/>
        </p:nvSpPr>
        <p:spPr>
          <a:xfrm>
            <a:off x="4848855" y="4191757"/>
            <a:ext cx="3616350" cy="203132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fi-FI" b="1">
              <a:solidFill>
                <a:schemeClr val="accent4"/>
              </a:solidFill>
              <a:cs typeface="Arial"/>
            </a:endParaRPr>
          </a:p>
          <a:p>
            <a:endParaRPr lang="fi-FI" b="1">
              <a:solidFill>
                <a:schemeClr val="accent4"/>
              </a:solidFill>
            </a:endParaRPr>
          </a:p>
          <a:p>
            <a:r>
              <a:rPr lang="fi-FI" b="1">
                <a:solidFill>
                  <a:schemeClr val="accent4"/>
                </a:solidFill>
              </a:rPr>
              <a:t>Käyntimäärät:</a:t>
            </a:r>
            <a:endParaRPr lang="fi-FI">
              <a:solidFill>
                <a:schemeClr val="accent4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Hammaslääkärin vastaanotto yhteensä 39.909 käyntiä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>
                <a:solidFill>
                  <a:schemeClr val="bg1"/>
                </a:solidFill>
              </a:rPr>
              <a:t>Hoitohenkilöstön vastaanotto</a:t>
            </a:r>
          </a:p>
          <a:p>
            <a:r>
              <a:rPr lang="fi-FI">
                <a:solidFill>
                  <a:schemeClr val="bg1"/>
                </a:solidFill>
                <a:cs typeface="Arial"/>
              </a:rPr>
              <a:t>Yhteensä 11.215 käyntiä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8FDB91-3671-44F9-8590-A8310AB93B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404000"/>
            <a:ext cx="360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KORJAAVAT TOIMENPITEET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BB7FC3-A7E2-40B8-B539-D6D02155A3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000" y="1803808"/>
            <a:ext cx="3600000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cs typeface="Arial"/>
              </a:rPr>
              <a:t>Hoitotakuuta yritetään saada hallintaan useilla keinoilla. </a:t>
            </a:r>
            <a:endParaRPr lang="fi-FI">
              <a:solidFill>
                <a:schemeClr val="bg1"/>
              </a:solidFill>
            </a:endParaRP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Arkityön toimintamallit tähtäävät siihen, että kiireettömän hoidon jonopotilaille järjestyisi, kaikki muut velvoitteet huomioiden (arkipäivystys sekä lasten ja nuorten tarkastukset ja hoito), mahdollisimman paljon tutkimus- ja hoitoaikoja.</a:t>
            </a:r>
            <a:endParaRPr lang="fi-FI">
              <a:solidFill>
                <a:schemeClr val="bg1"/>
              </a:solidFill>
              <a:cs typeface="Arial"/>
            </a:endParaRP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Kiireettömän hoidon jonoja puretaan myös virka-ajan ulkopuolisena toimintana. Lisäksi erilaiset palveluiden ostot ("valmis potilas" -malli) tähtäävät jonojen purkamiseen ja parempaan kiireettömän hoidon hallintaan. Palvelusetelitoiminta helpottaa myös osin sitä, että hoitojono ei kasva.</a:t>
            </a:r>
          </a:p>
        </p:txBody>
      </p:sp>
    </p:spTree>
    <p:extLst>
      <p:ext uri="{BB962C8B-B14F-4D97-AF65-F5344CB8AC3E}">
        <p14:creationId xmlns:p14="http://schemas.microsoft.com/office/powerpoint/2010/main" val="266265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/>
              <a:t>Turvallisuus ja laatu</a:t>
            </a:r>
            <a:endParaRPr lang="en-US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B0C392-776E-F592-170A-DDABC5F5DA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Sosiaali</a:t>
            </a:r>
            <a:r>
              <a:rPr lang="en-US" sz="1400"/>
              <a:t>- ja </a:t>
            </a:r>
            <a:r>
              <a:rPr lang="en-US" sz="1400" err="1"/>
              <a:t>terveyskeskus</a:t>
            </a:r>
            <a:r>
              <a:rPr lang="en-US" sz="1400"/>
              <a:t> – </a:t>
            </a:r>
            <a:r>
              <a:rPr lang="en-US" sz="1400" err="1"/>
              <a:t>Suun</a:t>
            </a:r>
            <a:r>
              <a:rPr lang="en-US" sz="1400"/>
              <a:t> </a:t>
            </a:r>
            <a:r>
              <a:rPr lang="en-US" sz="1400" err="1"/>
              <a:t>terveydenhuolto</a:t>
            </a:r>
            <a:r>
              <a:rPr lang="en-US" sz="1400"/>
              <a:t> 9-12.2024</a:t>
            </a:r>
            <a:endParaRPr lang="fi-FI" sz="1400"/>
          </a:p>
        </p:txBody>
      </p:sp>
      <p:graphicFrame>
        <p:nvGraphicFramePr>
          <p:cNvPr id="18" name="Chart 17" descr="Taulukko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09D56CB9-FEB7-483C-8207-2D26C813B2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9697319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Chart 18" descr="Ympyrädiagrammi vaaratapahtumailmoitukset:&#10;Läheltäpiti 28 %&#10;Muut havainnot 25%&#10;Tapahtui asiakkaalle 47%&#10;josta&#10;Kohtalaiset seuraukset 6,8%&#10;Vakavat seuraukset: 0,6 %">
            <a:extLst>
              <a:ext uri="{FF2B5EF4-FFF2-40B4-BE49-F238E27FC236}">
                <a16:creationId xmlns:a16="http://schemas.microsoft.com/office/drawing/2014/main" id="{BFF24A90-41A4-4A37-BAA2-72FDF09324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2206569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EA9B04F-2CE8-40E9-87C6-7E8526A045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36924" y="1404000"/>
            <a:ext cx="3555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YLEISIMMÄT ILMOITUSTYYPIT HENKILÖKUNTA: 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8698" y="2037098"/>
            <a:ext cx="3416127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Tiedonkulku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Hoidon järjestely ja saatavuuteen liittyvä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Hoitotoimenpide</a:t>
            </a:r>
          </a:p>
          <a:p>
            <a:pPr marL="342900" indent="-342900">
              <a:buAutoNum type="arabicPeriod"/>
            </a:pPr>
            <a:r>
              <a:rPr lang="fi-FI" sz="1600">
                <a:solidFill>
                  <a:schemeClr val="bg1"/>
                </a:solidFill>
                <a:cs typeface="Arial"/>
              </a:rPr>
              <a:t>Muu hoito</a:t>
            </a:r>
          </a:p>
          <a:p>
            <a:pPr marL="342900" indent="-342900">
              <a:buAutoNum type="arabicPeriod"/>
            </a:pPr>
            <a:endParaRPr lang="en-US">
              <a:solidFill>
                <a:srgbClr val="213A8F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9A6102-A104-4835-B038-12AB22A776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7568" y="4500000"/>
            <a:ext cx="17467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SOSIAALI-HUOLLON</a:t>
            </a:r>
            <a:r>
              <a:rPr lang="fi-FI" sz="1400" b="1" baseline="0">
                <a:solidFill>
                  <a:srgbClr val="85C598"/>
                </a:solidFill>
                <a:latin typeface="Arial" panose="020B0604020202020204"/>
              </a:rPr>
              <a:t> EPÄKOHTA-</a:t>
            </a:r>
            <a:r>
              <a:rPr lang="fi-FI" sz="1400" b="1">
                <a:solidFill>
                  <a:srgbClr val="85C598"/>
                </a:solidFill>
                <a:latin typeface="Arial" panose="020B0604020202020204"/>
              </a:rPr>
              <a:t>ILMOITUSTEN MÄÄRÄ:</a:t>
            </a:r>
            <a:endParaRPr lang="en-US" sz="1400" b="1">
              <a:solidFill>
                <a:srgbClr val="85C598"/>
              </a:solidFill>
              <a:latin typeface="Arial" panose="020B0604020202020204"/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4363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  <a:cs typeface="Arial"/>
              </a:rPr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DFFB56-B560-4117-8AD4-5DE6941604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17705" y="4500000"/>
            <a:ext cx="17467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ASIAKKAIDEN TEKEMÄT VAARATAPAHTUMA-ILMOITUKSET MÄÄRÄ (VERTAUS AIK. KAUTEEN)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79999" y="5796000"/>
            <a:ext cx="18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200">
                <a:solidFill>
                  <a:schemeClr val="bg1"/>
                </a:solidFill>
              </a:rPr>
              <a:t>8(3)</a:t>
            </a:r>
            <a:endParaRPr lang="en-US" sz="48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B88840-D611-4EDE-B010-D3B120C249B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07774" y="4500000"/>
            <a:ext cx="17467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POTILASASIA-VASTAAVILLE (KPL</a:t>
            </a:r>
          </a:p>
          <a:p>
            <a:pPr algn="ctr"/>
            <a:endParaRPr lang="fi-FI" sz="1200" b="1">
              <a:solidFill>
                <a:schemeClr val="accent4"/>
              </a:solidFill>
            </a:endParaRPr>
          </a:p>
          <a:p>
            <a:pPr algn="ctr"/>
            <a:endParaRPr lang="fi-FI" sz="1200" b="1">
              <a:solidFill>
                <a:schemeClr val="accent4"/>
              </a:solidFill>
            </a:endParaRPr>
          </a:p>
          <a:p>
            <a:pPr algn="ctr"/>
            <a:r>
              <a:rPr lang="fi-FI" sz="3600" b="1">
                <a:solidFill>
                  <a:schemeClr val="accent4"/>
                </a:solidFill>
              </a:rPr>
              <a:t>14</a:t>
            </a:r>
            <a:endParaRPr lang="en-US" sz="3600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108C14-3F8F-405D-913F-76EA08CF95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97842" y="4500000"/>
            <a:ext cx="1746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YHTEYDENOTOT SOSIAALIASIA-VASTAAVILLE (KPL)</a:t>
            </a:r>
            <a:endParaRPr lang="en-US" sz="1200" b="1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64500" y="5796000"/>
            <a:ext cx="1800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0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8732BD0-FF98-459F-9A88-807176C5EC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500000"/>
            <a:ext cx="38270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KORJAAVAT TOIMENPITEET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7733" y="4805532"/>
            <a:ext cx="3827092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Kaikki </a:t>
            </a:r>
            <a:r>
              <a:rPr lang="fi-FI" sz="1400" err="1">
                <a:solidFill>
                  <a:schemeClr val="bg1"/>
                </a:solidFill>
                <a:cs typeface="Arial"/>
              </a:rPr>
              <a:t>Haipro</a:t>
            </a:r>
            <a:r>
              <a:rPr lang="fi-FI" sz="1400">
                <a:solidFill>
                  <a:schemeClr val="bg1"/>
                </a:solidFill>
                <a:cs typeface="Arial"/>
              </a:rPr>
              <a:t>-ilmoitukset käydään moniammatillisesti yksikkötasolla läpi, osasto-/tiimikokouksissa. Prosessit analysoidaan ja mahdolliset korjattavat toimenpiteet tehdään.</a:t>
            </a:r>
          </a:p>
          <a:p>
            <a:endParaRPr lang="fi-FI" sz="14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733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92000" y="432000"/>
            <a:ext cx="9327754" cy="774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/>
              <a:t>Asiakaskokemus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91489D-998E-4F60-B08C-FF58DAFC69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Sosiaali</a:t>
            </a:r>
            <a:r>
              <a:rPr lang="en-US" sz="1400"/>
              <a:t>- ja </a:t>
            </a:r>
            <a:r>
              <a:rPr lang="en-US" sz="1400" err="1"/>
              <a:t>terveyskeskus</a:t>
            </a:r>
            <a:r>
              <a:rPr lang="en-US" sz="1400"/>
              <a:t> – </a:t>
            </a:r>
            <a:r>
              <a:rPr lang="en-US" sz="1400" err="1"/>
              <a:t>Suun</a:t>
            </a:r>
            <a:r>
              <a:rPr lang="en-US" sz="1400"/>
              <a:t> </a:t>
            </a:r>
            <a:r>
              <a:rPr lang="en-US" sz="1400" err="1"/>
              <a:t>terveydenhuolto</a:t>
            </a:r>
            <a:r>
              <a:rPr lang="en-US" sz="1400"/>
              <a:t> 9-12.2024</a:t>
            </a:r>
            <a:endParaRPr lang="fi-FI" sz="14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0FCAE4C-2222-CEA2-C24E-A9582DC6CE98}"/>
              </a:ext>
            </a:extLst>
          </p:cNvPr>
          <p:cNvSpPr txBox="1"/>
          <p:nvPr/>
        </p:nvSpPr>
        <p:spPr>
          <a:xfrm>
            <a:off x="1121383" y="1430524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</a:rPr>
              <a:t>Asiakaspalautteen kokonaismäärä kauden aikana: 252 vastausta</a:t>
            </a:r>
          </a:p>
        </p:txBody>
      </p:sp>
      <p:cxnSp>
        <p:nvCxnSpPr>
          <p:cNvPr id="10" name="Straight Arrow Connector 9" descr="NPS luku. NPS voi vaihdella miinus 100 ja +100 välillä. Yleisesti yli 50 lukua pidetään hyvänä. Tulos"/>
          <p:cNvCxnSpPr/>
          <p:nvPr/>
        </p:nvCxnSpPr>
        <p:spPr>
          <a:xfrm flipV="1">
            <a:off x="4929063" y="3833519"/>
            <a:ext cx="521992" cy="531430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0130" y="4495629"/>
            <a:ext cx="183786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>
                <a:solidFill>
                  <a:schemeClr val="bg1"/>
                </a:solidFill>
              </a:rPr>
              <a:t>75 </a:t>
            </a:r>
            <a:r>
              <a:rPr lang="fi-FI" sz="3200">
                <a:solidFill>
                  <a:schemeClr val="bg1"/>
                </a:solidFill>
              </a:rPr>
              <a:t>(65</a:t>
            </a:r>
            <a:r>
              <a:rPr lang="fi-FI" sz="4800">
                <a:solidFill>
                  <a:schemeClr val="bg1"/>
                </a:solidFill>
              </a:rPr>
              <a:t>)</a:t>
            </a:r>
            <a:endParaRPr lang="fi-FI" sz="4800">
              <a:solidFill>
                <a:schemeClr val="bg1"/>
              </a:solidFill>
              <a:cs typeface="Arial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AD7D48-995A-4DAC-99EC-BDFB3519D4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67876" y="1930827"/>
            <a:ext cx="20916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Minulle jäi tunne, että minusta välitettiin kokonaisvaltaisesti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694AA5A-0782-9A4A-CE03-0DF1734ED1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4,24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</a:t>
            </a: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4,03)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B94961-5594-4A51-9CB2-F4AF987BDE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3133275"/>
            <a:ext cx="1474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apua, kun sitä tarvitsin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76FA4E-039B-32EB-8019-1F2698A8EC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>
                <a:solidFill>
                  <a:prstClr val="white"/>
                </a:solidFill>
                <a:latin typeface="Calibri" panose="020F0502020204030204"/>
              </a:rPr>
              <a:t>4,23 </a:t>
            </a:r>
            <a:endParaRPr kumimoji="0" lang="fi-FI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(4,01)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1669A93-17DC-4CCD-AD10-F077F101D2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4283627"/>
            <a:ext cx="15955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oloni turvalliseksi hoidon / palvelun aikana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44E5B5-9E32-8FEB-4087-138D2D8EB8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(4,21)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8407C80-24AA-4293-BCBB-101A9BB2775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4" y="5619583"/>
            <a:ext cx="24540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Hoitoani / Asiaani koskevat päätökset tehtiin yhteistyössä kanssani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FFA9A3-69E4-AA0B-A887-6A61AE42F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4,30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(4,19)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1D659-D5EB-45E0-B553-915B20B2B61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33932" y="1919006"/>
            <a:ext cx="1753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Tiedän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,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miten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hoitoni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/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palveluni</a:t>
            </a:r>
            <a:r>
              <a:rPr lang="en-US" altLang="ko-KR" sz="1400" b="1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US" altLang="ko-KR" sz="1400" b="1" err="1">
                <a:solidFill>
                  <a:prstClr val="white"/>
                </a:solidFill>
                <a:cs typeface="Arial" pitchFamily="34" charset="0"/>
              </a:rPr>
              <a:t>jatkuu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C0521F-798A-97BA-AB11-CBD04E9F6E6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4,26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(4,15)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FCF7D71-72D7-452E-9131-3D6608B10E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32690" y="2981128"/>
            <a:ext cx="17529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Saamani tieto hoidosta / palvelusta oli ymmärrettävää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97C203-020B-0324-3CC3-3D41D21A60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4,28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(4,24)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C08923-E0CE-4B2B-B27D-018A01C391C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20224" y="4364949"/>
            <a:ext cx="18378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Koin saamani hoidon / palvelun hyödylliseksi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74F2-0EE7-C368-AD80-506AECF7613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4,47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(4,07)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434518C-5B60-43FF-8CCA-BF6FC2AFFE1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75308" y="5621594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i-FI" altLang="ko-KR" sz="1400" b="1">
                <a:solidFill>
                  <a:prstClr val="white"/>
                </a:solidFill>
                <a:cs typeface="Arial" pitchFamily="34" charset="0"/>
              </a:rPr>
              <a:t>Sain hoitoa ja palvelua äidinkielelläni</a:t>
            </a:r>
            <a:endParaRPr lang="ko-KR" altLang="en-US" sz="1400" b="1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5BB55-60E3-4258-6256-EA028CE596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prstClr val="white"/>
                </a:solidFill>
                <a:latin typeface="Calibri" panose="020F0502020204030204"/>
              </a:rPr>
              <a:t>4,73 (4,57)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11814" y="1696487"/>
            <a:ext cx="2335568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Positiivinen palaute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Kohtaaminen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Negatiivinen palaute</a:t>
            </a:r>
            <a:r>
              <a:rPr lang="fi-FI" sz="1400" b="1">
                <a:solidFill>
                  <a:prstClr val="white"/>
                </a:solidFill>
                <a:latin typeface="Arial"/>
                <a:cs typeface="Arial"/>
              </a:rPr>
              <a:t> 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>
                <a:solidFill>
                  <a:prstClr val="white"/>
                </a:solidFill>
                <a:latin typeface="Arial"/>
                <a:cs typeface="Arial"/>
              </a:rPr>
              <a:t>Saatavuus</a:t>
            </a:r>
            <a:endParaRPr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EB1D047-C9CB-4437-88D9-F93983DDD57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40030" y="4803406"/>
            <a:ext cx="167682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>
                <a:solidFill>
                  <a:schemeClr val="accent4"/>
                </a:solidFill>
              </a:rPr>
              <a:t>MUISTUTUKSET/ KANTELUT 6   kpl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40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/>
              <a:t>Osallisuus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4AD4BD-D0CE-EDF3-885B-091946AB25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Sosiaali</a:t>
            </a:r>
            <a:r>
              <a:rPr lang="en-US" sz="1400"/>
              <a:t>- ja </a:t>
            </a:r>
            <a:r>
              <a:rPr lang="en-US" sz="1400" err="1"/>
              <a:t>terveyskeskus</a:t>
            </a:r>
            <a:r>
              <a:rPr lang="en-US" sz="1400"/>
              <a:t> – </a:t>
            </a:r>
            <a:r>
              <a:rPr lang="en-US" sz="1400" err="1"/>
              <a:t>Suun</a:t>
            </a:r>
            <a:r>
              <a:rPr lang="en-US" sz="1400"/>
              <a:t> </a:t>
            </a:r>
            <a:r>
              <a:rPr lang="en-US" sz="1400" err="1"/>
              <a:t>terveydenhuolto</a:t>
            </a:r>
            <a:r>
              <a:rPr lang="en-US" sz="1400"/>
              <a:t> 9-12.2024</a:t>
            </a:r>
            <a:endParaRPr lang="fi-FI" sz="14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379D77-77AE-402C-9C6E-78C8903EFDF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Miten tuetaan asiakkaiden ja läheisten osallisuutta palveluiden suunnittelussa, toteutuksessa ja arvioinnissa?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Mahdollisuus palveluiden arvioon </a:t>
            </a:r>
            <a:r>
              <a:rPr lang="fi-FI" sz="1600" err="1">
                <a:solidFill>
                  <a:schemeClr val="bg1"/>
                </a:solidFill>
                <a:ea typeface="+mn-lt"/>
                <a:cs typeface="+mn-lt"/>
              </a:rPr>
              <a:t>Roidun</a:t>
            </a:r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 ja </a:t>
            </a:r>
            <a:r>
              <a:rPr lang="fi-FI" sz="1600" err="1">
                <a:solidFill>
                  <a:schemeClr val="bg1"/>
                </a:solidFill>
                <a:ea typeface="+mn-lt"/>
                <a:cs typeface="+mn-lt"/>
              </a:rPr>
              <a:t>HaiPron</a:t>
            </a:r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 kautta.</a:t>
            </a:r>
            <a:endParaRPr lang="en-US" sz="1600">
              <a:solidFill>
                <a:schemeClr val="bg1"/>
              </a:solidFill>
              <a:ea typeface="+mn-lt"/>
              <a:cs typeface="+mn-lt"/>
            </a:endParaRPr>
          </a:p>
          <a:p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THL asiakastyytyväisyyskysely toteutetaan säännöllisesti, seuraava  5/2024 (tulokset eivät vielä ilmoitettu 12/2024).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Pohjanmaan hyvinvointialueen asiakasraadit.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F7E2359-18D2-4C9A-8E3A-A4B79EC011A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Asiakasosallistujia, kokemusosaajia tai asiakasraati on mukana palvelujen kehittämisessä ja arvioinnissa.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475C907-FE8C-7554-A893-019101AFF9B7}"/>
              </a:ext>
            </a:extLst>
          </p:cNvPr>
          <p:cNvSpPr txBox="1"/>
          <p:nvPr/>
        </p:nvSpPr>
        <p:spPr>
          <a:xfrm>
            <a:off x="1271570" y="5996453"/>
            <a:ext cx="247371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>
                <a:solidFill>
                  <a:schemeClr val="bg1"/>
                </a:solidFill>
                <a:cs typeface="Arial"/>
              </a:rPr>
              <a:t>Osittain</a:t>
            </a:r>
            <a:endParaRPr lang="fi-FI" strike="sngStrike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26EE11-9A5B-4650-9BD3-AF5C7870C7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accent4"/>
                </a:solidFill>
                <a:latin typeface="+mj-lt"/>
              </a:rPr>
              <a:t>Yhdessä sovitut teemat järjestöjen kanssa palveluiden kehittämiseen.</a:t>
            </a:r>
          </a:p>
        </p:txBody>
      </p:sp>
      <p:sp>
        <p:nvSpPr>
          <p:cNvPr id="2" name="Rectangle 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138621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Alueellinen elintapaohjaus projekti aloitettu kuntien ja järjestöjen kanssa .</a:t>
            </a:r>
            <a:endParaRPr lang="fi-FI" sz="1600">
              <a:solidFill>
                <a:schemeClr val="bg1"/>
              </a:solidFill>
              <a:cs typeface="Arial" panose="020B0604020202020204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31B4C9-4A02-4A21-93AE-949A563DD3D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Tehdyt toimenpiteet palvelujen käyttäjien tekemien haitta- ja vaaratapahtumailmoitusten,</a:t>
            </a:r>
          </a:p>
          <a:p>
            <a:r>
              <a:rPr lang="fi-FI" sz="1600" b="1">
                <a:solidFill>
                  <a:schemeClr val="accent4"/>
                </a:solidFill>
                <a:latin typeface="+mj-lt"/>
              </a:rPr>
              <a:t>muistutusten ja kanteluiden perusteella: 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>
          <a:xfrm>
            <a:off x="6705600" y="4951565"/>
            <a:ext cx="5486400" cy="83099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>
                <a:solidFill>
                  <a:schemeClr val="bg1"/>
                </a:solidFill>
                <a:ea typeface="+mn-lt"/>
                <a:cs typeface="+mn-lt"/>
              </a:rPr>
              <a:t>Kotisivujen päivittäminen säännöllisesti.</a:t>
            </a:r>
          </a:p>
          <a:p>
            <a:r>
              <a:rPr lang="fi-FI" sz="1600">
                <a:solidFill>
                  <a:schemeClr val="bg1"/>
                </a:solidFill>
                <a:cs typeface="Arial"/>
              </a:rPr>
              <a:t>Ohjeistusten ja toimintamallien selkeyttäminen niin, että ne asiakkaan näkökulmasta olisivat selkeitä.</a:t>
            </a:r>
          </a:p>
        </p:txBody>
      </p:sp>
    </p:spTree>
    <p:extLst>
      <p:ext uri="{BB962C8B-B14F-4D97-AF65-F5344CB8AC3E}">
        <p14:creationId xmlns:p14="http://schemas.microsoft.com/office/powerpoint/2010/main" val="2396323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Henkilöstö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B664AA-F744-D4EA-5F84-5648731268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6907879" y="0"/>
            <a:ext cx="52841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err="1"/>
              <a:t>Sosiaali</a:t>
            </a:r>
            <a:r>
              <a:rPr lang="en-US" sz="1400"/>
              <a:t>- ja </a:t>
            </a:r>
            <a:r>
              <a:rPr lang="en-US" sz="1400" err="1"/>
              <a:t>terveyskeskus</a:t>
            </a:r>
            <a:r>
              <a:rPr lang="en-US" sz="1400"/>
              <a:t> – </a:t>
            </a:r>
            <a:r>
              <a:rPr lang="en-US" sz="1400" err="1"/>
              <a:t>Suun</a:t>
            </a:r>
            <a:r>
              <a:rPr lang="en-US" sz="1400"/>
              <a:t> </a:t>
            </a:r>
            <a:r>
              <a:rPr lang="en-US" sz="1400" err="1"/>
              <a:t>terveydenhuolto</a:t>
            </a:r>
            <a:r>
              <a:rPr lang="en-US" sz="1400"/>
              <a:t> 9-12.2024</a:t>
            </a:r>
            <a:endParaRPr lang="fi-FI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7D6F18-5253-47FE-B65C-68D70B95FC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1404000"/>
            <a:ext cx="3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HENKILÖSTÖ</a:t>
            </a:r>
            <a:r>
              <a:rPr lang="fi-FI" b="1" baseline="0">
                <a:solidFill>
                  <a:schemeClr val="accent4"/>
                </a:solidFill>
              </a:rPr>
              <a:t>MÄÄRÄ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38587-41C6-4D3C-902C-720B191A91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0509" y="1961388"/>
            <a:ext cx="3359348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300" b="1">
                <a:solidFill>
                  <a:schemeClr val="bg1"/>
                </a:solidFill>
              </a:rPr>
              <a:t>Henkilöstö: </a:t>
            </a:r>
            <a:endParaRPr lang="fi-FI" sz="1300" b="1">
              <a:solidFill>
                <a:schemeClr val="bg1"/>
              </a:solidFill>
              <a:cs typeface="Arial"/>
            </a:endParaRP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Hoitohenkilöstö 167</a:t>
            </a: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Hammaslääkärit 96</a:t>
            </a:r>
          </a:p>
          <a:p>
            <a:r>
              <a:rPr lang="fi-FI" sz="1300" b="1">
                <a:solidFill>
                  <a:schemeClr val="bg1"/>
                </a:solidFill>
              </a:rPr>
              <a:t>Vakinaiset: </a:t>
            </a:r>
            <a:r>
              <a:rPr lang="fi-FI" sz="1300">
                <a:solidFill>
                  <a:schemeClr val="bg1"/>
                </a:solidFill>
              </a:rPr>
              <a:t> </a:t>
            </a:r>
            <a:endParaRPr lang="fi-FI" sz="1300">
              <a:solidFill>
                <a:schemeClr val="bg1"/>
              </a:solidFill>
              <a:cs typeface="Arial"/>
            </a:endParaRP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Hoitohenkilöstö 141</a:t>
            </a: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Hammaslääkärit 66,5</a:t>
            </a:r>
          </a:p>
          <a:p>
            <a:r>
              <a:rPr lang="fi-FI" sz="1300" b="1">
                <a:solidFill>
                  <a:schemeClr val="bg1"/>
                </a:solidFill>
              </a:rPr>
              <a:t>Tilapäiset: </a:t>
            </a:r>
            <a:r>
              <a:rPr lang="fi-FI" sz="1300">
                <a:solidFill>
                  <a:schemeClr val="bg1"/>
                </a:solidFill>
              </a:rPr>
              <a:t>  </a:t>
            </a:r>
            <a:endParaRPr lang="fi-FI" sz="1300">
              <a:solidFill>
                <a:schemeClr val="bg1"/>
              </a:solidFill>
              <a:cs typeface="Arial"/>
            </a:endParaRP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Hoitohenkilöstö 26</a:t>
            </a: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Hammaslääkärit 13,5</a:t>
            </a:r>
          </a:p>
          <a:p>
            <a:r>
              <a:rPr lang="fi-FI" sz="1300" b="1">
                <a:solidFill>
                  <a:schemeClr val="bg1"/>
                </a:solidFill>
              </a:rPr>
              <a:t>Avoimet vakanssit:</a:t>
            </a:r>
            <a:r>
              <a:rPr lang="fi-FI" sz="1300">
                <a:solidFill>
                  <a:schemeClr val="bg1"/>
                </a:solidFill>
              </a:rPr>
              <a:t>  </a:t>
            </a:r>
            <a:endParaRPr lang="fi-FI" sz="1300">
              <a:solidFill>
                <a:schemeClr val="bg1"/>
              </a:solidFill>
              <a:cs typeface="Arial"/>
            </a:endParaRPr>
          </a:p>
          <a:p>
            <a:r>
              <a:rPr lang="fi-FI" sz="1300" err="1">
                <a:solidFill>
                  <a:schemeClr val="bg1"/>
                </a:solidFill>
              </a:rPr>
              <a:t>Hammash</a:t>
            </a:r>
            <a:r>
              <a:rPr lang="fi-FI" sz="1300">
                <a:solidFill>
                  <a:schemeClr val="bg1"/>
                </a:solidFill>
              </a:rPr>
              <a:t> 6,78 </a:t>
            </a:r>
            <a:r>
              <a:rPr lang="fi-FI" sz="1300" err="1">
                <a:solidFill>
                  <a:schemeClr val="bg1"/>
                </a:solidFill>
              </a:rPr>
              <a:t>Suuhyg</a:t>
            </a:r>
            <a:r>
              <a:rPr lang="fi-FI" sz="1300">
                <a:solidFill>
                  <a:schemeClr val="bg1"/>
                </a:solidFill>
              </a:rPr>
              <a:t> 4.78</a:t>
            </a:r>
            <a:endParaRPr lang="fi-FI" sz="1300">
              <a:solidFill>
                <a:schemeClr val="bg1"/>
              </a:solidFill>
              <a:cs typeface="Arial"/>
            </a:endParaRPr>
          </a:p>
          <a:p>
            <a:r>
              <a:rPr lang="fi-FI" sz="1300">
                <a:solidFill>
                  <a:schemeClr val="bg1"/>
                </a:solidFill>
                <a:cs typeface="Arial"/>
              </a:rPr>
              <a:t>Hammaslääkärit 16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0339204-26BB-4952-89AE-2135805D8604}"/>
              </a:ext>
            </a:extLst>
          </p:cNvPr>
          <p:cNvSpPr txBox="1">
            <a:spLocks/>
          </p:cNvSpPr>
          <p:nvPr/>
        </p:nvSpPr>
        <p:spPr>
          <a:xfrm>
            <a:off x="4004455" y="1420380"/>
            <a:ext cx="3248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TYÖTURVALLISUUS-ILMOITUKSIA</a:t>
            </a:r>
            <a:r>
              <a:rPr lang="fi-FI" sz="1600" b="1" baseline="0">
                <a:solidFill>
                  <a:schemeClr val="accent4"/>
                </a:solidFill>
              </a:rPr>
              <a:t> HAIPRO-JÄRJESTELMÄN KAUTTA</a:t>
            </a:r>
            <a:endParaRPr lang="fi-FI" sz="1600" b="1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899D8F-F29C-4A8D-23F8-AFF4AA5C4F45}"/>
              </a:ext>
            </a:extLst>
          </p:cNvPr>
          <p:cNvSpPr txBox="1">
            <a:spLocks/>
          </p:cNvSpPr>
          <p:nvPr/>
        </p:nvSpPr>
        <p:spPr>
          <a:xfrm>
            <a:off x="4003513" y="2250727"/>
            <a:ext cx="3248333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>
                <a:solidFill>
                  <a:schemeClr val="bg1"/>
                </a:solidFill>
              </a:rPr>
              <a:t>Tapaturmailmoitusten määrä:</a:t>
            </a:r>
            <a:r>
              <a:rPr lang="fi-FI">
                <a:solidFill>
                  <a:schemeClr val="bg1"/>
                </a:solidFill>
              </a:rPr>
              <a:t> 16 kpl</a:t>
            </a:r>
            <a:endParaRPr lang="fi-FI" baseline="0">
              <a:solidFill>
                <a:schemeClr val="bg1"/>
              </a:solidFill>
            </a:endParaRPr>
          </a:p>
          <a:p>
            <a:endParaRPr lang="fi-FI" baseline="0">
              <a:solidFill>
                <a:schemeClr val="bg1"/>
              </a:solidFill>
            </a:endParaRPr>
          </a:p>
          <a:p>
            <a:r>
              <a:rPr lang="fi-FI">
                <a:solidFill>
                  <a:schemeClr val="bg1"/>
                </a:solidFill>
              </a:rPr>
              <a:t>Yleisimmät ilmoitustyypit:</a:t>
            </a:r>
            <a:endParaRPr lang="fi-FI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>
                <a:solidFill>
                  <a:schemeClr val="bg1"/>
                </a:solidFill>
                <a:cs typeface="Arial"/>
              </a:rPr>
              <a:t>Sisäilma</a:t>
            </a:r>
          </a:p>
          <a:p>
            <a:r>
              <a:rPr lang="fi-FI">
                <a:solidFill>
                  <a:schemeClr val="bg1"/>
                </a:solidFill>
                <a:cs typeface="Arial"/>
              </a:rPr>
              <a:t>2.  Muu vaaratyyppi</a:t>
            </a:r>
          </a:p>
          <a:p>
            <a:r>
              <a:rPr lang="fi-FI">
                <a:solidFill>
                  <a:schemeClr val="bg1"/>
                </a:solidFill>
              </a:rPr>
              <a:t>3.  Uhka,väkivalta</a:t>
            </a:r>
            <a:endParaRPr lang="fi-FI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8492C7-1E0D-4116-A0C2-01826AA3DFC9}"/>
              </a:ext>
            </a:extLst>
          </p:cNvPr>
          <p:cNvSpPr txBox="1">
            <a:spLocks/>
          </p:cNvSpPr>
          <p:nvPr/>
        </p:nvSpPr>
        <p:spPr>
          <a:xfrm>
            <a:off x="7341022" y="1404000"/>
            <a:ext cx="4917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LAKISÄÄTEISEN HENKILÖSTÖMITOITUS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49FE46-8DC9-492B-B5AC-EF39DE113738}"/>
              </a:ext>
            </a:extLst>
          </p:cNvPr>
          <p:cNvSpPr txBox="1">
            <a:spLocks/>
          </p:cNvSpPr>
          <p:nvPr/>
        </p:nvSpPr>
        <p:spPr>
          <a:xfrm>
            <a:off x="7341022" y="1736207"/>
            <a:ext cx="491765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>
                <a:solidFill>
                  <a:schemeClr val="bg1"/>
                </a:solidFill>
                <a:cs typeface="Arial"/>
              </a:rPr>
              <a:t>Ei lakisääteistä henkilömitoitusta suun terveydenhuollossa.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A3A8DD-9392-4700-B9FA-27D9275AC7F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4541635"/>
            <a:ext cx="1807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POISSAOLOT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F457D-A63A-424E-8EDF-9BB8126497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0329" y="5105783"/>
            <a:ext cx="2305164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200" b="1">
                <a:solidFill>
                  <a:schemeClr val="bg1"/>
                </a:solidFill>
              </a:rPr>
              <a:t>Hoitohenkilöstö  sairauspoissaolopäivää</a:t>
            </a:r>
            <a:r>
              <a:rPr lang="fi-FI" sz="1200" b="1" baseline="0">
                <a:solidFill>
                  <a:schemeClr val="bg1"/>
                </a:solidFill>
              </a:rPr>
              <a:t>/työssäolo-päivät %</a:t>
            </a:r>
            <a:r>
              <a:rPr lang="fi-FI" sz="1200" b="1">
                <a:solidFill>
                  <a:schemeClr val="bg1"/>
                </a:solidFill>
              </a:rPr>
              <a:t>  6 päivää</a:t>
            </a:r>
            <a:endParaRPr lang="fi-FI" sz="1200" b="1" baseline="0">
              <a:solidFill>
                <a:schemeClr val="bg1"/>
              </a:solidFill>
            </a:endParaRPr>
          </a:p>
          <a:p>
            <a:pPr algn="ctr"/>
            <a:r>
              <a:rPr lang="fi-FI" sz="1400" b="1">
                <a:solidFill>
                  <a:schemeClr val="bg1"/>
                </a:solidFill>
                <a:cs typeface="Arial"/>
              </a:rPr>
              <a:t>Hammaslääkärit  3 päivää</a:t>
            </a:r>
          </a:p>
        </p:txBody>
      </p:sp>
      <p:cxnSp>
        <p:nvCxnSpPr>
          <p:cNvPr id="3" name="Straight Arrow Connector 2" descr="NPS luku. NPS voi vaihdella miinus 100 ja +100 välillä. Yleisesti yli 50 lukua pidetään hyvänä. Tulos"/>
          <p:cNvCxnSpPr/>
          <p:nvPr/>
        </p:nvCxnSpPr>
        <p:spPr>
          <a:xfrm flipH="1" flipV="1">
            <a:off x="4804832" y="5375769"/>
            <a:ext cx="59137" cy="64781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F1362A9-5DC9-434F-9D9A-EA7454E0F68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2129" y="4541634"/>
            <a:ext cx="59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TYÖHYVINVOINTIA</a:t>
            </a:r>
            <a:r>
              <a:rPr lang="fi-FI" b="1" baseline="0">
                <a:solidFill>
                  <a:schemeClr val="accent4"/>
                </a:solidFill>
              </a:rPr>
              <a:t> EDISTÄVÄT TOIMENPITEET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EADA225-5027-BD5F-8FB8-A50903E45328}"/>
              </a:ext>
            </a:extLst>
          </p:cNvPr>
          <p:cNvSpPr txBox="1"/>
          <p:nvPr/>
        </p:nvSpPr>
        <p:spPr>
          <a:xfrm>
            <a:off x="6288191" y="4911957"/>
            <a:ext cx="5959224" cy="18774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err="1">
                <a:solidFill>
                  <a:schemeClr val="bg1"/>
                </a:solidFill>
                <a:cs typeface="Arial"/>
              </a:rPr>
              <a:t>Säännölliset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kokouskäytännöt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Työpaikan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selkeät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ohjeet</a:t>
            </a:r>
            <a:r>
              <a:rPr lang="en-US" sz="1400">
                <a:solidFill>
                  <a:schemeClr val="bg1"/>
                </a:solidFill>
                <a:cs typeface="Arial"/>
              </a:rPr>
              <a:t> ja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ohjeistukset</a:t>
            </a:r>
            <a:r>
              <a:rPr lang="en-US" sz="140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sovitut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käytännöt</a:t>
            </a:r>
            <a:r>
              <a:rPr lang="en-US" sz="140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Henkilökunnan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osallisuus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Kehityskeskustelut</a:t>
            </a:r>
            <a:r>
              <a:rPr lang="en-US" sz="1400">
                <a:solidFill>
                  <a:schemeClr val="bg1"/>
                </a:solidFill>
                <a:cs typeface="Arial"/>
              </a:rPr>
              <a:t> ,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perehdytys</a:t>
            </a:r>
            <a:r>
              <a:rPr lang="en-US" sz="1400">
                <a:solidFill>
                  <a:schemeClr val="bg1"/>
                </a:solidFill>
                <a:cs typeface="Arial"/>
              </a:rPr>
              <a:t>.</a:t>
            </a: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Varhainen</a:t>
            </a:r>
            <a:r>
              <a:rPr lang="en-US" sz="1400">
                <a:solidFill>
                  <a:schemeClr val="bg1"/>
                </a:solidFill>
                <a:cs typeface="Arial"/>
              </a:rPr>
              <a:t>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tuki</a:t>
            </a:r>
            <a:r>
              <a:rPr lang="en-US" sz="1400">
                <a:solidFill>
                  <a:schemeClr val="bg1"/>
                </a:solidFill>
                <a:cs typeface="Arial"/>
              </a:rPr>
              <a:t> ja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työnohjaus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Koulutusmahdollisuudet</a:t>
            </a:r>
            <a:r>
              <a:rPr lang="en-US" sz="1400">
                <a:solidFill>
                  <a:schemeClr val="bg1"/>
                </a:solidFill>
                <a:cs typeface="Arial"/>
              </a:rPr>
              <a:t>, 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urapolku</a:t>
            </a:r>
            <a:endParaRPr lang="en-US" sz="1400">
              <a:solidFill>
                <a:schemeClr val="bg1"/>
              </a:solidFill>
              <a:cs typeface="Arial"/>
            </a:endParaRPr>
          </a:p>
          <a:p>
            <a:r>
              <a:rPr lang="en-US" sz="1400" err="1">
                <a:solidFill>
                  <a:schemeClr val="bg1"/>
                </a:solidFill>
                <a:cs typeface="Arial"/>
              </a:rPr>
              <a:t>Tyky</a:t>
            </a:r>
            <a:r>
              <a:rPr lang="en-US" sz="1400">
                <a:solidFill>
                  <a:schemeClr val="bg1"/>
                </a:solidFill>
                <a:cs typeface="Arial"/>
              </a:rPr>
              <a:t>, e-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passi</a:t>
            </a:r>
            <a:r>
              <a:rPr lang="en-US" sz="1400">
                <a:solidFill>
                  <a:schemeClr val="bg1"/>
                </a:solidFill>
                <a:cs typeface="Arial"/>
              </a:rPr>
              <a:t>, </a:t>
            </a:r>
            <a:r>
              <a:rPr lang="en-US" sz="1400" err="1">
                <a:solidFill>
                  <a:schemeClr val="bg1"/>
                </a:solidFill>
                <a:cs typeface="Arial"/>
              </a:rPr>
              <a:t>työsuhdepyöräetu</a:t>
            </a:r>
          </a:p>
          <a:p>
            <a:endParaRPr lang="en-US">
              <a:solidFill>
                <a:srgbClr val="FFFFFF"/>
              </a:solidFill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4B241B6-FCFA-A88F-2956-02696ACAE8AA}"/>
              </a:ext>
            </a:extLst>
          </p:cNvPr>
          <p:cNvSpPr/>
          <p:nvPr/>
        </p:nvSpPr>
        <p:spPr>
          <a:xfrm>
            <a:off x="3974601" y="6211320"/>
            <a:ext cx="1753974" cy="25746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>
                <a:cs typeface="Arial"/>
              </a:rPr>
              <a:t>NPS –14 </a:t>
            </a:r>
            <a:r>
              <a:rPr lang="en-US" sz="1200" err="1">
                <a:cs typeface="Arial"/>
              </a:rPr>
              <a:t>syksy</a:t>
            </a:r>
            <a:endParaRPr lang="en-US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301829281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14333EC10D104D8872EC4D2A8756AE" ma:contentTypeVersion="14" ma:contentTypeDescription="Skapa ett nytt dokument." ma:contentTypeScope="" ma:versionID="d493629ca913517667cbe3545efaff44">
  <xsd:schema xmlns:xsd="http://www.w3.org/2001/XMLSchema" xmlns:xs="http://www.w3.org/2001/XMLSchema" xmlns:p="http://schemas.microsoft.com/office/2006/metadata/properties" xmlns:ns2="3b77f81b-143a-4b76-a6ec-660b6c811c14" xmlns:ns3="cdf03086-2f09-4cbc-b40d-76c7fdec76ff" targetNamespace="http://schemas.microsoft.com/office/2006/metadata/properties" ma:root="true" ma:fieldsID="83631785b90d3ae5ba1e22986ab42668" ns2:_="" ns3:_="">
    <xsd:import namespace="3b77f81b-143a-4b76-a6ec-660b6c811c14"/>
    <xsd:import namespace="cdf03086-2f09-4cbc-b40d-76c7fdec76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7f81b-143a-4b76-a6ec-660b6c811c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03086-2f09-4cbc-b40d-76c7fdec76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ff66ab5-b2cb-4ab2-b7b3-2feb5447f577}" ma:internalName="TaxCatchAll" ma:showField="CatchAllData" ma:web="cdf03086-2f09-4cbc-b40d-76c7fdec76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df03086-2f09-4cbc-b40d-76c7fdec76ff">
      <UserInfo>
        <DisplayName>Mäki-Valtari Riika</DisplayName>
        <AccountId>15</AccountId>
        <AccountType/>
      </UserInfo>
      <UserInfo>
        <DisplayName>Kangasmaa Hanna</DisplayName>
        <AccountId>12</AccountId>
        <AccountType/>
      </UserInfo>
      <UserInfo>
        <DisplayName>Tallgren Ida</DisplayName>
        <AccountId>16</AccountId>
        <AccountType/>
      </UserInfo>
    </SharedWithUsers>
    <lcf76f155ced4ddcb4097134ff3c332f xmlns="3b77f81b-143a-4b76-a6ec-660b6c811c14">
      <Terms xmlns="http://schemas.microsoft.com/office/infopath/2007/PartnerControls"/>
    </lcf76f155ced4ddcb4097134ff3c332f>
    <TaxCatchAll xmlns="cdf03086-2f09-4cbc-b40d-76c7fdec76f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3C08C3-201A-417B-B5C6-CC04844332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7f81b-143a-4b76-a6ec-660b6c811c14"/>
    <ds:schemaRef ds:uri="cdf03086-2f09-4cbc-b40d-76c7fdec76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1BDA3F-9081-465D-A0C8-DF261C8C3C7F}">
  <ds:schemaRefs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3b77f81b-143a-4b76-a6ec-660b6c811c14"/>
    <ds:schemaRef ds:uri="http://schemas.microsoft.com/office/2006/documentManagement/types"/>
    <ds:schemaRef ds:uri="http://schemas.openxmlformats.org/package/2006/metadata/core-properties"/>
    <ds:schemaRef ds:uri="cdf03086-2f09-4cbc-b40d-76c7fdec76f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0</TotalTime>
  <Words>630</Words>
  <Application>Microsoft Office PowerPoint</Application>
  <PresentationFormat>Widescreen</PresentationFormat>
  <Paragraphs>132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맑은 고딕</vt:lpstr>
      <vt:lpstr>Arial</vt:lpstr>
      <vt:lpstr>Calibri</vt:lpstr>
      <vt:lpstr>굴림</vt:lpstr>
      <vt:lpstr>Segoe UI</vt:lpstr>
      <vt:lpstr>OVHP_teema</vt:lpstr>
      <vt:lpstr>Omavalvonnan seuranta- tietojen raportointi</vt:lpstr>
      <vt:lpstr>Saatavuus – Suun terveydenhuolto</vt:lpstr>
      <vt:lpstr>Turvallisuus ja laatu</vt:lpstr>
      <vt:lpstr>PowerPoint Presentation</vt:lpstr>
      <vt:lpstr>Osallisuus</vt:lpstr>
      <vt:lpstr>Henkilöstö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Ida Tallgren</cp:lastModifiedBy>
  <cp:revision>7</cp:revision>
  <dcterms:created xsi:type="dcterms:W3CDTF">2023-11-14T05:41:58Z</dcterms:created>
  <dcterms:modified xsi:type="dcterms:W3CDTF">2025-01-20T08:01:44Z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0x010100EF14333EC10D104D8872EC4D2A8756AE</vt:lpwstr>
  </property>
  <property fmtid="{D5CDD505-2E9C-101B-9397-08002B2CF9AE}" pid="3" name="MediaServiceImageTags">
    <vt:lpwstr/>
  </property>
</Properties>
</file>