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1" r:id="rId6"/>
    <p:sldId id="340" r:id="rId7"/>
    <p:sldId id="275" r:id="rId8"/>
    <p:sldId id="337" r:id="rId9"/>
    <p:sldId id="33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1" autoAdjust="0"/>
    <p:restoredTop sz="86432" autoAdjust="0"/>
  </p:normalViewPr>
  <p:slideViewPr>
    <p:cSldViewPr snapToGrid="0">
      <p:cViewPr varScale="1">
        <p:scale>
          <a:sx n="116" d="100"/>
          <a:sy n="116" d="100"/>
        </p:scale>
        <p:origin x="56" y="68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969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29-4EFF-AF11-4BF6C99302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  <c:pt idx="1">
                  <c:v>591</c:v>
                </c:pt>
                <c:pt idx="2">
                  <c:v>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29-4EFF-AF11-4BF6C99302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D343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F129-4EFF-AF11-4BF6C99302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5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5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D15E168-C861-4B90-9251-9ACACBCAE006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084729" y="4942270"/>
            <a:ext cx="733313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22315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214278" cy="2072107"/>
          </a:xfrm>
        </p:spPr>
        <p:txBody>
          <a:bodyPr>
            <a:noAutofit/>
          </a:bodyPr>
          <a:lstStyle/>
          <a:p>
            <a:r>
              <a:rPr lang="fi-FI" sz="4800" dirty="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Kotiin annettavat palvelut</a:t>
            </a:r>
          </a:p>
          <a:p>
            <a:r>
              <a:rPr lang="fi-FI" dirty="0"/>
              <a:t>Raportoitava ajanjakso: 9-12.2024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3257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41A7B2D-9F4C-445F-9B83-55F7653582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Saatavuus</a:t>
            </a:r>
            <a:endParaRPr lang="fi-FI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AA44-159D-4036-EEC3-2CF6054FA6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287D3-F0B9-1CE8-0FAE-9DF98D47C5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1403377"/>
            <a:ext cx="359169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JONOT</a:t>
            </a:r>
            <a:r>
              <a:rPr lang="en-US" sz="1600" b="1" baseline="0" dirty="0">
                <a:solidFill>
                  <a:schemeClr val="accent4"/>
                </a:solidFill>
              </a:rPr>
              <a:t> KOTIHOITOON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4B67C-F6AA-EA9A-9FE6-D726AF9D32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763" y="1749722"/>
            <a:ext cx="3579524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Kotihoitoon on jatkuva jono keskisellä alueella. Jonossa on ollut keskimäärin 15 henkilöä.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Palveluasuminen omaan kotiin kotihoitona, ei jonoja.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Päivätoiminta, jono keskimäärin 5 henkilöä.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Omaishoidon 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palveluohjaajat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lakisääteinen arvio.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91746" y="1403377"/>
            <a:ext cx="3609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SUORITTEET</a:t>
            </a: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1686887"/>
            <a:ext cx="3617843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Kotihoidon käynnit 58481 kpl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Päivätoiminnan käynnit: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sv-FI" sz="1400" dirty="0" err="1">
                <a:solidFill>
                  <a:schemeClr val="bg1"/>
                </a:solidFill>
              </a:rPr>
              <a:t>Pohjoinen</a:t>
            </a:r>
            <a:r>
              <a:rPr lang="sv-FI" sz="1400" dirty="0">
                <a:solidFill>
                  <a:schemeClr val="bg1"/>
                </a:solidFill>
              </a:rPr>
              <a:t> </a:t>
            </a:r>
            <a:r>
              <a:rPr lang="sv-FI" sz="1400" dirty="0" smtClean="0">
                <a:solidFill>
                  <a:schemeClr val="bg1"/>
                </a:solidFill>
              </a:rPr>
              <a:t>1695 </a:t>
            </a:r>
            <a:r>
              <a:rPr lang="sv-FI" sz="1400" dirty="0" err="1" smtClean="0">
                <a:solidFill>
                  <a:schemeClr val="bg1"/>
                </a:solidFill>
              </a:rPr>
              <a:t>käyntiä</a:t>
            </a:r>
            <a:r>
              <a:rPr lang="sv-FI" sz="1400" dirty="0" smtClean="0">
                <a:solidFill>
                  <a:schemeClr val="bg1"/>
                </a:solidFill>
              </a:rPr>
              <a:t> (</a:t>
            </a:r>
            <a:r>
              <a:rPr lang="sv-FI" sz="1400" dirty="0" err="1" smtClean="0">
                <a:solidFill>
                  <a:schemeClr val="bg1"/>
                </a:solidFill>
              </a:rPr>
              <a:t>yht</a:t>
            </a:r>
            <a:r>
              <a:rPr lang="sv-FI" sz="1400" dirty="0" smtClean="0">
                <a:solidFill>
                  <a:schemeClr val="bg1"/>
                </a:solidFill>
              </a:rPr>
              <a:t> 6644)</a:t>
            </a:r>
            <a:endParaRPr lang="sv-FI" sz="1400" dirty="0">
              <a:solidFill>
                <a:schemeClr val="bg1"/>
              </a:solidFill>
              <a:cs typeface="Arial"/>
            </a:endParaRPr>
          </a:p>
          <a:p>
            <a:r>
              <a:rPr lang="sv-FI" sz="1400" dirty="0">
                <a:solidFill>
                  <a:schemeClr val="bg1"/>
                </a:solidFill>
              </a:rPr>
              <a:t>Keskinen </a:t>
            </a:r>
            <a:r>
              <a:rPr lang="sv-FI" sz="1400" dirty="0" smtClean="0">
                <a:solidFill>
                  <a:schemeClr val="bg1"/>
                </a:solidFill>
              </a:rPr>
              <a:t>1420 </a:t>
            </a:r>
            <a:r>
              <a:rPr lang="sv-FI" sz="1400" dirty="0" err="1" smtClean="0">
                <a:solidFill>
                  <a:schemeClr val="bg1"/>
                </a:solidFill>
              </a:rPr>
              <a:t>käyntiä</a:t>
            </a:r>
            <a:r>
              <a:rPr lang="sv-FI" sz="1400" dirty="0" smtClean="0">
                <a:solidFill>
                  <a:schemeClr val="bg1"/>
                </a:solidFill>
              </a:rPr>
              <a:t> (</a:t>
            </a:r>
            <a:r>
              <a:rPr lang="sv-FI" sz="1400" dirty="0" err="1" smtClean="0">
                <a:solidFill>
                  <a:schemeClr val="bg1"/>
                </a:solidFill>
              </a:rPr>
              <a:t>yht</a:t>
            </a:r>
            <a:r>
              <a:rPr lang="sv-FI" sz="1400" dirty="0" smtClean="0">
                <a:solidFill>
                  <a:schemeClr val="bg1"/>
                </a:solidFill>
              </a:rPr>
              <a:t> 5583)</a:t>
            </a:r>
            <a:endParaRPr lang="sv-FI" sz="1400" dirty="0">
              <a:solidFill>
                <a:schemeClr val="bg1"/>
              </a:solidFill>
              <a:cs typeface="Arial"/>
            </a:endParaRPr>
          </a:p>
          <a:p>
            <a:r>
              <a:rPr lang="sv-FI" sz="1400" dirty="0" err="1">
                <a:solidFill>
                  <a:schemeClr val="bg1"/>
                </a:solidFill>
              </a:rPr>
              <a:t>Eteläinen</a:t>
            </a:r>
            <a:r>
              <a:rPr lang="sv-FI" sz="1400" dirty="0">
                <a:solidFill>
                  <a:schemeClr val="bg1"/>
                </a:solidFill>
              </a:rPr>
              <a:t> </a:t>
            </a:r>
            <a:r>
              <a:rPr lang="sv-FI" sz="1400" dirty="0" smtClean="0">
                <a:solidFill>
                  <a:schemeClr val="bg1"/>
                </a:solidFill>
              </a:rPr>
              <a:t>676 </a:t>
            </a:r>
            <a:r>
              <a:rPr lang="sv-FI" sz="1400" dirty="0" err="1" smtClean="0">
                <a:solidFill>
                  <a:schemeClr val="bg1"/>
                </a:solidFill>
              </a:rPr>
              <a:t>käyntiä</a:t>
            </a:r>
            <a:r>
              <a:rPr lang="sv-FI" sz="1400" dirty="0" smtClean="0">
                <a:solidFill>
                  <a:schemeClr val="bg1"/>
                </a:solidFill>
              </a:rPr>
              <a:t> (</a:t>
            </a:r>
            <a:r>
              <a:rPr lang="sv-FI" sz="1400" dirty="0" err="1" smtClean="0">
                <a:solidFill>
                  <a:schemeClr val="bg1"/>
                </a:solidFill>
              </a:rPr>
              <a:t>yht</a:t>
            </a:r>
            <a:r>
              <a:rPr lang="sv-FI" sz="1400" dirty="0" smtClean="0">
                <a:solidFill>
                  <a:schemeClr val="bg1"/>
                </a:solidFill>
              </a:rPr>
              <a:t> 2131)</a:t>
            </a:r>
            <a:endParaRPr lang="sv-FI" sz="1400" dirty="0">
              <a:solidFill>
                <a:schemeClr val="bg1"/>
              </a:solidFill>
            </a:endParaRPr>
          </a:p>
          <a:p>
            <a:endParaRPr lang="sv-FI" sz="1400" dirty="0">
              <a:solidFill>
                <a:schemeClr val="bg1"/>
              </a:solidFill>
            </a:endParaRPr>
          </a:p>
          <a:p>
            <a:r>
              <a:rPr lang="sv-FI" sz="1400" dirty="0" err="1">
                <a:solidFill>
                  <a:schemeClr val="bg1"/>
                </a:solidFill>
              </a:rPr>
              <a:t>Omaishoidon</a:t>
            </a:r>
            <a:r>
              <a:rPr lang="sv-FI" sz="1400" dirty="0">
                <a:solidFill>
                  <a:schemeClr val="bg1"/>
                </a:solidFill>
              </a:rPr>
              <a:t> </a:t>
            </a:r>
            <a:r>
              <a:rPr lang="sv-FI" sz="1400" dirty="0" err="1" smtClean="0">
                <a:solidFill>
                  <a:schemeClr val="bg1"/>
                </a:solidFill>
              </a:rPr>
              <a:t>asiakkaat</a:t>
            </a:r>
            <a:r>
              <a:rPr lang="sv-FI" sz="1400" dirty="0" smtClean="0">
                <a:solidFill>
                  <a:schemeClr val="bg1"/>
                </a:solidFill>
              </a:rPr>
              <a:t> &gt; 65v: </a:t>
            </a:r>
            <a:endParaRPr lang="sv-FI" sz="1400" dirty="0" smtClean="0">
              <a:solidFill>
                <a:schemeClr val="bg1"/>
              </a:solidFill>
            </a:endParaRPr>
          </a:p>
          <a:p>
            <a:r>
              <a:rPr lang="sv-FI" sz="1400" dirty="0" smtClean="0">
                <a:solidFill>
                  <a:schemeClr val="bg1"/>
                </a:solidFill>
              </a:rPr>
              <a:t>10/2024 917 </a:t>
            </a:r>
            <a:r>
              <a:rPr lang="sv-FI" sz="1400" dirty="0" err="1" smtClean="0">
                <a:solidFill>
                  <a:schemeClr val="bg1"/>
                </a:solidFill>
              </a:rPr>
              <a:t>kpl</a:t>
            </a:r>
            <a:endParaRPr lang="sv-FI" sz="1400" dirty="0" smtClean="0">
              <a:solidFill>
                <a:schemeClr val="bg1"/>
              </a:solidFill>
            </a:endParaRPr>
          </a:p>
          <a:p>
            <a:r>
              <a:rPr lang="sv-FI" sz="1400" dirty="0" smtClean="0">
                <a:solidFill>
                  <a:schemeClr val="bg1"/>
                </a:solidFill>
              </a:rPr>
              <a:t>11/2024 906 </a:t>
            </a:r>
            <a:r>
              <a:rPr lang="sv-FI" sz="1400" dirty="0" err="1" smtClean="0">
                <a:solidFill>
                  <a:schemeClr val="bg1"/>
                </a:solidFill>
              </a:rPr>
              <a:t>kpl</a:t>
            </a:r>
            <a:endParaRPr lang="sv-FI" sz="1400" dirty="0" smtClean="0">
              <a:solidFill>
                <a:schemeClr val="bg1"/>
              </a:solidFill>
            </a:endParaRPr>
          </a:p>
          <a:p>
            <a:r>
              <a:rPr lang="sv-FI" sz="1400" dirty="0" smtClean="0">
                <a:solidFill>
                  <a:schemeClr val="bg1"/>
                </a:solidFill>
              </a:rPr>
              <a:t>12/2024 903 </a:t>
            </a:r>
            <a:r>
              <a:rPr lang="sv-FI" sz="1400" dirty="0" err="1" smtClean="0">
                <a:solidFill>
                  <a:schemeClr val="bg1"/>
                </a:solidFill>
              </a:rPr>
              <a:t>kpl</a:t>
            </a:r>
            <a:endParaRPr lang="fi-FI" sz="1400" dirty="0" err="1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4968000"/>
            <a:ext cx="235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KOTIHOIDON ODOTUSAIKA  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6000708"/>
            <a:ext cx="2358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</a:rPr>
              <a:t>TOTEUTUU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3FAB7-CD99-6DE4-64A0-A1D8597A55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3499" y="4986447"/>
            <a:ext cx="3761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YHDENVERTAISUUS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3498" y="5287474"/>
            <a:ext cx="4847393" cy="14157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Kriteerit ja maksut yhdenmukaistettu.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Alueiden toimintaa yhdenmukaistetaan, Etähoiva laajennetaan koko alueella kuten myös mahdollisuus lääkerobotteihin.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Ikäihmisten päivätoiminta ei vielä kata aluetta tyydyttävästi. Toiminta aloitettu Laihialla ja Kristiinankaupungissa.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0453" y="1403377"/>
            <a:ext cx="376154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KORJAAVAT TOIMENPITEET</a:t>
            </a:r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0453" y="1741931"/>
            <a:ext cx="3761548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Hyvinvointiteknologian merkittävä laajeneminen ja maksuttomuus.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Kotihoidon yksiköiden välisen yhteistyön parantaminen ja toiminnan yhtenäistäminen kohti yhteisiä kriteerejä.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Ei hoidolliset työtehtävät siirretään pois hoitajilta.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Hoiva-avustajien palkkaaminen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Asiakasajan korottaminen /työvuoro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Yhteistyö yli toimialarajojen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Kehittämisryhmät mm. kotihoidon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scrum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Yöllä tapahtuvan kotihoidon kehittäminen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Toiminnanohjauksen kehittäminen</a:t>
            </a:r>
          </a:p>
          <a:p>
            <a:endParaRPr lang="fi-FI" sz="1400" b="1" dirty="0">
              <a:solidFill>
                <a:schemeClr val="bg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362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8F9AFF-A6C4-A065-1AF5-FD8D3FAFEC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2744" y="1404000"/>
            <a:ext cx="354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24" name="Chart 23" descr="Taulukko &#10;Tammikuu-Huhtikuu 2024 567&#10;Tammikuu-Huhtikuu 2025&#10;Toukokuu-Elokuu 2024&#10;Toukokuu-Elokuu 2025 &#10;Syyskuu-Joulukuu 2024 &#10;Syyskuu- Joulukuu 2025">
            <a:extLst>
              <a:ext uri="{FF2B5EF4-FFF2-40B4-BE49-F238E27FC236}">
                <a16:creationId xmlns:a16="http://schemas.microsoft.com/office/drawing/2014/main" id="{24999383-A4F3-4C9D-9A12-5123D8F9A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3075121"/>
              </p:ext>
            </p:extLst>
          </p:nvPr>
        </p:nvGraphicFramePr>
        <p:xfrm>
          <a:off x="1286001" y="2039330"/>
          <a:ext cx="2866874" cy="239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EEBB315-4148-1C32-F83E-4B118EBFBC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7331" y="1404000"/>
            <a:ext cx="3886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94370E-DC36-174A-2C42-80A0AD45DE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2A310B-B508-BE37-9440-6C974072DB2E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13,5%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426300-44FF-8368-1104-5A0F60267F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DE7DDE0-E0C1-3C0D-05B9-E7CACE0E348C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75,5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7E5E43-81A3-9B29-8BC2-A50915CCA07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18423F4-576B-9350-A336-446C01D3561D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10,9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C8BEA9-FF56-7F22-7557-299C044710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F31E74-EA4C-A78C-3FA7-42590CADAB51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prstClr val="white"/>
                </a:solidFill>
                <a:latin typeface="Arial" panose="020B0604020202020204"/>
              </a:rPr>
              <a:t>0,0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34090D-E53A-26A4-1392-C87A730D084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F500E49-E9ED-B9BF-C896-03DD19E928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/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</a:t>
            </a: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,0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Tapaturma ja onnettomuus</a:t>
            </a:r>
            <a:endParaRPr lang="fi-FI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Lääkehoitoon liittyvä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Muuhun hoitoon ja seurantaan liittyvä</a:t>
            </a:r>
          </a:p>
          <a:p>
            <a:pPr marL="342900" indent="-342900">
              <a:buAutoNum type="arabicPeriod"/>
            </a:pP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 dirty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 dirty="0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chemeClr val="bg1"/>
                </a:solidFill>
                <a:cs typeface="Arial"/>
              </a:rPr>
              <a:t>6 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  <a:cs typeface="Arial"/>
              </a:rPr>
              <a:t>(5)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POTILASASIA-VASTAAVILLE (KPL/ HAIPROSTA)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SOSIAALIASIA-VASTAAVILLE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23</a:t>
            </a:r>
            <a:r>
              <a:rPr lang="fi-FI" sz="4800" dirty="0">
                <a:solidFill>
                  <a:srgbClr val="FF0000"/>
                </a:solidFill>
                <a:cs typeface="Arial"/>
              </a:rPr>
              <a:t> </a:t>
            </a:r>
            <a:endParaRPr lang="fi-FI" sz="1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KORJAAVAT TOIMENPITEET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Annosjakelun ja lääkerobottien hankinta, koulutus.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Kaatumisehkäisy työryhmä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Kotikuntoutuksen tehokas käyttö kotihoidon kentällä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Haiprojen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läpikäynti ja korjaavat toimenpiteet.</a:t>
            </a:r>
          </a:p>
          <a:p>
            <a:endParaRPr lang="fi-FI" sz="1400" dirty="0">
              <a:solidFill>
                <a:srgbClr val="FF0000"/>
              </a:solidFill>
              <a:cs typeface="Arial"/>
            </a:endParaRPr>
          </a:p>
          <a:p>
            <a:pPr marL="342900" indent="-342900">
              <a:buFont typeface="Calibri"/>
              <a:buChar char="-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BB3C89-C137-BBF0-880F-FFBEBD7F53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</a:t>
            </a:r>
          </a:p>
        </p:txBody>
      </p:sp>
    </p:spTree>
    <p:extLst>
      <p:ext uri="{BB962C8B-B14F-4D97-AF65-F5344CB8AC3E}">
        <p14:creationId xmlns:p14="http://schemas.microsoft.com/office/powerpoint/2010/main" val="424453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DFDED67-A47C-EBEE-47D1-90C827EFDB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4712" y="373007"/>
            <a:ext cx="9233039" cy="909453"/>
          </a:xfrm>
        </p:spPr>
        <p:txBody>
          <a:bodyPr/>
          <a:lstStyle/>
          <a:p>
            <a:r>
              <a:rPr lang="fi-FI" b="1" dirty="0"/>
              <a:t>Asiakaskokemus</a:t>
            </a:r>
          </a:p>
        </p:txBody>
      </p:sp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685092-8146-F072-C20B-8A07E95F8AAE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83361" y="0"/>
            <a:ext cx="641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</a:t>
            </a:r>
          </a:p>
        </p:txBody>
      </p:sp>
      <p:sp>
        <p:nvSpPr>
          <p:cNvPr id="17" name="Tekstiruutu 15">
            <a:extLst>
              <a:ext uri="{FF2B5EF4-FFF2-40B4-BE49-F238E27FC236}">
                <a16:creationId xmlns:a16="http://schemas.microsoft.com/office/drawing/2014/main" id="{10643F01-4E5E-0E42-735F-61C9081B1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0379" y="1399227"/>
            <a:ext cx="45229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ASIAKASPALAUTTEIDEN MÄÄRÄ ROIDUSSA= 71 kpl (44 kpl)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D8879B-978C-F6B7-5FA3-99A2A780E47D}"/>
              </a:ext>
            </a:extLst>
          </p:cNvPr>
          <p:cNvSpPr txBox="1"/>
          <p:nvPr/>
        </p:nvSpPr>
        <p:spPr>
          <a:xfrm>
            <a:off x="1160378" y="2300140"/>
            <a:ext cx="9233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Asiakaspalautetta tulee sekä Roidun kautta (tabletti 68, netti 3) sekä suullisesti asiakkailta. Paljon tulee palautetta omaisilta ja väärään toimialaan. 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Lisäksi palautetta saadaan THL tekemästä kyselystä. THL kyselyn mukaan Pohjanmaan hyvinvointialueella on Suomen ystävällisin henkilökunta kotihoidossa.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NPS: 46 </a:t>
            </a:r>
            <a:r>
              <a:rPr lang="fi-FI" dirty="0" smtClean="0">
                <a:solidFill>
                  <a:schemeClr val="bg1"/>
                </a:solidFill>
              </a:rPr>
              <a:t>(2024) 51 (2023) 45 (2022)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2C96F-7407-8B43-867A-55271F12C481}"/>
              </a:ext>
            </a:extLst>
          </p:cNvPr>
          <p:cNvSpPr txBox="1"/>
          <p:nvPr/>
        </p:nvSpPr>
        <p:spPr>
          <a:xfrm>
            <a:off x="1246909" y="5008418"/>
            <a:ext cx="16768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MUISTUTUKSET (LKM)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1FC94-E4A1-E87B-3C5E-EB8B8ED5B952}"/>
              </a:ext>
            </a:extLst>
          </p:cNvPr>
          <p:cNvSpPr txBox="1"/>
          <p:nvPr/>
        </p:nvSpPr>
        <p:spPr>
          <a:xfrm>
            <a:off x="2923729" y="5008417"/>
            <a:ext cx="16768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KANTELUT (LKM)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3099A-6FA8-79C5-3B6A-7E41E13692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Keräämme palautetta ja </a:t>
            </a:r>
            <a:r>
              <a:rPr lang="fi-FI" sz="1600" dirty="0" err="1">
                <a:solidFill>
                  <a:schemeClr val="bg1"/>
                </a:solidFill>
              </a:rPr>
              <a:t>Haipro</a:t>
            </a:r>
            <a:r>
              <a:rPr lang="fi-FI" sz="1600" dirty="0">
                <a:solidFill>
                  <a:schemeClr val="bg1"/>
                </a:solidFill>
              </a:rPr>
              <a:t> ilmoitukset käytössä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THL kansallinen arviointi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Omahoitajasysteemi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Palveluohjauksessa (kuuluu toiseen toimialaan) ja omaishoidossa arvioidaan ja päätetään palvelut huomioiden asiakkaan toiveet ja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osallistamalla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myös omaisia.</a:t>
            </a:r>
            <a:endParaRPr lang="fi-FI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Muutos ja kehittämistoimenpiteitä  vanhusneuvoston ja asiakasraadin kautta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-Keskusteluita ulkoisten toimittajien kanssa käydään jatkuvasti - kumppanuuspöytä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-Prima Botnian hankkeen kautta kehitetään kolmannen sektorin yhteistyötä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2"/>
                </a:solidFill>
                <a:cs typeface="Arial"/>
              </a:rPr>
              <a:t>Koulutusta väkivaltaisten/haasteellisesti käyttäytyvien asiakkaiden kohtaamisesta</a:t>
            </a:r>
          </a:p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2"/>
                </a:solidFill>
                <a:cs typeface="Arial"/>
              </a:rPr>
              <a:t>Parempaa tiedotusta</a:t>
            </a:r>
          </a:p>
        </p:txBody>
      </p:sp>
    </p:spTree>
    <p:extLst>
      <p:ext uri="{BB962C8B-B14F-4D97-AF65-F5344CB8AC3E}">
        <p14:creationId xmlns:p14="http://schemas.microsoft.com/office/powerpoint/2010/main" val="57422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4C0134-CB6F-61D2-D224-5E07653F2D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Henkilöstö: 917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Vakinaiset: 588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u="sng" dirty="0">
                <a:solidFill>
                  <a:schemeClr val="bg1"/>
                </a:solidFill>
              </a:rPr>
              <a:t>Avoimet vakanssit: </a:t>
            </a:r>
            <a:endParaRPr lang="fi-FI" sz="1400" u="sng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Kotihoito: n. 80 kpl (kaikki ammattiryhmät)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Päivätoiminta: 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2 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kpl 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Omaishoito: 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1 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kpl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TYÖTURVALLISUUS-</a:t>
            </a:r>
          </a:p>
          <a:p>
            <a:r>
              <a:rPr lang="fi-FI" sz="1600" b="1" dirty="0">
                <a:solidFill>
                  <a:schemeClr val="accent4"/>
                </a:solidFill>
              </a:rPr>
              <a:t>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122</a:t>
            </a:r>
            <a:endParaRPr lang="fi-FI" sz="1600" baseline="0" dirty="0">
              <a:solidFill>
                <a:schemeClr val="bg1"/>
              </a:solidFill>
              <a:cs typeface="Arial"/>
            </a:endParaRPr>
          </a:p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Yleisimmät ilmoitustyypit: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 vaaratyyppi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Uhka tai väkivalta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Sisäilmaan liittyvä oire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82936" y="1415425"/>
            <a:ext cx="407574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cs typeface="Arial"/>
              </a:rPr>
              <a:t>HENKILÖSTÖMITOITUS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40C140-A7BF-4A55-B831-A9D36706F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90378" y="1753979"/>
            <a:ext cx="406829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Kotihoito:</a:t>
            </a: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Ei lakisääteistä mitoitusta / asiakas.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Asiakastarve määrittelee hoitajatarpeen</a:t>
            </a:r>
          </a:p>
          <a:p>
            <a:pPr marL="285750" indent="-285750">
              <a:buFont typeface="Calibri"/>
              <a:buChar char="-"/>
            </a:pPr>
            <a:endParaRPr lang="fi-FI" sz="1400" b="1" dirty="0">
              <a:solidFill>
                <a:schemeClr val="bg1"/>
              </a:solidFill>
              <a:cs typeface="Arial"/>
            </a:endParaRPr>
          </a:p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Toiminnanohjaus: 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Mitoitus tarpeen mukaan</a:t>
            </a:r>
          </a:p>
          <a:p>
            <a:endParaRPr lang="fi-FI" sz="1400" b="1" dirty="0">
              <a:solidFill>
                <a:schemeClr val="bg1"/>
              </a:solidFill>
              <a:cs typeface="Arial"/>
            </a:endParaRPr>
          </a:p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Päivätoiminta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Ei lakisääteistä henkilöstömitoitusta</a:t>
            </a:r>
          </a:p>
          <a:p>
            <a:endParaRPr lang="fi-FI" sz="1400" b="1" dirty="0">
              <a:solidFill>
                <a:schemeClr val="bg1"/>
              </a:solidFill>
              <a:cs typeface="Arial"/>
            </a:endParaRPr>
          </a:p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Omaishoito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Ei lakisääteistä henkilöstömitoitusta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8" y="4541635"/>
            <a:ext cx="233972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SAIRAUSPOISSAOLOT </a:t>
            </a:r>
            <a:endParaRPr lang="fi-FI" sz="14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061C6-FA91-4BF0-D5E6-1F2F17BBCBA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8" y="5028045"/>
            <a:ext cx="233972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Sairaspoissaolot / palveluspäivät:</a:t>
            </a:r>
          </a:p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8%</a:t>
            </a:r>
          </a:p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​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81092" y="5389685"/>
            <a:ext cx="236031" cy="66810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07142" y="6057789"/>
            <a:ext cx="134789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 10 </a:t>
            </a:r>
          </a:p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(3)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TYÖHYVINVOINTIA</a:t>
            </a:r>
            <a:r>
              <a:rPr lang="fi-FI" b="1" baseline="0" dirty="0">
                <a:solidFill>
                  <a:schemeClr val="accent4"/>
                </a:solidFill>
              </a:rPr>
              <a:t> EDISTÄVÄT TOIMENPITEET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sz="1600" dirty="0" err="1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Kehitys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- ja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varhaisen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tukemisen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keskustelut</a:t>
            </a: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Työnohjaus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tarvittaessa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Lean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työkalun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käyttäminen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Toimenpiteitä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organisaatiotasolla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E-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passi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ja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tyky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sv-SE" sz="1600" dirty="0" err="1">
                <a:solidFill>
                  <a:schemeClr val="bg1"/>
                </a:solidFill>
                <a:cs typeface="Arial"/>
              </a:rPr>
              <a:t>Ilmainen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kahvi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työpaikalla</a:t>
            </a:r>
            <a:endParaRPr lang="sv-SE" sz="16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34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7" ma:contentTypeDescription="Skapa ett nytt dokument." ma:contentTypeScope="" ma:versionID="303debc14b5607e4af193ec7b2e907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ff4a344755dc82c37c080b0c74f155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e3b1261-fa39-4c0d-96a1-f062864176bc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66354-7197-45DD-9516-8ADA0A389FA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F7A712-FAD3-4983-BAC6-864B44C571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14478</TotalTime>
  <Words>641</Words>
  <Application>Microsoft Office PowerPoint</Application>
  <PresentationFormat>Widescreen</PresentationFormat>
  <Paragraphs>167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Segoe UI</vt:lpstr>
      <vt:lpstr>OVHP_teema</vt:lpstr>
      <vt:lpstr>Omavalvonnan seurantatietojen raportointi</vt:lpstr>
      <vt:lpstr>Saatavuus</vt:lpstr>
      <vt:lpstr>Turvallisuus ja laatu</vt:lpstr>
      <vt:lpstr>Asiakaskokemus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Björkqvist Monika</cp:lastModifiedBy>
  <cp:revision>696</cp:revision>
  <dcterms:created xsi:type="dcterms:W3CDTF">2023-11-14T05:41:58Z</dcterms:created>
  <dcterms:modified xsi:type="dcterms:W3CDTF">2025-01-17T12:19:57Z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