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335" r:id="rId5"/>
    <p:sldId id="321" r:id="rId6"/>
    <p:sldId id="340" r:id="rId7"/>
    <p:sldId id="275" r:id="rId8"/>
    <p:sldId id="337" r:id="rId9"/>
    <p:sldId id="339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81" autoAdjust="0"/>
    <p:restoredTop sz="86432" autoAdjust="0"/>
  </p:normalViewPr>
  <p:slideViewPr>
    <p:cSldViewPr snapToGrid="0">
      <p:cViewPr varScale="1">
        <p:scale>
          <a:sx n="116" d="100"/>
          <a:sy n="116" d="100"/>
        </p:scale>
        <p:origin x="56" y="68"/>
      </p:cViewPr>
      <p:guideLst/>
    </p:cSldViewPr>
  </p:slideViewPr>
  <p:outlineViewPr>
    <p:cViewPr>
      <p:scale>
        <a:sx n="66" d="100"/>
        <a:sy n="66" d="100"/>
      </p:scale>
      <p:origin x="0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3969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129-4EFF-AF11-4BF6C993024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567</c:v>
                </c:pt>
                <c:pt idx="1">
                  <c:v>591</c:v>
                </c:pt>
                <c:pt idx="2">
                  <c:v>813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29-4EFF-AF11-4BF6C993024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rgbClr val="D3433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3-F129-4EFF-AF11-4BF6C993024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52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201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54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 dirty="0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ANTAL ANMÄLAN OM NEGATIV HÄNDELSE </a:t>
            </a:r>
            <a:endParaRPr lang="en-US" sz="16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dirty="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chemeClr val="accent4"/>
                </a:solidFill>
              </a:rPr>
              <a:t>NPS</a:t>
            </a:r>
            <a:endParaRPr lang="en-US" sz="1600" b="1" dirty="0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dirty="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559115E-30FE-4CFA-8D29-D4469F46B786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chemeClr val="accent4"/>
                </a:solidFill>
              </a:rPr>
              <a:t>NPS</a:t>
            </a:r>
            <a:endParaRPr lang="en-US" sz="16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dirty="0">
                <a:solidFill>
                  <a:schemeClr val="tx1"/>
                </a:solidFill>
              </a:rPr>
              <a:t>Saatavuus/</a:t>
            </a:r>
            <a:r>
              <a:rPr lang="fi-FI" sz="3600" dirty="0" err="1">
                <a:solidFill>
                  <a:schemeClr val="tx1"/>
                </a:solidFill>
              </a:rPr>
              <a:t>Tillgänglighet</a:t>
            </a:r>
            <a:endParaRPr lang="fi-FI" sz="3600" dirty="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D15E168-C861-4B90-9251-9ACACBCAE006}"/>
              </a:ext>
            </a:extLst>
          </p:cNvPr>
          <p:cNvSpPr txBox="1"/>
          <p:nvPr userDrawn="1"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 err="1"/>
              <a:t>Hem</a:t>
            </a:r>
            <a:r>
              <a:rPr lang="fi-FI" sz="1400" dirty="0"/>
              <a:t>-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boendeservice</a:t>
            </a:r>
            <a:r>
              <a:rPr lang="fi-FI" sz="1400" dirty="0"/>
              <a:t> – Koti- ja asumispalvelut 9-12.2023</a:t>
            </a:r>
          </a:p>
        </p:txBody>
      </p: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9" name="Straight Connector 8"/>
          <p:cNvCxnSpPr>
            <a:cxnSpLocks/>
          </p:cNvCxnSpPr>
          <p:nvPr userDrawn="1"/>
        </p:nvCxnSpPr>
        <p:spPr>
          <a:xfrm>
            <a:off x="1084729" y="4942270"/>
            <a:ext cx="733313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522315" y="4937282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 userDrawn="1"/>
        </p:nvCxnSpPr>
        <p:spPr>
          <a:xfrm flipV="1">
            <a:off x="8417867" y="1390046"/>
            <a:ext cx="0" cy="35472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9D2711D-29F2-100B-9DF7-369B97D14A6B}"/>
              </a:ext>
            </a:extLst>
          </p:cNvPr>
          <p:cNvCxnSpPr/>
          <p:nvPr userDrawn="1"/>
        </p:nvCxnSpPr>
        <p:spPr>
          <a:xfrm>
            <a:off x="8417867" y="4937282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35FAE34-08E6-EEFC-6D2C-34B1448856DE}"/>
              </a:ext>
            </a:extLst>
          </p:cNvPr>
          <p:cNvCxnSpPr>
            <a:cxnSpLocks/>
          </p:cNvCxnSpPr>
          <p:nvPr userDrawn="1"/>
        </p:nvCxnSpPr>
        <p:spPr>
          <a:xfrm flipV="1">
            <a:off x="4760802" y="1390046"/>
            <a:ext cx="0" cy="35472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11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394108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96DAC541-7B7A-43D3-8B79-37D633B846F1}">
                <asvg:svgBlip xmlns=""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8" r:id="rId6"/>
    <p:sldLayoutId id="2147483710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708" r:id="rId13"/>
    <p:sldLayoutId id="2147483706" r:id="rId14"/>
    <p:sldLayoutId id="2147483701" r:id="rId15"/>
    <p:sldLayoutId id="2147483702" r:id="rId16"/>
    <p:sldLayoutId id="2147483703" r:id="rId17"/>
    <p:sldLayoutId id="2147483704" r:id="rId18"/>
    <p:sldLayoutId id="2147483705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0100" y="914884"/>
            <a:ext cx="8214278" cy="2072107"/>
          </a:xfrm>
        </p:spPr>
        <p:txBody>
          <a:bodyPr>
            <a:noAutofit/>
          </a:bodyPr>
          <a:lstStyle/>
          <a:p>
            <a:r>
              <a:rPr lang="fi-FI" sz="4800" dirty="0"/>
              <a:t>Omavalvonnan seurantatietojen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Tulosalue: Kotiin annettavat palvelut</a:t>
            </a:r>
          </a:p>
          <a:p>
            <a:r>
              <a:rPr lang="fi-FI" dirty="0"/>
              <a:t>Raportoitava ajanjakso: 9-12.2024</a:t>
            </a:r>
            <a:endParaRPr lang="fi-FI" dirty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 dirty="0">
                <a:solidFill>
                  <a:schemeClr val="bg1"/>
                </a:solidFill>
              </a:rPr>
              <a:t>NPS (Net </a:t>
            </a:r>
            <a:r>
              <a:rPr lang="fi-FI" sz="1400" dirty="0" err="1">
                <a:solidFill>
                  <a:schemeClr val="bg1"/>
                </a:solidFill>
              </a:rPr>
              <a:t>Promoter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Score</a:t>
            </a:r>
            <a:r>
              <a:rPr lang="fi-FI" sz="1400" dirty="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Haipro</a:t>
            </a:r>
            <a:r>
              <a:rPr lang="fi-FI" sz="1400" dirty="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3325704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941A7B2D-9F4C-445F-9B83-55F7653582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dirty="0"/>
              <a:t>Saatavuus</a:t>
            </a:r>
            <a:endParaRPr lang="fi-FI" sz="28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1DAA44-159D-4036-EEC3-2CF6054FA6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/>
              <a:t>Koti- ja asumispalvelut – Kotiin annettavat palvelut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3287D3-F0B9-1CE8-0FAE-9DF98D47C57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7461" y="1403377"/>
            <a:ext cx="3591691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chemeClr val="accent4"/>
                </a:solidFill>
              </a:rPr>
              <a:t>JONOT</a:t>
            </a:r>
            <a:r>
              <a:rPr lang="en-US" sz="1600" b="1" baseline="0" dirty="0">
                <a:solidFill>
                  <a:schemeClr val="accent4"/>
                </a:solidFill>
              </a:rPr>
              <a:t> KOTIHOITOON</a:t>
            </a:r>
            <a:endParaRPr lang="fi-FI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84B67C-F6AA-EA9A-9FE6-D726AF9D32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763" y="1749722"/>
            <a:ext cx="3579524" cy="289310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  <a:cs typeface="Arial"/>
              </a:rPr>
              <a:t>Kotihoitoon on jatkuva jono keskisellä alueella. Jonossa on ollut keskimäärin 15 henkilöä.</a:t>
            </a: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Palveluasuminen omaan kotiin kotihoitona, ei jonoja.</a:t>
            </a: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Päivätoiminta, jono keskimäärin 5 henkilöä.</a:t>
            </a: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Omaishoidon </a:t>
            </a:r>
            <a:r>
              <a:rPr lang="fi-FI" sz="1400" dirty="0" smtClean="0">
                <a:solidFill>
                  <a:schemeClr val="bg1"/>
                </a:solidFill>
                <a:cs typeface="Arial"/>
              </a:rPr>
              <a:t>palveluohjaajat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, lakisääteinen arvio.</a:t>
            </a: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91746" y="1403377"/>
            <a:ext cx="36091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SUORITTEET</a:t>
            </a:r>
          </a:p>
        </p:txBody>
      </p:sp>
      <p:sp>
        <p:nvSpPr>
          <p:cNvPr id="14" name="TextBox 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70881" y="1686887"/>
            <a:ext cx="3617843" cy="37548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400" dirty="0">
              <a:solidFill>
                <a:schemeClr val="bg1"/>
              </a:solidFill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Kotihoidon käynnit 58481 kpl</a:t>
            </a:r>
          </a:p>
          <a:p>
            <a:endParaRPr lang="fi-FI" sz="1400" dirty="0">
              <a:solidFill>
                <a:schemeClr val="bg1"/>
              </a:solidFill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Päivätoiminnan käynnit:</a:t>
            </a:r>
          </a:p>
          <a:p>
            <a:endParaRPr lang="fi-FI" sz="1400" dirty="0">
              <a:solidFill>
                <a:schemeClr val="bg1"/>
              </a:solidFill>
            </a:endParaRPr>
          </a:p>
          <a:p>
            <a:r>
              <a:rPr lang="sv-FI" sz="1400" dirty="0" err="1">
                <a:solidFill>
                  <a:schemeClr val="bg1"/>
                </a:solidFill>
              </a:rPr>
              <a:t>Pohjoinen</a:t>
            </a:r>
            <a:r>
              <a:rPr lang="sv-FI" sz="1400" dirty="0">
                <a:solidFill>
                  <a:schemeClr val="bg1"/>
                </a:solidFill>
              </a:rPr>
              <a:t> </a:t>
            </a:r>
            <a:r>
              <a:rPr lang="sv-FI" sz="1400" dirty="0" smtClean="0">
                <a:solidFill>
                  <a:schemeClr val="bg1"/>
                </a:solidFill>
              </a:rPr>
              <a:t>1695 </a:t>
            </a:r>
            <a:r>
              <a:rPr lang="sv-FI" sz="1400" dirty="0" err="1" smtClean="0">
                <a:solidFill>
                  <a:schemeClr val="bg1"/>
                </a:solidFill>
              </a:rPr>
              <a:t>käyntiä</a:t>
            </a:r>
            <a:r>
              <a:rPr lang="sv-FI" sz="1400" dirty="0" smtClean="0">
                <a:solidFill>
                  <a:schemeClr val="bg1"/>
                </a:solidFill>
              </a:rPr>
              <a:t> (</a:t>
            </a:r>
            <a:r>
              <a:rPr lang="sv-FI" sz="1400" dirty="0" err="1" smtClean="0">
                <a:solidFill>
                  <a:schemeClr val="bg1"/>
                </a:solidFill>
              </a:rPr>
              <a:t>yht</a:t>
            </a:r>
            <a:r>
              <a:rPr lang="sv-FI" sz="1400" dirty="0" smtClean="0">
                <a:solidFill>
                  <a:schemeClr val="bg1"/>
                </a:solidFill>
              </a:rPr>
              <a:t> 6644)</a:t>
            </a:r>
            <a:endParaRPr lang="sv-FI" sz="1400" dirty="0">
              <a:solidFill>
                <a:schemeClr val="bg1"/>
              </a:solidFill>
              <a:cs typeface="Arial"/>
            </a:endParaRPr>
          </a:p>
          <a:p>
            <a:r>
              <a:rPr lang="sv-FI" sz="1400" dirty="0">
                <a:solidFill>
                  <a:schemeClr val="bg1"/>
                </a:solidFill>
              </a:rPr>
              <a:t>Keskinen </a:t>
            </a:r>
            <a:r>
              <a:rPr lang="sv-FI" sz="1400" dirty="0" smtClean="0">
                <a:solidFill>
                  <a:schemeClr val="bg1"/>
                </a:solidFill>
              </a:rPr>
              <a:t>1420 </a:t>
            </a:r>
            <a:r>
              <a:rPr lang="sv-FI" sz="1400" dirty="0" err="1" smtClean="0">
                <a:solidFill>
                  <a:schemeClr val="bg1"/>
                </a:solidFill>
              </a:rPr>
              <a:t>käyntiä</a:t>
            </a:r>
            <a:r>
              <a:rPr lang="sv-FI" sz="1400" dirty="0" smtClean="0">
                <a:solidFill>
                  <a:schemeClr val="bg1"/>
                </a:solidFill>
              </a:rPr>
              <a:t> (</a:t>
            </a:r>
            <a:r>
              <a:rPr lang="sv-FI" sz="1400" dirty="0" err="1" smtClean="0">
                <a:solidFill>
                  <a:schemeClr val="bg1"/>
                </a:solidFill>
              </a:rPr>
              <a:t>yht</a:t>
            </a:r>
            <a:r>
              <a:rPr lang="sv-FI" sz="1400" dirty="0" smtClean="0">
                <a:solidFill>
                  <a:schemeClr val="bg1"/>
                </a:solidFill>
              </a:rPr>
              <a:t> 5583)</a:t>
            </a:r>
            <a:endParaRPr lang="sv-FI" sz="1400" dirty="0">
              <a:solidFill>
                <a:schemeClr val="bg1"/>
              </a:solidFill>
              <a:cs typeface="Arial"/>
            </a:endParaRPr>
          </a:p>
          <a:p>
            <a:r>
              <a:rPr lang="sv-FI" sz="1400" dirty="0" err="1">
                <a:solidFill>
                  <a:schemeClr val="bg1"/>
                </a:solidFill>
              </a:rPr>
              <a:t>Eteläinen</a:t>
            </a:r>
            <a:r>
              <a:rPr lang="sv-FI" sz="1400" dirty="0">
                <a:solidFill>
                  <a:schemeClr val="bg1"/>
                </a:solidFill>
              </a:rPr>
              <a:t> </a:t>
            </a:r>
            <a:r>
              <a:rPr lang="sv-FI" sz="1400" dirty="0" smtClean="0">
                <a:solidFill>
                  <a:schemeClr val="bg1"/>
                </a:solidFill>
              </a:rPr>
              <a:t>676 </a:t>
            </a:r>
            <a:r>
              <a:rPr lang="sv-FI" sz="1400" dirty="0" err="1" smtClean="0">
                <a:solidFill>
                  <a:schemeClr val="bg1"/>
                </a:solidFill>
              </a:rPr>
              <a:t>käyntiä</a:t>
            </a:r>
            <a:r>
              <a:rPr lang="sv-FI" sz="1400" dirty="0" smtClean="0">
                <a:solidFill>
                  <a:schemeClr val="bg1"/>
                </a:solidFill>
              </a:rPr>
              <a:t> (</a:t>
            </a:r>
            <a:r>
              <a:rPr lang="sv-FI" sz="1400" dirty="0" err="1" smtClean="0">
                <a:solidFill>
                  <a:schemeClr val="bg1"/>
                </a:solidFill>
              </a:rPr>
              <a:t>yht</a:t>
            </a:r>
            <a:r>
              <a:rPr lang="sv-FI" sz="1400" dirty="0" smtClean="0">
                <a:solidFill>
                  <a:schemeClr val="bg1"/>
                </a:solidFill>
              </a:rPr>
              <a:t> 2131)</a:t>
            </a:r>
            <a:endParaRPr lang="sv-FI" sz="1400" dirty="0">
              <a:solidFill>
                <a:schemeClr val="bg1"/>
              </a:solidFill>
            </a:endParaRPr>
          </a:p>
          <a:p>
            <a:endParaRPr lang="sv-FI" sz="1400" dirty="0">
              <a:solidFill>
                <a:schemeClr val="bg1"/>
              </a:solidFill>
            </a:endParaRPr>
          </a:p>
          <a:p>
            <a:r>
              <a:rPr lang="sv-FI" sz="1400" dirty="0" err="1">
                <a:solidFill>
                  <a:schemeClr val="bg1"/>
                </a:solidFill>
              </a:rPr>
              <a:t>Omaishoidon</a:t>
            </a:r>
            <a:r>
              <a:rPr lang="sv-FI" sz="1400" dirty="0">
                <a:solidFill>
                  <a:schemeClr val="bg1"/>
                </a:solidFill>
              </a:rPr>
              <a:t> </a:t>
            </a:r>
            <a:r>
              <a:rPr lang="sv-FI" sz="1400" dirty="0" err="1" smtClean="0">
                <a:solidFill>
                  <a:schemeClr val="bg1"/>
                </a:solidFill>
              </a:rPr>
              <a:t>asiakkaat</a:t>
            </a:r>
            <a:r>
              <a:rPr lang="sv-FI" sz="1400" dirty="0" smtClean="0">
                <a:solidFill>
                  <a:schemeClr val="bg1"/>
                </a:solidFill>
              </a:rPr>
              <a:t> &gt; 65v: </a:t>
            </a:r>
            <a:endParaRPr lang="sv-FI" sz="1400" dirty="0" smtClean="0">
              <a:solidFill>
                <a:schemeClr val="bg1"/>
              </a:solidFill>
            </a:endParaRPr>
          </a:p>
          <a:p>
            <a:r>
              <a:rPr lang="sv-FI" sz="1400" dirty="0" smtClean="0">
                <a:solidFill>
                  <a:schemeClr val="bg1"/>
                </a:solidFill>
              </a:rPr>
              <a:t>10/2024 917 </a:t>
            </a:r>
            <a:r>
              <a:rPr lang="sv-FI" sz="1400" dirty="0" err="1" smtClean="0">
                <a:solidFill>
                  <a:schemeClr val="bg1"/>
                </a:solidFill>
              </a:rPr>
              <a:t>kpl</a:t>
            </a:r>
            <a:endParaRPr lang="sv-FI" sz="1400" dirty="0" smtClean="0">
              <a:solidFill>
                <a:schemeClr val="bg1"/>
              </a:solidFill>
            </a:endParaRPr>
          </a:p>
          <a:p>
            <a:r>
              <a:rPr lang="sv-FI" sz="1400" dirty="0" smtClean="0">
                <a:solidFill>
                  <a:schemeClr val="bg1"/>
                </a:solidFill>
              </a:rPr>
              <a:t>11/2024 906 </a:t>
            </a:r>
            <a:r>
              <a:rPr lang="sv-FI" sz="1400" dirty="0" err="1" smtClean="0">
                <a:solidFill>
                  <a:schemeClr val="bg1"/>
                </a:solidFill>
              </a:rPr>
              <a:t>kpl</a:t>
            </a:r>
            <a:endParaRPr lang="sv-FI" sz="1400" dirty="0" smtClean="0">
              <a:solidFill>
                <a:schemeClr val="bg1"/>
              </a:solidFill>
            </a:endParaRPr>
          </a:p>
          <a:p>
            <a:r>
              <a:rPr lang="sv-FI" sz="1400" dirty="0" smtClean="0">
                <a:solidFill>
                  <a:schemeClr val="bg1"/>
                </a:solidFill>
              </a:rPr>
              <a:t>12/2024 903 </a:t>
            </a:r>
            <a:r>
              <a:rPr lang="sv-FI" sz="1400" dirty="0" err="1" smtClean="0">
                <a:solidFill>
                  <a:schemeClr val="bg1"/>
                </a:solidFill>
              </a:rPr>
              <a:t>kpl</a:t>
            </a:r>
            <a:endParaRPr lang="fi-FI" sz="1400" dirty="0" err="1">
              <a:solidFill>
                <a:schemeClr val="bg1"/>
              </a:solidFill>
            </a:endParaRPr>
          </a:p>
          <a:p>
            <a:endParaRPr lang="fi-FI" sz="1400" dirty="0">
              <a:solidFill>
                <a:schemeClr val="bg1"/>
              </a:solidFill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7461" y="4968000"/>
            <a:ext cx="2358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KOTIHOIDON ODOTUSAIKA  </a:t>
            </a: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7461" y="6000708"/>
            <a:ext cx="2358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dirty="0">
                <a:solidFill>
                  <a:schemeClr val="bg1"/>
                </a:solidFill>
              </a:rPr>
              <a:t>TOTEUTUU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A3FAB7-CD99-6DE4-64A0-A1D8597A55B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53499" y="4986447"/>
            <a:ext cx="3761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YHDENVERTAISUUS</a:t>
            </a: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53498" y="5287474"/>
            <a:ext cx="4847393" cy="141577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</a:rPr>
              <a:t>Kriteerit ja maksut yhdenmukaistettu.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Alueiden toimintaa yhdenmukaistetaan, Etähoiva laajennetaan koko alueella kuten myös mahdollisuus lääkerobotteihin.</a:t>
            </a:r>
          </a:p>
          <a:p>
            <a:endParaRPr lang="fi-FI" sz="1600" dirty="0">
              <a:solidFill>
                <a:schemeClr val="bg1"/>
              </a:solidFill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Ikäihmisten päivätoiminta ei vielä kata aluetta tyydyttävästi. Toiminta aloitettu Laihialla ja Kristiinankaupungissa.</a:t>
            </a:r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6" name="TextBox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30453" y="1403377"/>
            <a:ext cx="376154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KORJAAVAT TOIMENPITEET</a:t>
            </a:r>
            <a:endParaRPr lang="fi-FI" b="1" dirty="0">
              <a:solidFill>
                <a:schemeClr val="accent4"/>
              </a:solidFill>
              <a:cs typeface="Arial"/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30453" y="1741931"/>
            <a:ext cx="3761548" cy="31085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</a:rPr>
              <a:t>Hyvinvointiteknologian merkittävä laajeneminen ja maksuttomuus.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</a:rPr>
              <a:t>Kotihoidon yksiköiden välisen yhteistyön parantaminen ja toiminnan yhtenäistäminen kohti yhteisiä kriteerejä.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Ei hoidolliset työtehtävät siirretään pois hoitajilta.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Hoiva-avustajien palkkaaminen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Asiakasajan korottaminen /työvuoro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Yhteistyö yli toimialarajojen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Kehittämisryhmät mm. kotihoidon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scrum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.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Yöllä tapahtuvan kotihoidon kehittäminen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Toiminnanohjauksen kehittäminen</a:t>
            </a:r>
          </a:p>
          <a:p>
            <a:endParaRPr lang="fi-FI" sz="1400" b="1" dirty="0">
              <a:solidFill>
                <a:schemeClr val="bg1"/>
              </a:solidFill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236211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dirty="0"/>
              <a:t>Turvallisuus ja laatu</a:t>
            </a:r>
            <a:endParaRPr lang="en-US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8F9AFF-A6C4-A065-1AF5-FD8D3FAFECA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2744" y="1404000"/>
            <a:ext cx="3547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 dirty="0">
                <a:solidFill>
                  <a:schemeClr val="accent4"/>
                </a:solidFill>
              </a:rPr>
              <a:t>VAARATAPAHTUMA ILMOITUSTEN MÄÄRÄ</a:t>
            </a:r>
            <a:endParaRPr lang="en-US" b="1" dirty="0">
              <a:solidFill>
                <a:schemeClr val="accent4"/>
              </a:solidFill>
            </a:endParaRPr>
          </a:p>
        </p:txBody>
      </p:sp>
      <p:graphicFrame>
        <p:nvGraphicFramePr>
          <p:cNvPr id="24" name="Chart 23" descr="Taulukko &#10;Tammikuu-Huhtikuu 2024 567&#10;Tammikuu-Huhtikuu 2025&#10;Toukokuu-Elokuu 2024&#10;Toukokuu-Elokuu 2025 &#10;Syyskuu-Joulukuu 2024 &#10;Syyskuu- Joulukuu 2025">
            <a:extLst>
              <a:ext uri="{FF2B5EF4-FFF2-40B4-BE49-F238E27FC236}">
                <a16:creationId xmlns:a16="http://schemas.microsoft.com/office/drawing/2014/main" id="{24999383-A4F3-4C9D-9A12-5123D8F9A0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3075121"/>
              </p:ext>
            </p:extLst>
          </p:nvPr>
        </p:nvGraphicFramePr>
        <p:xfrm>
          <a:off x="1286001" y="2039330"/>
          <a:ext cx="2866874" cy="2397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EEBB315-4148-1C32-F83E-4B118EBFBC2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37331" y="1404000"/>
            <a:ext cx="38865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 dirty="0">
                <a:solidFill>
                  <a:srgbClr val="85C598"/>
                </a:solidFill>
              </a:rPr>
              <a:t>VAARATAPAHTUMA ILMOITUKSET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694370E-DC36-174A-2C42-80A0AD45DE1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68849" y="1900734"/>
            <a:ext cx="1167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Läheltä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piti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2A310B-B508-BE37-9440-6C974072DB2E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28495" y="2232000"/>
            <a:ext cx="797442" cy="7974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 dirty="0">
                <a:solidFill>
                  <a:prstClr val="white"/>
                </a:solidFill>
                <a:latin typeface="Arial" panose="020B0604020202020204"/>
              </a:rPr>
              <a:t>13,5%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F426300-44FF-8368-1104-5A0F60267F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55209" y="1777623"/>
            <a:ext cx="130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Tapahtui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asiakkaalle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DE7DDE0-E0C1-3C0D-05B9-E7CACE0E348C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73628" y="2232000"/>
            <a:ext cx="797442" cy="7974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 dirty="0">
                <a:solidFill>
                  <a:prstClr val="white"/>
                </a:solidFill>
                <a:latin typeface="Arial" panose="020B0604020202020204"/>
              </a:rPr>
              <a:t>75,5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B7E5E43-81A3-9B29-8BC2-A50915CCA07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07555" y="1777623"/>
            <a:ext cx="1278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Muut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havainnot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18423F4-576B-9350-A336-446C01D3561D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642361" y="2232000"/>
            <a:ext cx="797442" cy="79744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 dirty="0">
                <a:solidFill>
                  <a:prstClr val="white"/>
                </a:solidFill>
                <a:latin typeface="Arial" panose="020B0604020202020204"/>
              </a:rPr>
              <a:t>10,9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EC8BEA9-FF56-7F22-7557-299C0447103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60727" y="3146920"/>
            <a:ext cx="1381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Kohtalainen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haitta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F31E74-EA4C-A78C-3FA7-42590CADAB51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27216" y="3672000"/>
            <a:ext cx="797442" cy="7974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noProof="0" dirty="0">
                <a:solidFill>
                  <a:prstClr val="white"/>
                </a:solidFill>
                <a:latin typeface="Arial" panose="020B0604020202020204"/>
              </a:rPr>
              <a:t>0,0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834090D-E53A-26A4-1392-C87A730D084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13818" y="3157544"/>
            <a:ext cx="1167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Vakava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haitta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F500E49-E9ED-B9BF-C896-03DD19E928E2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/>
          <p:nvPr/>
        </p:nvSpPr>
        <p:spPr>
          <a:xfrm>
            <a:off x="7085505" y="3672000"/>
            <a:ext cx="797442" cy="7974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0</a:t>
            </a:r>
            <a:r>
              <a:rPr lang="sv-SE" sz="1600" dirty="0">
                <a:solidFill>
                  <a:prstClr val="white"/>
                </a:solidFill>
                <a:latin typeface="Arial" panose="020B0604020202020204"/>
              </a:rPr>
              <a:t>,0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A9B04F-2CE8-40E9-87C6-7E8526A045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1404000"/>
            <a:ext cx="3555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YLEISIMMÄT ILMOITUSTYYPIT HENKILÖKUNTA: 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8698" y="2037098"/>
            <a:ext cx="3416127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Tapaturma ja onnettomuus</a:t>
            </a:r>
            <a:endParaRPr lang="fi-FI" sz="16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Lääkehoitoon liittyvä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Tiedonkulku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Muu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Muuhun hoitoon ja seurantaan liittyvä</a:t>
            </a:r>
          </a:p>
          <a:p>
            <a:pPr marL="342900" indent="-342900">
              <a:buAutoNum type="arabicPeriod"/>
            </a:pPr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9A6102-A104-4835-B038-12AB22A776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7568" y="4500000"/>
            <a:ext cx="17467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solidFill>
                  <a:srgbClr val="85C598"/>
                </a:solidFill>
                <a:latin typeface="Arial" panose="020B0604020202020204"/>
              </a:rPr>
              <a:t>SOSIAALI-HUOLLON</a:t>
            </a:r>
            <a:r>
              <a:rPr lang="fi-FI" sz="1400" b="1" baseline="0" dirty="0">
                <a:solidFill>
                  <a:srgbClr val="85C598"/>
                </a:solidFill>
                <a:latin typeface="Arial" panose="020B0604020202020204"/>
              </a:rPr>
              <a:t> EPÄKOHTA-</a:t>
            </a:r>
            <a:r>
              <a:rPr lang="fi-FI" sz="1400" b="1" dirty="0">
                <a:solidFill>
                  <a:srgbClr val="85C598"/>
                </a:solidFill>
                <a:latin typeface="Arial" panose="020B0604020202020204"/>
              </a:rPr>
              <a:t>ILMOITUSTEN MÄÄRÄ:</a:t>
            </a:r>
            <a:endParaRPr lang="en-US" sz="1400" b="1" dirty="0">
              <a:solidFill>
                <a:srgbClr val="85C598"/>
              </a:solidFill>
              <a:latin typeface="Arial" panose="020B0604020202020204"/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4363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  <a:cs typeface="Arial"/>
              </a:rPr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DFFB56-B560-4117-8AD4-5DE69416041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17705" y="4500000"/>
            <a:ext cx="17467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4"/>
                </a:solidFill>
              </a:rPr>
              <a:t>ASIAKKAIDEN TEKEMÄT VAARATAPAHTUMA-ILMOITUKSET MÄÄRÄ (VERTAUS AIK. KAUTEEN)</a:t>
            </a:r>
            <a:endParaRPr lang="en-US" sz="1200" b="1" dirty="0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79999" y="5796000"/>
            <a:ext cx="180000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 dirty="0">
                <a:solidFill>
                  <a:schemeClr val="bg1"/>
                </a:solidFill>
                <a:cs typeface="Arial"/>
              </a:rPr>
              <a:t>6 </a:t>
            </a:r>
          </a:p>
          <a:p>
            <a:pPr algn="ctr"/>
            <a:r>
              <a:rPr lang="fi-FI" sz="2800" dirty="0">
                <a:solidFill>
                  <a:schemeClr val="bg1"/>
                </a:solidFill>
                <a:cs typeface="Arial"/>
              </a:rPr>
              <a:t>(5)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B88840-D611-4EDE-B010-D3B120C249B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07774" y="4500000"/>
            <a:ext cx="174679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200" b="1" dirty="0">
                <a:solidFill>
                  <a:schemeClr val="accent4"/>
                </a:solidFill>
              </a:rPr>
              <a:t>YHTEYDENOTOT POTILASASIA-VASTAAVILLE (KPL/ HAIPROSTA)</a:t>
            </a:r>
            <a:endParaRPr lang="en-US" sz="1200" b="1" dirty="0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4500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  <a:cs typeface="Arial"/>
              </a:rPr>
              <a:t>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108C14-3F8F-405D-913F-76EA08CF95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97842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4"/>
                </a:solidFill>
              </a:rPr>
              <a:t>YHTEYDENOTOT SOSIAALIASIA-VASTAAVILLE (KPL)</a:t>
            </a:r>
            <a:endParaRPr lang="en-US" sz="1200" b="1" dirty="0">
              <a:solidFill>
                <a:schemeClr val="accent4"/>
              </a:solidFill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64500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  <a:cs typeface="Arial"/>
              </a:rPr>
              <a:t>23</a:t>
            </a:r>
            <a:r>
              <a:rPr lang="fi-FI" sz="4800" dirty="0">
                <a:solidFill>
                  <a:srgbClr val="FF0000"/>
                </a:solidFill>
                <a:cs typeface="Arial"/>
              </a:rPr>
              <a:t> </a:t>
            </a:r>
            <a:endParaRPr lang="fi-FI" sz="1400" dirty="0">
              <a:solidFill>
                <a:srgbClr val="FF0000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732BD0-FF98-459F-9A88-807176C5EC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500000"/>
            <a:ext cx="3827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KORJAAVAT TOIMENPITEET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805532"/>
            <a:ext cx="3827092" cy="20928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</a:rPr>
              <a:t>Annosjakelun ja lääkerobottien hankinta, koulutus.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</a:rPr>
              <a:t>Kaatumisehkäisy työryhmä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Kotikuntoutuksen tehokas käyttö kotihoidon kentällä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 err="1">
                <a:solidFill>
                  <a:schemeClr val="bg1"/>
                </a:solidFill>
                <a:cs typeface="Arial"/>
              </a:rPr>
              <a:t>Haiprojen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läpikäynti ja korjaavat toimenpiteet.</a:t>
            </a:r>
          </a:p>
          <a:p>
            <a:endParaRPr lang="fi-FI" sz="1400" dirty="0">
              <a:solidFill>
                <a:srgbClr val="FF0000"/>
              </a:solidFill>
              <a:cs typeface="Arial"/>
            </a:endParaRPr>
          </a:p>
          <a:p>
            <a:pPr marL="342900" indent="-342900">
              <a:buFont typeface="Calibri"/>
              <a:buChar char="-"/>
            </a:pPr>
            <a:endParaRPr lang="en-US" dirty="0">
              <a:solidFill>
                <a:srgbClr val="213A8F"/>
              </a:solidFill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BB3C89-C137-BBF0-880F-FFBEBD7F532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/>
              <a:t>Koti- ja asumispalvelut – Kotiin annettavat palvelut</a:t>
            </a:r>
          </a:p>
        </p:txBody>
      </p:sp>
    </p:spTree>
    <p:extLst>
      <p:ext uri="{BB962C8B-B14F-4D97-AF65-F5344CB8AC3E}">
        <p14:creationId xmlns:p14="http://schemas.microsoft.com/office/powerpoint/2010/main" val="4244539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DFDED67-A47C-EBEE-47D1-90C827EFDBA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64712" y="373007"/>
            <a:ext cx="9233039" cy="909453"/>
          </a:xfrm>
        </p:spPr>
        <p:txBody>
          <a:bodyPr/>
          <a:lstStyle/>
          <a:p>
            <a:r>
              <a:rPr lang="fi-FI" b="1" dirty="0"/>
              <a:t>Asiakaskokemus</a:t>
            </a:r>
          </a:p>
        </p:txBody>
      </p:sp>
      <p:sp>
        <p:nvSpPr>
          <p:cNvPr id="15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92000" y="432000"/>
            <a:ext cx="9327754" cy="774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i-FI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685092-8146-F072-C20B-8A07E95F8AAE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683361" y="0"/>
            <a:ext cx="64116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/>
              <a:t>Koti- ja asumispalvelut – Kotiin annettavat palvelut</a:t>
            </a:r>
          </a:p>
        </p:txBody>
      </p:sp>
      <p:sp>
        <p:nvSpPr>
          <p:cNvPr id="17" name="Tekstiruutu 15">
            <a:extLst>
              <a:ext uri="{FF2B5EF4-FFF2-40B4-BE49-F238E27FC236}">
                <a16:creationId xmlns:a16="http://schemas.microsoft.com/office/drawing/2014/main" id="{10643F01-4E5E-0E42-735F-61C9081B1FC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60379" y="1399227"/>
            <a:ext cx="452298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ASIAKASPALAUTTEIDEN MÄÄRÄ ROIDUSSA= 71 kpl (44 kpl)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D8879B-978C-F6B7-5FA3-99A2A780E47D}"/>
              </a:ext>
            </a:extLst>
          </p:cNvPr>
          <p:cNvSpPr txBox="1"/>
          <p:nvPr/>
        </p:nvSpPr>
        <p:spPr>
          <a:xfrm>
            <a:off x="1160378" y="2300140"/>
            <a:ext cx="92330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Asiakaspalautetta tulee sekä Roidun kautta (tabletti 68, netti 3) sekä suullisesti asiakkailta. Paljon tulee palautetta omaisilta ja väärään toimialaan. </a:t>
            </a: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Lisäksi palautetta saadaan THL tekemästä kyselystä. THL kyselyn mukaan Pohjanmaan hyvinvointialueella on Suomen ystävällisin henkilökunta kotihoidossa.</a:t>
            </a: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NPS: 46 </a:t>
            </a:r>
            <a:r>
              <a:rPr lang="fi-FI" dirty="0" smtClean="0">
                <a:solidFill>
                  <a:schemeClr val="bg1"/>
                </a:solidFill>
              </a:rPr>
              <a:t>(2024) 51 (2023) 45 (2022)</a:t>
            </a:r>
            <a:endParaRPr lang="fi-FI" dirty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2C96F-7407-8B43-867A-55271F12C481}"/>
              </a:ext>
            </a:extLst>
          </p:cNvPr>
          <p:cNvSpPr txBox="1"/>
          <p:nvPr/>
        </p:nvSpPr>
        <p:spPr>
          <a:xfrm>
            <a:off x="1246909" y="5008418"/>
            <a:ext cx="167682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solidFill>
                  <a:schemeClr val="accent4"/>
                </a:solidFill>
              </a:rPr>
              <a:t>MUISTUTUKSET (LKM)</a:t>
            </a:r>
          </a:p>
          <a:p>
            <a:pPr algn="ctr"/>
            <a:r>
              <a:rPr lang="fi-FI" sz="40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31FC94-E4A1-E87B-3C5E-EB8B8ED5B952}"/>
              </a:ext>
            </a:extLst>
          </p:cNvPr>
          <p:cNvSpPr txBox="1"/>
          <p:nvPr/>
        </p:nvSpPr>
        <p:spPr>
          <a:xfrm>
            <a:off x="2923729" y="5008417"/>
            <a:ext cx="167682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solidFill>
                  <a:schemeClr val="accent4"/>
                </a:solidFill>
              </a:rPr>
              <a:t>KANTELUT (LKM)</a:t>
            </a:r>
          </a:p>
          <a:p>
            <a:pPr algn="ctr"/>
            <a:r>
              <a:rPr lang="fi-FI" sz="4000" dirty="0">
                <a:solidFill>
                  <a:schemeClr val="bg1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763840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dirty="0"/>
              <a:t>Osallisuus</a:t>
            </a:r>
            <a:endParaRPr lang="fi-FI" sz="3600" b="1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23099A-6FA8-79C5-3B6A-7E41E136922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/>
              <a:t>Koti- ja asumispalvelut – Kotiin annettavat palvelut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379D77-77AE-402C-9C6E-78C8903EFD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  <a:latin typeface="+mj-lt"/>
              </a:rPr>
              <a:t>Miten tuetaan asiakkaiden ja läheisten osallisuutta palveluiden suunnittelussa, toteutuksessa ja arvioinnissa?</a:t>
            </a:r>
            <a:endParaRPr lang="en-US" sz="1600" b="1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Keräämme palautetta ja </a:t>
            </a:r>
            <a:r>
              <a:rPr lang="fi-FI" sz="1600" dirty="0" err="1">
                <a:solidFill>
                  <a:schemeClr val="bg1"/>
                </a:solidFill>
              </a:rPr>
              <a:t>Haipro</a:t>
            </a:r>
            <a:r>
              <a:rPr lang="fi-FI" sz="1600" dirty="0">
                <a:solidFill>
                  <a:schemeClr val="bg1"/>
                </a:solidFill>
              </a:rPr>
              <a:t> ilmoitukset käytössä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THL kansallinen arviointi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Omahoitajasysteemi</a:t>
            </a: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Palveluohjauksessa (kuuluu toiseen toimialaan) ja omaishoidossa arvioidaan ja päätetään palvelut huomioiden asiakkaan toiveet ja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osallistamalla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myös omaisia.</a:t>
            </a:r>
            <a:endParaRPr lang="fi-FI" dirty="0">
              <a:solidFill>
                <a:schemeClr val="bg1"/>
              </a:solidFill>
              <a:cs typeface="Arial" panose="020B060402020202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E2359-18D2-4C9A-8E3A-A4B79EC01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  <a:latin typeface="+mj-lt"/>
              </a:rPr>
              <a:t>Asiakasosallistujia, kokemusosaajia tai asiakasraati on mukana palvelujen kehittämisessä ja arvioinnissa. </a:t>
            </a:r>
            <a:endParaRPr lang="fi-FI" sz="1600" b="1" i="0" dirty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26AB64-A484-4C1D-B917-E9E104612D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bg1"/>
                </a:solidFill>
              </a:rPr>
              <a:t>Muutos ja kehittämistoimenpiteitä  vanhusneuvoston ja asiakasraadin kautta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26EE11-9A5B-4650-9BD3-AF5C7870C7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 dirty="0">
                <a:solidFill>
                  <a:schemeClr val="accent4"/>
                </a:solidFill>
                <a:latin typeface="+mj-lt"/>
              </a:rPr>
              <a:t>Yhdessä sovitut teemat järjestöjen kanssa palveluiden kehittämiseen.</a:t>
            </a:r>
          </a:p>
        </p:txBody>
      </p:sp>
      <p:sp>
        <p:nvSpPr>
          <p:cNvPr id="2" name="Rectangle 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138621"/>
            <a:ext cx="5486400" cy="132343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-Keskusteluita ulkoisten toimittajien kanssa käydään jatkuvasti - kumppanuuspöytä</a:t>
            </a:r>
          </a:p>
          <a:p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-Prima Botnian hankkeen kautta kehitetään kolmannen sektorin yhteistyötä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31B4C9-4A02-4A21-93AE-949A563DD3D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600" b="1" dirty="0">
                <a:solidFill>
                  <a:schemeClr val="accent4"/>
                </a:solidFill>
                <a:latin typeface="+mj-lt"/>
              </a:rPr>
              <a:t>muistutusten ja kanteluiden perusteella: </a:t>
            </a:r>
          </a:p>
        </p:txBody>
      </p:sp>
      <p:sp>
        <p:nvSpPr>
          <p:cNvPr id="14" name="Rectangle 1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5144925"/>
            <a:ext cx="5486400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fi-FI" sz="1600" dirty="0">
                <a:solidFill>
                  <a:schemeClr val="bg2"/>
                </a:solidFill>
                <a:cs typeface="Arial"/>
              </a:rPr>
              <a:t>Koulutusta väkivaltaisten/haasteellisesti käyttäytyvien asiakkaiden kohtaamisesta</a:t>
            </a:r>
          </a:p>
          <a:p>
            <a:pPr marL="285750" indent="-285750">
              <a:buFont typeface="Calibri"/>
              <a:buChar char="-"/>
            </a:pPr>
            <a:r>
              <a:rPr lang="fi-FI" sz="1600" dirty="0">
                <a:solidFill>
                  <a:schemeClr val="bg2"/>
                </a:solidFill>
                <a:cs typeface="Arial"/>
              </a:rPr>
              <a:t>Parempaa tiedotusta</a:t>
            </a:r>
          </a:p>
        </p:txBody>
      </p:sp>
    </p:spTree>
    <p:extLst>
      <p:ext uri="{BB962C8B-B14F-4D97-AF65-F5344CB8AC3E}">
        <p14:creationId xmlns:p14="http://schemas.microsoft.com/office/powerpoint/2010/main" val="574228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 dirty="0"/>
              <a:t>Henkilöstö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04C0134-CB6F-61D2-D224-5E07653F2DF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/>
              <a:t>Koti- ja asumispalvelut – Kotiin annettavat palvelut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7D6F18-5253-47FE-B65C-68D70B95FC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1404000"/>
            <a:ext cx="3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HENKILÖSTÖ</a:t>
            </a:r>
            <a:r>
              <a:rPr lang="fi-FI" b="1" baseline="0" dirty="0">
                <a:solidFill>
                  <a:schemeClr val="accent4"/>
                </a:solidFill>
              </a:rPr>
              <a:t>MÄÄRÄ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138587-41C6-4D3C-902C-720B191A91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0509" y="1961388"/>
            <a:ext cx="3359348" cy="20005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200" dirty="0">
              <a:solidFill>
                <a:schemeClr val="bg1"/>
              </a:solidFill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Henkilöstö: 917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Vakinaiset: 588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u="sng" dirty="0">
                <a:solidFill>
                  <a:schemeClr val="bg1"/>
                </a:solidFill>
              </a:rPr>
              <a:t>Avoimet vakanssit: </a:t>
            </a:r>
            <a:endParaRPr lang="fi-FI" sz="1400" u="sng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Kotihoito: n. 80 kpl (kaikki ammattiryhmät)</a:t>
            </a: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Päivätoiminta: </a:t>
            </a:r>
            <a:r>
              <a:rPr lang="fi-FI" sz="1400" dirty="0" smtClean="0">
                <a:solidFill>
                  <a:schemeClr val="bg1"/>
                </a:solidFill>
                <a:cs typeface="Arial"/>
              </a:rPr>
              <a:t>2 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kpl </a:t>
            </a: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Omaishoito: </a:t>
            </a:r>
            <a:r>
              <a:rPr lang="fi-FI" sz="1400" dirty="0" smtClean="0">
                <a:solidFill>
                  <a:schemeClr val="bg1"/>
                </a:solidFill>
                <a:cs typeface="Arial"/>
              </a:rPr>
              <a:t>1 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kpl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39204-26BB-4952-89AE-2135805D860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2" y="1404000"/>
            <a:ext cx="3419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TYÖTURVALLISUUS-</a:t>
            </a:r>
          </a:p>
          <a:p>
            <a:r>
              <a:rPr lang="fi-FI" sz="1600" b="1" dirty="0">
                <a:solidFill>
                  <a:schemeClr val="accent4"/>
                </a:solidFill>
              </a:rPr>
              <a:t>ILMOITUKSIA</a:t>
            </a:r>
            <a:r>
              <a:rPr lang="fi-FI" sz="1600" b="1" baseline="0" dirty="0">
                <a:solidFill>
                  <a:schemeClr val="accent4"/>
                </a:solidFill>
              </a:rPr>
              <a:t> HAIPRO-JÄRJESTELMÄN KAUTTA</a:t>
            </a:r>
            <a:endParaRPr lang="fi-FI" sz="1600" b="1" dirty="0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899D8F-F29C-4A8D-23F8-AFF4AA5C4F4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1" y="2190569"/>
            <a:ext cx="3457332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aseline="0" dirty="0">
                <a:solidFill>
                  <a:schemeClr val="bg1"/>
                </a:solidFill>
              </a:rPr>
              <a:t>Tapaturmailmoitusten määrä:</a:t>
            </a: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122</a:t>
            </a:r>
            <a:endParaRPr lang="fi-FI" sz="1600" baseline="0" dirty="0">
              <a:solidFill>
                <a:schemeClr val="bg1"/>
              </a:solidFill>
              <a:cs typeface="Arial"/>
            </a:endParaRPr>
          </a:p>
          <a:p>
            <a:endParaRPr lang="fi-FI" sz="1600" baseline="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Yleisimmät ilmoitustyypit: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Muu vaaratyyppi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</a:rPr>
              <a:t>Uhka tai väkivalta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Sisäilmaan liittyvä oire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49FE46-8DC9-492B-B5AC-EF39DE1137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82936" y="1415425"/>
            <a:ext cx="4075740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  <a:cs typeface="Arial"/>
              </a:rPr>
              <a:t>HENKILÖSTÖMITOITUS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940C140-A7BF-4A55-B831-A9D36706F7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90378" y="1753979"/>
            <a:ext cx="406829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 b="1" dirty="0">
                <a:solidFill>
                  <a:schemeClr val="bg1"/>
                </a:solidFill>
                <a:cs typeface="Arial"/>
              </a:rPr>
              <a:t>Kotihoito:</a:t>
            </a:r>
            <a:endParaRPr lang="fi-FI" sz="1400" dirty="0">
              <a:solidFill>
                <a:schemeClr val="bg1"/>
              </a:solidFill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Ei lakisääteistä mitoitusta / asiakas.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Asiakastarve määrittelee hoitajatarpeen</a:t>
            </a:r>
          </a:p>
          <a:p>
            <a:pPr marL="285750" indent="-285750">
              <a:buFont typeface="Calibri"/>
              <a:buChar char="-"/>
            </a:pPr>
            <a:endParaRPr lang="fi-FI" sz="1400" b="1" dirty="0">
              <a:solidFill>
                <a:schemeClr val="bg1"/>
              </a:solidFill>
              <a:cs typeface="Arial"/>
            </a:endParaRPr>
          </a:p>
          <a:p>
            <a:r>
              <a:rPr lang="fi-FI" sz="1400" b="1" dirty="0">
                <a:solidFill>
                  <a:schemeClr val="bg1"/>
                </a:solidFill>
                <a:cs typeface="Arial"/>
              </a:rPr>
              <a:t>Toiminnanohjaus: 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Mitoitus tarpeen mukaan</a:t>
            </a:r>
          </a:p>
          <a:p>
            <a:endParaRPr lang="fi-FI" sz="1400" b="1" dirty="0">
              <a:solidFill>
                <a:schemeClr val="bg1"/>
              </a:solidFill>
              <a:cs typeface="Arial"/>
            </a:endParaRPr>
          </a:p>
          <a:p>
            <a:r>
              <a:rPr lang="fi-FI" sz="1400" b="1" dirty="0">
                <a:solidFill>
                  <a:schemeClr val="bg1"/>
                </a:solidFill>
                <a:cs typeface="Arial"/>
              </a:rPr>
              <a:t>Päivätoiminta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: </a:t>
            </a: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Ei lakisääteistä henkilöstömitoitusta</a:t>
            </a:r>
          </a:p>
          <a:p>
            <a:endParaRPr lang="fi-FI" sz="1400" b="1" dirty="0">
              <a:solidFill>
                <a:schemeClr val="bg1"/>
              </a:solidFill>
              <a:cs typeface="Arial"/>
            </a:endParaRPr>
          </a:p>
          <a:p>
            <a:r>
              <a:rPr lang="fi-FI" sz="1400" b="1" dirty="0">
                <a:solidFill>
                  <a:schemeClr val="bg1"/>
                </a:solidFill>
                <a:cs typeface="Arial"/>
              </a:rPr>
              <a:t>Omaishoito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: Ei lakisääteistä henkilöstömitoitusta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A3A8DD-9392-4700-B9FA-27D9275AC7F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8" y="4541635"/>
            <a:ext cx="233972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SAIRAUSPOISSAOLOT </a:t>
            </a:r>
            <a:endParaRPr lang="fi-FI" sz="1400" dirty="0">
              <a:solidFill>
                <a:schemeClr val="accent4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5061C6-FA91-4BF0-D5E6-1F2F17BBCBA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8" y="5028045"/>
            <a:ext cx="233972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fi-FI" sz="1600" b="1" dirty="0">
              <a:solidFill>
                <a:schemeClr val="bg1"/>
              </a:solidFill>
            </a:endParaRPr>
          </a:p>
          <a:p>
            <a:pPr algn="ctr"/>
            <a:endParaRPr lang="fi-FI" sz="1600" b="1" dirty="0">
              <a:solidFill>
                <a:schemeClr val="bg1"/>
              </a:solidFill>
            </a:endParaRPr>
          </a:p>
          <a:p>
            <a:pPr algn="ctr"/>
            <a:r>
              <a:rPr lang="fi-FI" sz="1600" b="1" dirty="0">
                <a:solidFill>
                  <a:schemeClr val="bg1"/>
                </a:solidFill>
              </a:rPr>
              <a:t>Sairaspoissaolot / palveluspäivät:</a:t>
            </a:r>
          </a:p>
          <a:p>
            <a:pPr algn="ctr"/>
            <a:endParaRPr lang="fi-FI" sz="1600" b="1" dirty="0">
              <a:solidFill>
                <a:schemeClr val="bg1"/>
              </a:solidFill>
            </a:endParaRPr>
          </a:p>
          <a:p>
            <a:pPr algn="ctr"/>
            <a:r>
              <a:rPr lang="fi-FI" sz="1600" b="1" dirty="0">
                <a:solidFill>
                  <a:schemeClr val="bg1"/>
                </a:solidFill>
              </a:rPr>
              <a:t>8%</a:t>
            </a:r>
          </a:p>
          <a:p>
            <a:pPr algn="ctr"/>
            <a:endParaRPr lang="fi-FI" sz="1600" b="1" dirty="0">
              <a:solidFill>
                <a:schemeClr val="bg1"/>
              </a:solidFill>
            </a:endParaRPr>
          </a:p>
          <a:p>
            <a:pPr algn="ctr"/>
            <a:r>
              <a:rPr lang="fi-FI" sz="1600" b="1" dirty="0">
                <a:solidFill>
                  <a:schemeClr val="bg1"/>
                </a:solidFill>
              </a:rPr>
              <a:t>​</a:t>
            </a:r>
          </a:p>
        </p:txBody>
      </p:sp>
      <p:cxnSp>
        <p:nvCxnSpPr>
          <p:cNvPr id="3" name="Straight Arrow Connector 2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V="1">
            <a:off x="4881092" y="5389685"/>
            <a:ext cx="236031" cy="668105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07142" y="6057789"/>
            <a:ext cx="1347897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400" dirty="0">
                <a:solidFill>
                  <a:schemeClr val="bg1"/>
                </a:solidFill>
                <a:cs typeface="Arial"/>
              </a:rPr>
              <a:t> 10 </a:t>
            </a:r>
          </a:p>
          <a:p>
            <a:pPr algn="ctr"/>
            <a:r>
              <a:rPr lang="fi-FI" sz="2400" dirty="0">
                <a:solidFill>
                  <a:schemeClr val="bg1"/>
                </a:solidFill>
                <a:cs typeface="Arial"/>
              </a:rPr>
              <a:t>(3)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1362A9-5DC9-434F-9D9A-EA7454E0F6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9" y="4541634"/>
            <a:ext cx="596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TYÖHYVINVOINTIA</a:t>
            </a:r>
            <a:r>
              <a:rPr lang="fi-FI" b="1" baseline="0" dirty="0">
                <a:solidFill>
                  <a:schemeClr val="accent4"/>
                </a:solidFill>
              </a:rPr>
              <a:t> EDISTÄVÄT TOIMENPITEET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DCC82E-EAAD-2464-E627-9715A527808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8" y="4835013"/>
            <a:ext cx="6036547" cy="18158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sv-SE" sz="1600" dirty="0" err="1">
              <a:solidFill>
                <a:schemeClr val="bg1"/>
              </a:solidFill>
              <a:cs typeface="Arial"/>
            </a:endParaRPr>
          </a:p>
          <a:p>
            <a:r>
              <a:rPr lang="sv-SE" sz="1600" dirty="0">
                <a:solidFill>
                  <a:schemeClr val="bg1"/>
                </a:solidFill>
                <a:cs typeface="Arial"/>
              </a:rPr>
              <a:t>-</a:t>
            </a:r>
            <a:r>
              <a:rPr lang="sv-SE" sz="1600" dirty="0" err="1">
                <a:solidFill>
                  <a:schemeClr val="bg1"/>
                </a:solidFill>
                <a:cs typeface="Arial"/>
              </a:rPr>
              <a:t>Kehitys</a:t>
            </a:r>
            <a:r>
              <a:rPr lang="sv-SE" sz="1600" dirty="0">
                <a:solidFill>
                  <a:schemeClr val="bg1"/>
                </a:solidFill>
                <a:cs typeface="Arial"/>
              </a:rPr>
              <a:t>- ja </a:t>
            </a:r>
            <a:r>
              <a:rPr lang="sv-SE" sz="1600" dirty="0" err="1">
                <a:solidFill>
                  <a:schemeClr val="bg1"/>
                </a:solidFill>
                <a:cs typeface="Arial"/>
              </a:rPr>
              <a:t>varhaisen</a:t>
            </a:r>
            <a:r>
              <a:rPr lang="sv-SE" sz="1600" dirty="0">
                <a:solidFill>
                  <a:schemeClr val="bg1"/>
                </a:solidFill>
                <a:cs typeface="Arial"/>
              </a:rPr>
              <a:t> </a:t>
            </a:r>
            <a:r>
              <a:rPr lang="sv-SE" sz="1600" dirty="0" err="1">
                <a:solidFill>
                  <a:schemeClr val="bg1"/>
                </a:solidFill>
                <a:cs typeface="Arial"/>
              </a:rPr>
              <a:t>tukemisen</a:t>
            </a:r>
            <a:r>
              <a:rPr lang="sv-SE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sv-SE" sz="1600" dirty="0" err="1">
                <a:solidFill>
                  <a:schemeClr val="bg1"/>
                </a:solidFill>
                <a:cs typeface="Arial"/>
              </a:rPr>
              <a:t>keskustelut</a:t>
            </a:r>
          </a:p>
          <a:p>
            <a:r>
              <a:rPr lang="sv-SE" sz="1600" dirty="0">
                <a:solidFill>
                  <a:schemeClr val="bg1"/>
                </a:solidFill>
                <a:cs typeface="Arial"/>
              </a:rPr>
              <a:t>-</a:t>
            </a:r>
            <a:r>
              <a:rPr lang="sv-SE" sz="1600" dirty="0" err="1">
                <a:solidFill>
                  <a:schemeClr val="bg1"/>
                </a:solidFill>
                <a:cs typeface="Arial"/>
              </a:rPr>
              <a:t>Työnohjaus</a:t>
            </a:r>
            <a:r>
              <a:rPr lang="sv-SE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sv-SE" sz="1600" dirty="0" err="1">
                <a:solidFill>
                  <a:schemeClr val="bg1"/>
                </a:solidFill>
                <a:cs typeface="Arial"/>
              </a:rPr>
              <a:t>tarvittaessa</a:t>
            </a:r>
            <a:endParaRPr lang="sv-SE" sz="1600" dirty="0">
              <a:solidFill>
                <a:schemeClr val="bg1"/>
              </a:solidFill>
              <a:cs typeface="Arial"/>
            </a:endParaRPr>
          </a:p>
          <a:p>
            <a:r>
              <a:rPr lang="sv-SE" sz="1600" dirty="0">
                <a:solidFill>
                  <a:schemeClr val="bg1"/>
                </a:solidFill>
                <a:cs typeface="Arial"/>
              </a:rPr>
              <a:t>-</a:t>
            </a:r>
            <a:r>
              <a:rPr lang="sv-SE" sz="1600" dirty="0" err="1">
                <a:solidFill>
                  <a:schemeClr val="bg1"/>
                </a:solidFill>
                <a:cs typeface="Arial"/>
              </a:rPr>
              <a:t>Lean</a:t>
            </a:r>
            <a:r>
              <a:rPr lang="sv-SE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sv-SE" sz="1600" dirty="0" err="1">
                <a:solidFill>
                  <a:schemeClr val="bg1"/>
                </a:solidFill>
                <a:cs typeface="Arial"/>
              </a:rPr>
              <a:t>työkalun</a:t>
            </a:r>
            <a:r>
              <a:rPr lang="sv-SE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sv-SE" sz="1600" dirty="0" err="1">
                <a:solidFill>
                  <a:schemeClr val="bg1"/>
                </a:solidFill>
                <a:cs typeface="Arial"/>
              </a:rPr>
              <a:t>käyttäminen</a:t>
            </a:r>
            <a:endParaRPr lang="sv-SE" sz="1600" dirty="0">
              <a:solidFill>
                <a:schemeClr val="bg1"/>
              </a:solidFill>
              <a:cs typeface="Arial"/>
            </a:endParaRPr>
          </a:p>
          <a:p>
            <a:r>
              <a:rPr lang="sv-SE" sz="1600" dirty="0">
                <a:solidFill>
                  <a:schemeClr val="bg1"/>
                </a:solidFill>
                <a:cs typeface="Arial"/>
              </a:rPr>
              <a:t>-</a:t>
            </a:r>
            <a:r>
              <a:rPr lang="sv-SE" sz="1600" dirty="0" err="1">
                <a:solidFill>
                  <a:schemeClr val="bg1"/>
                </a:solidFill>
                <a:cs typeface="Arial"/>
              </a:rPr>
              <a:t>Toimenpiteitä</a:t>
            </a:r>
            <a:r>
              <a:rPr lang="sv-SE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sv-SE" sz="1600" dirty="0" err="1">
                <a:solidFill>
                  <a:schemeClr val="bg1"/>
                </a:solidFill>
                <a:cs typeface="Arial"/>
              </a:rPr>
              <a:t>organisaatiotasolla</a:t>
            </a:r>
            <a:endParaRPr lang="sv-SE" sz="16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bg1"/>
                </a:solidFill>
                <a:cs typeface="Arial"/>
              </a:rPr>
              <a:t>E-</a:t>
            </a:r>
            <a:r>
              <a:rPr lang="sv-SE" sz="1600" dirty="0" err="1">
                <a:solidFill>
                  <a:schemeClr val="bg1"/>
                </a:solidFill>
                <a:cs typeface="Arial"/>
              </a:rPr>
              <a:t>passi</a:t>
            </a:r>
            <a:r>
              <a:rPr lang="sv-SE" sz="1600" dirty="0">
                <a:solidFill>
                  <a:schemeClr val="bg1"/>
                </a:solidFill>
                <a:cs typeface="Arial"/>
              </a:rPr>
              <a:t> ja </a:t>
            </a:r>
            <a:r>
              <a:rPr lang="sv-SE" sz="1600" dirty="0" err="1">
                <a:solidFill>
                  <a:schemeClr val="bg1"/>
                </a:solidFill>
                <a:cs typeface="Arial"/>
              </a:rPr>
              <a:t>tyky</a:t>
            </a:r>
            <a:endParaRPr lang="sv-SE" sz="16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sv-SE" sz="1600" dirty="0" err="1">
                <a:solidFill>
                  <a:schemeClr val="bg1"/>
                </a:solidFill>
                <a:cs typeface="Arial"/>
              </a:rPr>
              <a:t>Ilmainen</a:t>
            </a:r>
            <a:r>
              <a:rPr lang="sv-SE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sv-SE" sz="1600" dirty="0" err="1">
                <a:solidFill>
                  <a:schemeClr val="bg1"/>
                </a:solidFill>
                <a:cs typeface="Arial"/>
              </a:rPr>
              <a:t>kahvi</a:t>
            </a:r>
            <a:r>
              <a:rPr lang="sv-SE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sv-SE" sz="1600" dirty="0" err="1">
                <a:solidFill>
                  <a:schemeClr val="bg1"/>
                </a:solidFill>
                <a:cs typeface="Arial"/>
              </a:rPr>
              <a:t>työpaikalla</a:t>
            </a:r>
            <a:endParaRPr lang="sv-SE" sz="1600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4347129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be4f0d9-fb0d-42e8-a680-6e558966cc0a">
      <Terms xmlns="http://schemas.microsoft.com/office/infopath/2007/PartnerControls"/>
    </lcf76f155ced4ddcb4097134ff3c332f>
    <TaxCatchAll xmlns="8662b06d-03b9-424a-ab70-bfab313b8d4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233D02C2F3D148860CE3F6DFEDC733" ma:contentTypeVersion="17" ma:contentTypeDescription="Skapa ett nytt dokument." ma:contentTypeScope="" ma:versionID="303debc14b5607e4af193ec7b2e90739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0ff4a344755dc82c37c080b0c74f1552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e6ea580d-a90f-4d05-8666-171099ee7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5e3b1261-fa39-4c0d-96a1-f062864176bc}" ma:internalName="TaxCatchAll" ma:showField="CatchAllData" ma:web="8662b06d-03b9-424a-ab70-bfab313b8d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A66354-7197-45DD-9516-8ADA0A389FA4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8662b06d-03b9-424a-ab70-bfab313b8d48"/>
    <ds:schemaRef ds:uri="http://purl.org/dc/terms/"/>
    <ds:schemaRef ds:uri="cbe4f0d9-fb0d-42e8-a680-6e558966cc0a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E18E5C0-776E-4168-AED4-2D233444C8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F7A712-FAD3-4983-BAC6-864B44C571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14478</TotalTime>
  <Words>641</Words>
  <Application>Microsoft Office PowerPoint</Application>
  <PresentationFormat>Widescreen</PresentationFormat>
  <Paragraphs>167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맑은 고딕</vt:lpstr>
      <vt:lpstr>Arial</vt:lpstr>
      <vt:lpstr>Calibri</vt:lpstr>
      <vt:lpstr>Segoe UI</vt:lpstr>
      <vt:lpstr>OVHP_teema</vt:lpstr>
      <vt:lpstr>Omavalvonnan seurantatietojen raportointi</vt:lpstr>
      <vt:lpstr>Saatavuus</vt:lpstr>
      <vt:lpstr>Turvallisuus ja laatu</vt:lpstr>
      <vt:lpstr>Asiakaskokemus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Björkqvist Monika</cp:lastModifiedBy>
  <cp:revision>696</cp:revision>
  <dcterms:created xsi:type="dcterms:W3CDTF">2023-11-14T05:41:58Z</dcterms:created>
  <dcterms:modified xsi:type="dcterms:W3CDTF">2025-01-17T12:19:57Z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