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1" r:id="rId6"/>
    <p:sldId id="340" r:id="rId7"/>
    <p:sldId id="275" r:id="rId8"/>
    <p:sldId id="337" r:id="rId9"/>
    <p:sldId id="33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CC4135-ABD6-400B-87C2-1B057D4E9A86}" v="41" dt="2025-01-21T10:59:32.483"/>
    <p1510:client id="{1D1D919E-1BC3-4301-914C-81F1CB1DBEE5}" v="20" dt="2025-01-20T12:35:29.463"/>
    <p1510:client id="{3282013F-8CCE-4C5D-8933-00EF2D1F7BFD}" v="18" dt="2025-01-20T12:25:22.258"/>
    <p1510:client id="{8765C0A7-F422-47BB-B185-03610BBFCAC9}" v="14" dt="2025-01-21T10:52:00.564"/>
    <p1510:client id="{ADF74BF5-2985-4453-985D-6883E8309F9F}" v="81" dt="2025-01-20T11:24:07.881"/>
    <p1510:client id="{B6A55A38-A780-4D6E-A9FB-CF5BBC481965}" v="110" dt="2025-01-21T09:24:09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3969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1D-48F6-8F8C-8F885493C3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1118</c:v>
                </c:pt>
                <c:pt idx="1">
                  <c:v>1256</c:v>
                </c:pt>
                <c:pt idx="2">
                  <c:v>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1D-48F6-8F8C-8F885493C3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D3433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3-7A1D-48F6-8F8C-8F885493C3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  <c:min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4A8DB5-3EA8-42F7-A27C-BE2BB96C17C9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Hem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boendeservice</a:t>
            </a:r>
            <a:r>
              <a:rPr lang="fi-FI" sz="140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760802" y="4942270"/>
            <a:ext cx="365706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56263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56263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069E57A-A045-E6CC-8705-37B214B03BA0}"/>
              </a:ext>
            </a:extLst>
          </p:cNvPr>
          <p:cNvCxnSpPr>
            <a:cxnSpLocks/>
          </p:cNvCxnSpPr>
          <p:nvPr userDrawn="1"/>
        </p:nvCxnSpPr>
        <p:spPr>
          <a:xfrm>
            <a:off x="1122744" y="3637062"/>
            <a:ext cx="365706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Ympärivuorokautinen palveluasuminen (HEBO)</a:t>
            </a:r>
          </a:p>
          <a:p>
            <a:r>
              <a:rPr lang="fi-FI" dirty="0"/>
              <a:t>Raportoitava ajanjakso: 9_12_2024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32570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41A7B2D-9F4C-445F-9B83-55F7653582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287D3-F0B9-1CE8-0FAE-9DF98D47C5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1403377"/>
            <a:ext cx="3591691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</a:rPr>
              <a:t>JONOT</a:t>
            </a:r>
            <a:r>
              <a:rPr lang="en-US" sz="1600" b="1" baseline="0" dirty="0">
                <a:solidFill>
                  <a:schemeClr val="accent4"/>
                </a:solidFill>
              </a:rPr>
              <a:t> ASUMISYKSIKÖIHIN</a:t>
            </a:r>
            <a:r>
              <a:rPr lang="en-US" sz="1600" b="1" dirty="0">
                <a:solidFill>
                  <a:schemeClr val="accent4"/>
                </a:solidFill>
              </a:rPr>
              <a:t> </a:t>
            </a:r>
            <a:r>
              <a:rPr lang="en-US" sz="1600" b="1" baseline="0" dirty="0">
                <a:solidFill>
                  <a:schemeClr val="accent4"/>
                </a:solidFill>
              </a:rPr>
              <a:t> – TAVOITE ALLE 3KK</a:t>
            </a:r>
            <a:endParaRPr lang="en-US" sz="1600" b="1" dirty="0">
              <a:solidFill>
                <a:schemeClr val="accent4"/>
              </a:solidFill>
            </a:endParaRPr>
          </a:p>
          <a:p>
            <a:endParaRPr lang="fi-FI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87C461-8AC3-7FAE-F8CE-3D8C8DD29FE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3038" y="2012364"/>
            <a:ext cx="361784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2,58kk (2,99 kk 5-9/2024)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7850" y="1375749"/>
            <a:ext cx="3609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SUORITTEET</a:t>
            </a: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1686887"/>
            <a:ext cx="3617843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Asumispalvelut</a:t>
            </a:r>
          </a:p>
          <a:p>
            <a:r>
              <a:rPr lang="fi-FI" sz="1600" dirty="0">
                <a:solidFill>
                  <a:schemeClr val="bg1"/>
                </a:solidFill>
              </a:rPr>
              <a:t>-kuormitus 95,2 % ( 95,2 % 5-8/2024)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-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5 intervallipaikkaa ollut suljettuna henkilöstöpulan vuoksi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7 paikkaa on suljettu tilapäisesti remontin takia</a:t>
            </a:r>
          </a:p>
          <a:p>
            <a:pPr marL="285750" indent="-285750">
              <a:buFont typeface="Calibri"/>
              <a:buChar char="-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6 paikkaa suljettuna henkilöstöpulan vuoksi</a:t>
            </a:r>
          </a:p>
          <a:p>
            <a:endParaRPr lang="fi-FI" sz="1600" dirty="0">
              <a:solidFill>
                <a:schemeClr val="bg2"/>
              </a:solidFill>
              <a:cs typeface="Arial"/>
            </a:endParaRPr>
          </a:p>
          <a:p>
            <a:endParaRPr lang="fi-FI" sz="1600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0006" y="3681281"/>
            <a:ext cx="3609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HENKILÖSTÖMITOITUS PER ASUMISYKSIKKÖ, OMAT JA ULKOISET ASUMISYKSIKÖT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78373-B5EE-B49F-B8FF-E82CB157590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0006" y="4429391"/>
            <a:ext cx="361784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Asumisyksiköistä  viisi (5)  alitti vanhuspalvelulain vaatiman vähimmäishenkilöstömitoituksen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A3FAB7-CD99-6DE4-64A0-A1D8597A55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4968000"/>
            <a:ext cx="3576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YHDENVERTAISUUS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0881" y="5306554"/>
            <a:ext cx="361784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Ympärivuorokautisia asumispalvelupaikkojen määrissä suhteessa yli 75v alueellisia eroja edelleen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0453" y="1403377"/>
            <a:ext cx="3761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21755" y="1686887"/>
            <a:ext cx="3761548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</a:rPr>
              <a:t>Asumispalvelut</a:t>
            </a:r>
          </a:p>
          <a:p>
            <a:r>
              <a:rPr lang="fi-FI" sz="1400" dirty="0">
                <a:solidFill>
                  <a:schemeClr val="bg1"/>
                </a:solidFill>
              </a:rPr>
              <a:t>-Intervallihoitopaikkojen laajentaminen ja keskittäminen sekä väli asumismuoto asuntopaikkojen laajentaminen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</a:rPr>
              <a:t>-Vastaava suhde asumispaikkoja verrattuna yli 75v pohjoisella, keski- ja eteläalueella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Intervalliryhmä perustettu; yhtenäistää ja tehostaa intervallipaikkojen käyttöä</a:t>
            </a:r>
          </a:p>
          <a:p>
            <a:endParaRPr lang="fi-FI" sz="1400" dirty="0">
              <a:solidFill>
                <a:srgbClr val="213A8F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-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Åldesbron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yhteisöllisen asumisen aloitettu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Suunnitellaan joidenkin senioritalojen muuttamista yhteisölliseksi asumiseksi (Närpiö, Vöyri)</a:t>
            </a:r>
          </a:p>
          <a:p>
            <a:endParaRPr lang="fi-FI" sz="1400" dirty="0">
              <a:solidFill>
                <a:srgbClr val="213A8F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2E485C-DADF-DC41-AAFE-8B2F09676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Koti- ja asumispalvelut - Asumispalvelut  9-12/2024</a:t>
            </a:r>
          </a:p>
        </p:txBody>
      </p:sp>
    </p:spTree>
    <p:extLst>
      <p:ext uri="{BB962C8B-B14F-4D97-AF65-F5344CB8AC3E}">
        <p14:creationId xmlns:p14="http://schemas.microsoft.com/office/powerpoint/2010/main" val="223621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59B85-7161-B1CA-8C9B-3A90C46BB02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2745" y="1404000"/>
            <a:ext cx="3547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graphicFrame>
        <p:nvGraphicFramePr>
          <p:cNvPr id="21" name="Chart 20" descr="Taulukko &#10;Tammikuu-Huhtikuu 2024 1118&#10;Tammikuu-Huhtikuu 2025 &#10;Toukokuu-Elokuu 2024&#10;Toukokuu-Elokuu 2025&#10;Syyskuu-Joulukuu 2024 &#10;Syyskuu- Joulukuu 2025">
            <a:extLst>
              <a:ext uri="{FF2B5EF4-FFF2-40B4-BE49-F238E27FC236}">
                <a16:creationId xmlns:a16="http://schemas.microsoft.com/office/drawing/2014/main" id="{24999383-A4F3-4C9D-9A12-5123D8F9A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8257367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21BB96-DDC9-11D4-F73E-559FA0A3BA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30208CF-2B09-820D-4BFB-06643E41BC9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15,2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382101-91E9-D981-B627-ABFD98A9D6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35F5F2-82AC-B7F3-29F5-1D8CA32BED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7331" y="1404000"/>
            <a:ext cx="3902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F91A993-0501-D1CC-E790-0B3B8BFB2F9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79,0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5E3E207-ABB9-32EA-6C81-A45E695AD0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1A530E9-79CF-81AD-2FE1-7A1D458030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5,9%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AC95A3-16D5-9E7D-2758-74B87A134F4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23647A-3775-10B8-200E-1F2CDE2E3B4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3,7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BBCC53-0F11-C15E-4E07-3C7C4EA566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0C1FC23-5960-A50E-5494-344C07798B5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0,3%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8669BB-AD8B-B96A-3D93-12BC3B9B7B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YLEISIMMÄT ILMOITUSTYYPIT HENKILÖKUNTA: 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662B7DF-2CD2-8602-5EC7-5007987A0D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24900" y="1915779"/>
            <a:ext cx="34099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Tapaturma, onnettomuus</a:t>
            </a:r>
          </a:p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Lääkehoitoon liittyvä</a:t>
            </a:r>
          </a:p>
          <a:p>
            <a:pPr marL="342900" indent="-342900">
              <a:buAutoNum type="arabicPeriod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Muu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3007079"/>
            <a:ext cx="3555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RAI TUNNUSLUVUT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3311174"/>
            <a:ext cx="3555076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Monilääkitys  54% (maan ka 56%) 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Painehaavat  7% (maan ka 9%) </a:t>
            </a: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- monilääkitys pienempi  ja painehaavat vähemmän verrattuna maan keskiarvoon</a:t>
            </a:r>
            <a:endParaRPr lang="fi-FI" dirty="0">
              <a:solidFill>
                <a:schemeClr val="bg1"/>
              </a:solidFill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 dirty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 dirty="0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fi-FI" sz="3200" b="1" dirty="0">
              <a:solidFill>
                <a:schemeClr val="bg1"/>
              </a:solidFill>
              <a:latin typeface="Arial" panose="020B0604020202020204"/>
              <a:cs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D38FAC-C420-4F09-E971-B052770CE8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705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5 (4)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3 (4)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12</a:t>
            </a:r>
          </a:p>
          <a:p>
            <a:pPr algn="ctr"/>
            <a:endParaRPr lang="fi-FI" sz="48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Imo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(itsemääräämisoikeus)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suunnitlelma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laadittu;  </a:t>
            </a:r>
            <a:endParaRPr lang="fi-FI" dirty="0">
              <a:solidFill>
                <a:schemeClr val="bg1"/>
              </a:solidFill>
              <a:latin typeface="Arial" panose="020B0604020202020204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latin typeface="Calibri"/>
                <a:cs typeface="Times New Roman"/>
              </a:rPr>
              <a:t>Itsemääräämisoikeus ja rajoittavat toimenpiteet toimintaohjeita  jalkautetaan</a:t>
            </a:r>
            <a:endParaRPr lang="fi-FI" dirty="0">
              <a:solidFill>
                <a:schemeClr val="bg1"/>
              </a:solidFill>
              <a:latin typeface="Calibri"/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Lääkeannosjakelun laajentaminen kilpailutus menossa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Kaatumisten ehkäisyn työryhmä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Koulutukset</a:t>
            </a:r>
          </a:p>
          <a:p>
            <a:pPr marL="285750" indent="-285750">
              <a:buFont typeface="Calibri,Sans-Serif"/>
              <a:buChar char="-"/>
            </a:pPr>
            <a:r>
              <a:rPr lang="fi-FI" sz="1400" dirty="0">
                <a:solidFill>
                  <a:schemeClr val="bg1"/>
                </a:solidFill>
                <a:cs typeface="Arial"/>
              </a:rPr>
              <a:t>Yhteydenotot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9EC54F-6111-F191-6791-EDA778B5F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 dirty="0"/>
              <a:t>Koti- ja asumispalvelut - Asumispalvelut 9-12/2024</a:t>
            </a:r>
          </a:p>
        </p:txBody>
      </p:sp>
    </p:spTree>
    <p:extLst>
      <p:ext uri="{BB962C8B-B14F-4D97-AF65-F5344CB8AC3E}">
        <p14:creationId xmlns:p14="http://schemas.microsoft.com/office/powerpoint/2010/main" val="424453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7" name="Tekstiruutu 15">
            <a:extLst>
              <a:ext uri="{FF2B5EF4-FFF2-40B4-BE49-F238E27FC236}">
                <a16:creationId xmlns:a16="http://schemas.microsoft.com/office/drawing/2014/main" id="{93B66927-4AC2-0E86-9482-2D2B4954232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60379" y="1399227"/>
            <a:ext cx="452298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PALAUTTEIDEN MÄÄRÄ= 42 (114)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06436" y="3656495"/>
            <a:ext cx="265639" cy="70845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61 </a:t>
            </a:r>
          </a:p>
          <a:p>
            <a:pPr algn="ctr"/>
            <a:r>
              <a:rPr lang="fi-FI" sz="2400" dirty="0">
                <a:solidFill>
                  <a:schemeClr val="bg1"/>
                </a:solidFill>
              </a:rPr>
              <a:t>(28)</a:t>
            </a:r>
            <a:endParaRPr lang="en-US" sz="3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50E524-56D0-BEFE-DE4F-5617906D888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4,8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4,0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0EFC06D-9E45-8735-AFCF-30E00AC0E4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4,67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(4,42)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26C6313-BB52-B807-2D3F-47C4C3A40A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4,79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030A6E-0FCB-60D8-B74E-C3A7C7BD66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,5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(3,79)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6DDD03-3D97-B175-4BC5-CF768ACE88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3,32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,2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23620BE-40C1-D840-8C35-7ED0F7C064A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4,5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F1C829-183E-B225-8B9E-F928EEB4F89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4,71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(4,47)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46D0968-E3AC-D899-4B7F-4B59397B19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4,88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 dirty="0">
                <a:solidFill>
                  <a:prstClr val="white"/>
                </a:solidFill>
                <a:latin typeface="Arial"/>
                <a:cs typeface="Arial"/>
              </a:rPr>
              <a:t>Positiivinen palaute</a:t>
            </a: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-NPS on noussut 58 (1-4/ 2024) ja 51  (2023)  (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Roidussa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)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-THL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mittauksesa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 keväällä NPS oli 34 (maan ka 36)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b="1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endParaRPr lang="fi-FI" sz="1400" b="1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 dirty="0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Palautetta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keräämme mm </a:t>
            </a:r>
            <a:r>
              <a:rPr lang="fi-FI" sz="1400" noProof="0" dirty="0" err="1">
                <a:solidFill>
                  <a:prstClr val="white"/>
                </a:solidFill>
                <a:latin typeface="Arial"/>
                <a:cs typeface="Arial"/>
              </a:rPr>
              <a:t>Roidun</a:t>
            </a:r>
            <a:r>
              <a:rPr lang="fi-FI" sz="1400" noProof="0" dirty="0">
                <a:solidFill>
                  <a:prstClr val="white"/>
                </a:solidFill>
                <a:latin typeface="Arial"/>
                <a:cs typeface="Arial"/>
              </a:rPr>
              <a:t> kautta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D05B41-2152-8C0A-EEE5-B122C8820F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3000" y="2263220"/>
            <a:ext cx="5486400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Yhteisiä omaisteniltoja 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järjestty</a:t>
            </a:r>
            <a:endParaRPr lang="fi-FI" sz="1600" err="1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Keräämme palaute 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Roidun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 kautta 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 käytössä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1"/>
                </a:solidFill>
                <a:cs typeface="Arial"/>
              </a:rPr>
              <a:t>THL kansallinen asiakastyytyväisyys kysely vuoden alussa</a:t>
            </a:r>
          </a:p>
          <a:p>
            <a:pPr marL="742950" lvl="1" indent="-285750">
              <a:buFont typeface="Courier New"/>
              <a:buChar char="o"/>
            </a:pPr>
            <a:r>
              <a:rPr lang="fi-FI" sz="1600" b="1" dirty="0" err="1">
                <a:solidFill>
                  <a:schemeClr val="bg1"/>
                </a:solidFill>
                <a:cs typeface="Arial"/>
              </a:rPr>
              <a:t>Marielunin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ympärivuorokautinen yksikkö oli maan kymmenen parhaan yksikön joukossa</a:t>
            </a:r>
          </a:p>
          <a:p>
            <a:pPr marL="285750" indent="-285750">
              <a:buFont typeface="Arial"/>
              <a:buChar char="•"/>
            </a:pPr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22FE03-93DA-87F4-906B-20692F56D2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608764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latin typeface="Arial"/>
                <a:cs typeface="Arial"/>
              </a:rPr>
              <a:t>Yhteisiä omaisteniltoja järjestetty</a:t>
            </a:r>
            <a:endParaRPr lang="fi-FI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198877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Säännöllisiä tapaamisia järjestöjen kanssa</a:t>
            </a:r>
          </a:p>
          <a:p>
            <a:pPr lvl="0"/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2"/>
                </a:solidFill>
                <a:cs typeface="Arial"/>
              </a:rPr>
              <a:t>Koulutusta väkivalta/haasteellisista tilanteista </a:t>
            </a: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2"/>
                </a:solidFill>
                <a:cs typeface="Arial"/>
              </a:rPr>
              <a:t>Henkilöhälytysten toimivuutta pyritty parantamaan</a:t>
            </a:r>
            <a:endParaRPr lang="en-US" sz="1600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1600" b="1" dirty="0">
                <a:solidFill>
                  <a:schemeClr val="bg2"/>
                </a:solidFill>
                <a:cs typeface="Arial"/>
              </a:rPr>
              <a:t>Parempaa tiedotusta</a:t>
            </a:r>
            <a:endParaRPr lang="en-US" sz="1600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fi-FI" sz="1600" b="1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fi-FI" sz="1600" b="1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fi-FI" sz="16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11C4D3-93EC-878F-6935-2AA0A1BFC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- Asumispalvelut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57422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HENKILÖSTÖ</a:t>
            </a:r>
            <a:r>
              <a:rPr lang="fi-FI" b="1" baseline="0" dirty="0">
                <a:solidFill>
                  <a:schemeClr val="accent4"/>
                </a:solidFill>
              </a:rPr>
              <a:t>MÄÄRÄ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 1217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 900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 275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Avoimet vakanssit: 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 dirty="0">
                <a:solidFill>
                  <a:schemeClr val="accent4"/>
                </a:solidFill>
              </a:rPr>
              <a:t> HAIPRO-JÄRJESTELMÄN KAUTTA</a:t>
            </a:r>
            <a:endParaRPr lang="fi-FI" sz="16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E543E4-1287-883C-3E56-00593237A9F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229447"/>
            <a:ext cx="345733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Ilmoitusten</a:t>
            </a:r>
            <a:r>
              <a:rPr lang="fi-FI" sz="1600" baseline="0" dirty="0">
                <a:solidFill>
                  <a:schemeClr val="bg1"/>
                </a:solidFill>
              </a:rPr>
              <a:t> määrä:</a:t>
            </a:r>
            <a:endParaRPr lang="fi-FI" sz="1600" baseline="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195</a:t>
            </a:r>
            <a:r>
              <a:rPr lang="fi-FI" sz="1600" baseline="0" dirty="0">
                <a:solidFill>
                  <a:schemeClr val="bg1"/>
                </a:solidFill>
                <a:cs typeface="Arial"/>
              </a:rPr>
              <a:t> (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196</a:t>
            </a:r>
            <a:r>
              <a:rPr lang="fi-FI" sz="1600" baseline="0" dirty="0">
                <a:solidFill>
                  <a:schemeClr val="bg1"/>
                </a:solidFill>
                <a:cs typeface="Arial"/>
              </a:rPr>
              <a:t>)</a:t>
            </a:r>
          </a:p>
          <a:p>
            <a:endParaRPr lang="fi-FI" sz="1600" dirty="0">
              <a:solidFill>
                <a:srgbClr val="FF0000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Yleisimmät ilmoitustyypit: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1.  Uhka tai väkivalta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2.  Kaatuminen, liukastuminen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3. Muu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5388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Asumisyksiköistä viisi (5)  alitti vanhuspalvelulain vaatiman vähimmäishenkilöstömitoituksen </a:t>
            </a:r>
            <a:endParaRPr lang="fi-FI" sz="1600" dirty="0">
              <a:solidFill>
                <a:srgbClr val="000000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/>
          </p:cNvSpPr>
          <p:nvPr/>
        </p:nvSpPr>
        <p:spPr>
          <a:xfrm>
            <a:off x="1200329" y="4541635"/>
            <a:ext cx="238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SAIRAUSPOISSAOLOT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606C9-4FC3-41BA-1790-4754DD6B036D}"/>
              </a:ext>
            </a:extLst>
          </p:cNvPr>
          <p:cNvSpPr txBox="1"/>
          <p:nvPr/>
        </p:nvSpPr>
        <p:spPr>
          <a:xfrm>
            <a:off x="1200329" y="5105783"/>
            <a:ext cx="238262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  <a:cs typeface="Arial"/>
              </a:rPr>
              <a:t>7,9% /palveluksessa olopäivistä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881093" y="5281127"/>
            <a:ext cx="0" cy="72036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EA000E2-576C-16EE-CA26-06DED9E8D49E}"/>
              </a:ext>
            </a:extLst>
          </p:cNvPr>
          <p:cNvSpPr txBox="1"/>
          <p:nvPr/>
        </p:nvSpPr>
        <p:spPr>
          <a:xfrm>
            <a:off x="4024771" y="6090537"/>
            <a:ext cx="171264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13 (7)</a:t>
            </a:r>
            <a:endParaRPr lang="fi-FI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sv-SE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dirty="0" err="1">
                <a:solidFill>
                  <a:schemeClr val="bg1"/>
                </a:solidFill>
                <a:cs typeface="Arial"/>
              </a:rPr>
              <a:t>Kehityskeskustelut</a:t>
            </a:r>
            <a:r>
              <a:rPr lang="sv-SE" dirty="0">
                <a:solidFill>
                  <a:schemeClr val="bg1"/>
                </a:solidFill>
                <a:cs typeface="Arial"/>
              </a:rPr>
              <a:t> ja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työnohjaukset</a:t>
            </a:r>
            <a:endParaRPr lang="sv-SE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dirty="0" err="1">
                <a:solidFill>
                  <a:schemeClr val="bg1"/>
                </a:solidFill>
                <a:cs typeface="Arial"/>
              </a:rPr>
              <a:t>Haiproilmoitusten</a:t>
            </a:r>
            <a:r>
              <a:rPr lang="sv-SE" dirty="0">
                <a:solidFill>
                  <a:schemeClr val="bg1"/>
                </a:solidFill>
                <a:cs typeface="Arial"/>
              </a:rPr>
              <a:t>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säännöllinen</a:t>
            </a:r>
            <a:r>
              <a:rPr lang="sv-SE" dirty="0">
                <a:solidFill>
                  <a:schemeClr val="bg1"/>
                </a:solidFill>
                <a:cs typeface="Arial"/>
              </a:rPr>
              <a:t>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läpikäynti</a:t>
            </a:r>
            <a:r>
              <a:rPr lang="sv-SE" dirty="0">
                <a:solidFill>
                  <a:schemeClr val="bg1"/>
                </a:solidFill>
                <a:cs typeface="Arial"/>
              </a:rPr>
              <a:t> ja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korjaavat</a:t>
            </a:r>
            <a:r>
              <a:rPr lang="sv-SE" dirty="0">
                <a:solidFill>
                  <a:schemeClr val="bg1"/>
                </a:solidFill>
                <a:cs typeface="Arial"/>
              </a:rPr>
              <a:t> 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toimenpiteet</a:t>
            </a:r>
            <a:endParaRPr lang="sv-SE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cs typeface="Arial"/>
              </a:rPr>
              <a:t>E-</a:t>
            </a:r>
            <a:r>
              <a:rPr lang="sv-SE" dirty="0" err="1">
                <a:solidFill>
                  <a:schemeClr val="bg1"/>
                </a:solidFill>
                <a:cs typeface="Arial"/>
              </a:rPr>
              <a:t>passi</a:t>
            </a:r>
            <a:endParaRPr lang="sv-SE">
              <a:solidFill>
                <a:schemeClr val="bg1"/>
              </a:solidFill>
              <a:cs typeface="Arial"/>
            </a:endParaRPr>
          </a:p>
          <a:p>
            <a:endParaRPr lang="sv-SE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3F9B32-CF3E-73CE-5179-9391626BA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/>
              <a:t>Koti- ja asumispalvelut - Asumispalvelut 5-8.2024</a:t>
            </a:r>
          </a:p>
        </p:txBody>
      </p:sp>
    </p:spTree>
    <p:extLst>
      <p:ext uri="{BB962C8B-B14F-4D97-AF65-F5344CB8AC3E}">
        <p14:creationId xmlns:p14="http://schemas.microsoft.com/office/powerpoint/2010/main" val="144347129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9" ma:contentTypeDescription="Luo uusi asiakirja." ma:contentTypeScope="" ma:versionID="9fd2c9a8b98c5c0037bb6b5b9af70d68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5ba8b568effea3e903e72fb7c93e026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6D7C5A-C8BA-471A-8AE0-4229F9006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A66354-7197-45DD-9516-8ADA0A389FA4}">
  <ds:schemaRefs>
    <ds:schemaRef ds:uri="http://schemas.microsoft.com/office/2006/documentManagement/types"/>
    <ds:schemaRef ds:uri="cbe4f0d9-fb0d-42e8-a680-6e558966cc0a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8662b06d-03b9-424a-ab70-bfab313b8d48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154</TotalTime>
  <Words>590</Words>
  <Application>Microsoft Office PowerPoint</Application>
  <PresentationFormat>Widescreen</PresentationFormat>
  <Paragraphs>143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OVHP_teema</vt:lpstr>
      <vt:lpstr>Omavalvonnan seuratatietojen raportointi</vt:lpstr>
      <vt:lpstr>Saatavuus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Vertanen Katja</cp:lastModifiedBy>
  <cp:revision>352</cp:revision>
  <dcterms:created xsi:type="dcterms:W3CDTF">2023-11-14T05:41:58Z</dcterms:created>
  <dcterms:modified xsi:type="dcterms:W3CDTF">2025-01-22T05:43:37Z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