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4" r:id="rId6"/>
    <p:sldId id="315" r:id="rId7"/>
    <p:sldId id="319" r:id="rId8"/>
    <p:sldId id="318" r:id="rId9"/>
    <p:sldId id="273" r:id="rId10"/>
    <p:sldId id="275" r:id="rId11"/>
    <p:sldId id="281" r:id="rId12"/>
    <p:sldId id="304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D18177-BE15-7FE9-FE7C-234DFC671A8A}" v="24" dt="2025-01-24T07:25:31.166"/>
    <p1510:client id="{503E3B8E-53C1-7F55-D96E-EA0B401DF603}" v="135" dt="2025-01-24T07:12:36.4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37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55-4B18-8FE0-28952D5306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31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55-4B18-8FE0-28952D5306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60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89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dirty="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Asiakas- ja palveluohjaus</a:t>
            </a:r>
          </a:p>
          <a:p>
            <a:r>
              <a:rPr lang="fi-FI"/>
              <a:t>Raportoitava ajanjakso: 1.9-31.12.2024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Autofit/>
          </a:bodyPr>
          <a:lstStyle/>
          <a:p>
            <a:r>
              <a:rPr lang="fi-FI" b="1"/>
              <a:t>Saatavuus – Puhelinpalvelut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85C955-D139-4C72-BCEA-B4C83AAB6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</a:t>
            </a:r>
          </a:p>
          <a:p>
            <a:pPr algn="r"/>
            <a:r>
              <a:rPr lang="en-US" sz="1400" dirty="0"/>
              <a:t>9-12.2024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Puhelutiedot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Terveydenhuollon hoidon tarpeen arviointi, samana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arkipäivänä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823693"/>
            <a:ext cx="3636000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Sosiaalihuollon</a:t>
            </a:r>
            <a:r>
              <a:rPr kumimoji="0" lang="fi-FI" sz="1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palveluohjaus, vireilletulo samana arkipäivänä</a:t>
            </a:r>
            <a:endParaRPr lang="fi-FI">
              <a:solidFill>
                <a:prstClr val="white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481783"/>
            <a:ext cx="3636000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 dirty="0">
              <a:solidFill>
                <a:schemeClr val="bg1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noProof="0" dirty="0">
                <a:solidFill>
                  <a:schemeClr val="bg1"/>
                </a:solidFill>
                <a:latin typeface="Arial" panose="020B0604020202020204"/>
              </a:rPr>
              <a:t>Vaihde (hyvinvointialueen), vastausprosentti 90%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720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Puhelumäärät kaikki/vastatut: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94 669</a:t>
            </a:r>
          </a:p>
          <a:p>
            <a:r>
              <a:rPr lang="fi-FI" sz="1400" dirty="0">
                <a:solidFill>
                  <a:schemeClr val="bg1"/>
                </a:solidFill>
              </a:rPr>
              <a:t>Jonotusaika (keskiarvo):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11 min 54 </a:t>
            </a:r>
            <a:r>
              <a:rPr lang="fi-FI" sz="1400" dirty="0" err="1">
                <a:solidFill>
                  <a:schemeClr val="bg1"/>
                </a:solidFill>
              </a:rPr>
              <a:t>sek</a:t>
            </a:r>
            <a:endParaRPr lang="fi-FI" sz="1400" dirty="0" err="1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Takaisinsoittoja (määrä): 26 247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Takaisinsoittoviive: (keskiarvo):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4 tuntia 22 min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1"/>
                </a:solidFill>
                <a:latin typeface="Arial" panose="020B0604020202020204"/>
                <a:cs typeface="Arial"/>
              </a:rPr>
              <a:t>Hoidon tarpeen arvioinnin chat (määrä): 1348</a:t>
            </a:r>
          </a:p>
          <a:p>
            <a:pPr>
              <a:defRPr/>
            </a:pPr>
            <a:r>
              <a:rPr lang="fi-FI" sz="1400" dirty="0">
                <a:solidFill>
                  <a:schemeClr val="bg1"/>
                </a:solidFill>
                <a:latin typeface="Arial" panose="020B0604020202020204"/>
                <a:cs typeface="Arial"/>
              </a:rPr>
              <a:t>Seniorilinja kaikki/vastatut: 11 242</a:t>
            </a:r>
          </a:p>
          <a:p>
            <a:pPr>
              <a:defRPr/>
            </a:pPr>
            <a:endParaRPr lang="fi-FI" sz="1400" dirty="0">
              <a:solidFill>
                <a:schemeClr val="bg1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1"/>
              </a:solidFill>
              <a:latin typeface="Arial" panose="020B0604020202020204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AF679C-8AFD-9E0C-67F8-FDD832B6BA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832091"/>
            <a:ext cx="3672000" cy="2831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Jonotusaika (keskiarvo):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9 min 33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sek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Palvelu lapsille, nuorille, perheille ja työikäisille.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Puhelumäärät kaikki/vastatut: 2564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Jonotusaika (keskiarvo): 57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sek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Takaisinsoittoja (määrä): 424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Takaisinsoittoviive (keskiarvo): 3 tuntia 7 min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0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3CE21E-4CC7-FC7F-79F6-9847A39148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481783"/>
            <a:ext cx="3672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Vastausprosentti: 92%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Puhelumäärä: 54 597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53860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latin typeface="Arial" panose="020B0604020202020204"/>
                <a:cs typeface="Arial"/>
              </a:rPr>
              <a:t>Telia ACE käytössä kaikissa kunnissa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latin typeface="Arial" panose="020B0604020202020204"/>
                <a:cs typeface="Arial"/>
              </a:rPr>
              <a:t>Hoidontarpeen arvioinnin chat avattiin 14.3.2024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latin typeface="Arial" panose="020B0604020202020204"/>
                <a:cs typeface="Arial"/>
              </a:rPr>
              <a:t>Suunnitelma vuodelle 2024: chat palvelun käyttöönotto joka siirtyy vuodelle 2025, uuden alustan hankkimisen vuoksi. Paina Apua palvelu otettiin käyttöön lokakuussa 2024.</a:t>
            </a:r>
            <a:endParaRPr lang="fi-FI" sz="1400" dirty="0">
              <a:solidFill>
                <a:schemeClr val="bg2"/>
              </a:solidFill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latin typeface="Arial" panose="020B0604020202020204"/>
                <a:cs typeface="Arial"/>
              </a:rPr>
              <a:t>Puhelinlinja Vammaispalveluille suunnitteilla Q1 2025.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 dirty="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latin typeface="Arial" panose="020B0604020202020204"/>
                <a:cs typeface="Arial"/>
              </a:rPr>
              <a:t>Vuoden 2024 </a:t>
            </a:r>
            <a:r>
              <a:rPr lang="fi-FI" sz="1400" dirty="0">
                <a:solidFill>
                  <a:schemeClr val="bg2"/>
                </a:solidFill>
                <a:cs typeface="Arial"/>
              </a:rPr>
              <a:t>Q2 = Telia ACE käyttöön</a:t>
            </a:r>
          </a:p>
          <a:p>
            <a:pPr>
              <a:defRPr/>
            </a:pPr>
            <a:r>
              <a:rPr lang="fi-FI" sz="1400" dirty="0">
                <a:solidFill>
                  <a:schemeClr val="bg2"/>
                </a:solidFill>
                <a:cs typeface="Arial"/>
              </a:rPr>
              <a:t>Chat palvelu suunnitteilla vuodelle 2025 </a:t>
            </a:r>
          </a:p>
        </p:txBody>
      </p:sp>
    </p:spTree>
    <p:extLst>
      <p:ext uri="{BB962C8B-B14F-4D97-AF65-F5344CB8AC3E}">
        <p14:creationId xmlns:p14="http://schemas.microsoft.com/office/powerpoint/2010/main" val="1896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0B2575A-EC31-49CA-8900-EF45264A6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– Digitaliset palvelut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1EF8E-216B-4E4B-A218-03866E949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 9-12</a:t>
            </a:r>
            <a:r>
              <a:rPr lang="en-US" sz="1400" dirty="0"/>
              <a:t>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Omaolo-oirearvio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 (2025 tavoite 10% hoidon tarpeen arvioinneista)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Tehtyjä oirearviointeja: 3414</a:t>
            </a:r>
          </a:p>
          <a:p>
            <a:r>
              <a:rPr lang="fi-FI" dirty="0">
                <a:solidFill>
                  <a:schemeClr val="bg1"/>
                </a:solidFill>
              </a:rPr>
              <a:t>Annettuja itsehoito-ohjeita: 873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Työjonolle ohjautuneita: 373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7095 avannut botin</a:t>
            </a:r>
          </a:p>
          <a:p>
            <a:r>
              <a:rPr lang="fi-FI" dirty="0">
                <a:solidFill>
                  <a:schemeClr val="bg1"/>
                </a:solidFill>
              </a:rPr>
              <a:t>12 715 katsonut sisältöä ja kirjoittanut jotain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4238 päätynyt sisältöön jota hakenut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Omaolon laajentunut kaikkiin kuntiin </a:t>
            </a:r>
            <a:endParaRPr lang="fi-FI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A687E5-7636-8269-F1D0-2E97F231EA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</a:t>
            </a:r>
          </a:p>
        </p:txBody>
      </p:sp>
    </p:spTree>
    <p:extLst>
      <p:ext uri="{BB962C8B-B14F-4D97-AF65-F5344CB8AC3E}">
        <p14:creationId xmlns:p14="http://schemas.microsoft.com/office/powerpoint/2010/main" val="151900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D862066-4650-441E-92BC-C95357FACA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Palvelupiste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89B0A4-7D67-40D1-A2AD-4D759D1CF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Asiakas- ja palveluohjaus </a:t>
            </a:r>
            <a:r>
              <a:rPr lang="fi-FI" sz="1400" dirty="0"/>
              <a:t>9-12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77600"/>
            <a:ext cx="3600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  <a:cs typeface="Arial" panose="020B0604020202020204"/>
              </a:rPr>
              <a:t>Potilaskuljettajat</a:t>
            </a:r>
            <a:r>
              <a:rPr lang="fi-FI" b="1" i="0" u="none" strike="noStrike">
                <a:solidFill>
                  <a:srgbClr val="85C598"/>
                </a:solidFill>
                <a:effectLst/>
                <a:latin typeface="Arial" panose="020B0604020202020204"/>
                <a:cs typeface="Arial" panose="020B0604020202020204"/>
              </a:rPr>
              <a:t> </a:t>
            </a: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888553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Palveluneuvojat (sairaalassa)</a:t>
            </a:r>
            <a:endParaRPr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296250"/>
            <a:ext cx="3636000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Potilaskuljetuksia (määrä): </a:t>
            </a:r>
            <a:r>
              <a:rPr lang="fi-FI" sz="1600" dirty="0">
                <a:solidFill>
                  <a:srgbClr val="FFFFFF"/>
                </a:solidFill>
                <a:latin typeface="Arial"/>
                <a:cs typeface="Arial"/>
              </a:rPr>
              <a:t>9068</a:t>
            </a:r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 kpl, päivystyksessä </a:t>
            </a:r>
            <a:r>
              <a:rPr lang="fi-FI" sz="1600" dirty="0">
                <a:solidFill>
                  <a:srgbClr val="FFFFFF"/>
                </a:solidFill>
                <a:latin typeface="Arial"/>
                <a:cs typeface="Arial"/>
              </a:rPr>
              <a:t>4002kpl</a:t>
            </a:r>
            <a:r>
              <a:rPr lang="fi-FI" sz="1600" b="0" i="0" dirty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fi-FI" sz="1600" b="0" i="0" dirty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fi-FI" sz="1600" b="0" i="0" dirty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fontAlgn="base"/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Asiakaskontaktit:</a:t>
            </a:r>
            <a:r>
              <a:rPr lang="fi-FI" sz="1600" dirty="0">
                <a:solidFill>
                  <a:srgbClr val="FFFFFF"/>
                </a:solidFill>
                <a:latin typeface="Arial"/>
                <a:cs typeface="Arial"/>
              </a:rPr>
              <a:t> 13 627 </a:t>
            </a:r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kpl</a:t>
            </a:r>
            <a:r>
              <a:rPr lang="fi-FI" sz="1600" b="0" i="0" dirty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fontAlgn="base"/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Ennakkovaraukset </a:t>
            </a:r>
            <a:r>
              <a:rPr lang="fi-FI" sz="1600" dirty="0">
                <a:solidFill>
                  <a:srgbClr val="FFFFFF"/>
                </a:solidFill>
                <a:latin typeface="Arial"/>
                <a:cs typeface="Arial"/>
              </a:rPr>
              <a:t>392 </a:t>
            </a:r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/>
                <a:cs typeface="Arial"/>
              </a:rPr>
              <a:t>kpl</a:t>
            </a:r>
            <a:r>
              <a:rPr lang="fi-FI" sz="1600" b="0" i="0" u="none" strike="noStrike" dirty="0">
                <a:solidFill>
                  <a:srgbClr val="213A8F"/>
                </a:solidFill>
                <a:effectLst/>
                <a:latin typeface="Arial"/>
                <a:cs typeface="Arial"/>
              </a:rPr>
              <a:t>:</a:t>
            </a:r>
            <a:r>
              <a:rPr lang="fi-FI" sz="1600" b="0" i="0" dirty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888553"/>
            <a:ext cx="363600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/>
              <a:t>:</a:t>
            </a:r>
            <a:endParaRPr lang="fi-FI" sz="1600"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2296250"/>
            <a:ext cx="36360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sz="1600" dirty="0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 sz="1600" dirty="0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 sz="1600" dirty="0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 sz="1600" dirty="0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r>
              <a:rPr lang="fi-FI" sz="1600" dirty="0">
                <a:solidFill>
                  <a:prstClr val="white"/>
                </a:solidFill>
                <a:cs typeface="Arial"/>
              </a:rPr>
              <a:t>Palveluneuvojien määrä vakiintunut 2,5 henkilöön.</a:t>
            </a:r>
            <a:endParaRPr lang="fi-FI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15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544D6F2-3F1A-4020-9EEA-28350839C2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Sosiaalihuolto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C51621-0813-4D7B-B417-6C6EA2C08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 9</a:t>
            </a:r>
            <a:r>
              <a:rPr lang="en-US" sz="1400" dirty="0"/>
              <a:t>-12.2024</a:t>
            </a:r>
            <a:endParaRPr lang="fi-FI" sz="1400" dirty="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Palvelutarpeenarviointi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vrk sisällä</a:t>
            </a: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00955"/>
            <a:ext cx="3672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Asiakas saa ohjausta ilman viivettä 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951672"/>
            <a:ext cx="3636000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95 %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Ikäihmisten sosiaalipalvelujen päätösten määrä: 4000 kpl</a:t>
            </a:r>
            <a:br>
              <a:rPr lang="fi-FI" dirty="0"/>
            </a:br>
            <a:r>
              <a:rPr lang="fi-FI" dirty="0">
                <a:solidFill>
                  <a:schemeClr val="bg1"/>
                </a:solidFill>
              </a:rPr>
              <a:t>Ikäihmisten sosiaalipalvelujen asiakaskäyntien määrä: 5069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fi-FI" dirty="0">
                <a:solidFill>
                  <a:schemeClr val="bg1"/>
                </a:solidFill>
              </a:rPr>
              <a:t>Sosiaalihuollon asiakasohjauksen käyntimäärä: 1029 kpl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endParaRPr lang="fi-FI" dirty="0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>
                <a:solidFill>
                  <a:schemeClr val="bg1"/>
                </a:solidFill>
                <a:latin typeface="Arial" panose="020B0604020202020204"/>
                <a:cs typeface="Arial"/>
              </a:rPr>
              <a:t>SAS toiminnan (selvitä-arvioi-sijoita) uudelleenorganisointi jatkuu, yhteiset koko alueen kattavat palvelupäätöskriteerit ikäihmisten ympärivuorokautiseen asumis-palveluun ja kotihoitoon, ikäihmisten palvelutarpeen arviointiin liittyvien prosessien kuvaus ja implementointi.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755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8CA508-13A2-4190-B457-8A1C6F1E2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7164" y="-56367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 9</a:t>
            </a:r>
            <a:r>
              <a:rPr lang="en-US" sz="1400" dirty="0"/>
              <a:t>-12.2024</a:t>
            </a:r>
            <a:endParaRPr lang="fi-FI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AB5DB0-78FF-DCF7-E79F-2565BEAB16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9" y="1404000"/>
            <a:ext cx="3546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graphicFrame>
        <p:nvGraphicFramePr>
          <p:cNvPr id="19" name="Chart 18" descr="Taulukko Tammikuu-Huhtikuu 2024 39&#10;Tammikuu-Huhtikuu 2025&#10;Toukokuu-Elokuu 2024&#10;Toukokuu-Elokuu 2025&#10;Syyskuu-Joulukuu 2024&#10;Syyskuu-Joulukuu 2025">
            <a:extLst>
              <a:ext uri="{FF2B5EF4-FFF2-40B4-BE49-F238E27FC236}">
                <a16:creationId xmlns:a16="http://schemas.microsoft.com/office/drawing/2014/main" id="{18347009-2F4E-4488-9F46-F3A0B9C49A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090265"/>
              </p:ext>
            </p:extLst>
          </p:nvPr>
        </p:nvGraphicFramePr>
        <p:xfrm>
          <a:off x="112107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DF77048-B53C-6472-2B5E-A94C51429DD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9999" y="1404000"/>
            <a:ext cx="3956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7A5894-AF97-F8B7-7593-EE60AB1422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ED11658-4118-FEB6-275E-C85051C30D0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23,1 </a:t>
            </a: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%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B62F36-14E8-566B-99AB-4DB0E5E178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E86BB3-BDA7-CF89-63FB-9479B717DB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42,3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E8FEF5-49AA-C5CF-CB3F-2823E29294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708D6DB-AB36-312C-62D4-D887986033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34,6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19F495-4369-7D11-E249-2971796DE5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1A65D1B-965A-1130-2212-C1F78D0443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0,0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9400DF-1A1E-D8D4-58F2-1D5393B46A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06027F2-7DAD-8A3A-4A2C-B8BA3D9E6A7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1. Tiedonkulkuun, tai tiedonhallintaan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2. Hoidon/palvelun järjestelyihin, tai saatavuuteen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3. Muu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  <a:cs typeface="Arial"/>
              </a:rPr>
              <a:t>0(1)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5(5)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2"/>
                </a:solidFill>
                <a:cs typeface="Arial"/>
              </a:rPr>
              <a:t>0(0)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2"/>
                </a:solidFill>
                <a:cs typeface="Arial"/>
              </a:rPr>
              <a:t>5(1)</a:t>
            </a:r>
          </a:p>
          <a:p>
            <a:pPr algn="ctr"/>
            <a:endParaRPr lang="fi-FI" sz="48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>
              <a:solidFill>
                <a:srgbClr val="FF0000"/>
              </a:solidFill>
              <a:cs typeface="Arial"/>
            </a:endParaRPr>
          </a:p>
          <a:p>
            <a:r>
              <a:rPr lang="fi-FI" sz="1400">
                <a:solidFill>
                  <a:schemeClr val="bg2"/>
                </a:solidFill>
                <a:cs typeface="Arial"/>
              </a:rPr>
              <a:t>Poikkeamiin puuttuminen, informointi, koulutus. </a:t>
            </a:r>
          </a:p>
          <a:p>
            <a:pPr marL="342900" indent="-342900"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F2ED0D-9BE0-408A-BD86-A7B3B463C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6000" y="160710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 9-12</a:t>
            </a:r>
            <a:r>
              <a:rPr lang="en-US" sz="1400" dirty="0"/>
              <a:t>.2024</a:t>
            </a:r>
            <a:endParaRPr lang="fi-FI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AAC344-032F-3964-B354-831ED9D4298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078" y="1444043"/>
            <a:ext cx="397961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määrä: 37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424526" y="3656495"/>
            <a:ext cx="504537" cy="69287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  <a:cs typeface="Arial"/>
              </a:rPr>
              <a:t>-40 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 (0)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9CBD59-A9A1-0783-F8B2-68F5E6BD5C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1,79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2,41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B4B1160-DB26-B43C-ADA7-95559DC6FBE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1,55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2,77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A9246C1-2C7C-AF9E-CA8F-BF498940CE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2,28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(2,78)</a:t>
            </a:r>
            <a:endParaRPr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98D14F8-FDE9-BF17-7472-2A2D2A1220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2,12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(2,56)</a:t>
            </a:r>
            <a:endParaRPr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3A8C67A-AAD0-807C-D39C-A1E78CF7B1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2,28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2,88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651E3D8-B178-D4EB-7C8F-3038B619382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2,17</a:t>
            </a:r>
            <a:r>
              <a:rPr lang="fi-FI" altLang="ko-KR" sz="14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 </a:t>
            </a:r>
            <a:r>
              <a:rPr lang="fi-FI" altLang="ko-KR" sz="12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(2,82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kumimoji="0"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D5D6D5-D5FB-1BE3-51F2-BA3987CAF2D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1,67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2,53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E0FAC8B-3F97-5BB8-7DC6-99BA470E8C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3,30</a:t>
            </a:r>
            <a:r>
              <a:rPr kumimoji="0" lang="fi-FI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 dirty="0">
                <a:solidFill>
                  <a:prstClr val="white"/>
                </a:solidFill>
                <a:latin typeface="Calibri" panose="020F0502020204030204"/>
                <a:ea typeface="맑은 고딕"/>
              </a:rPr>
              <a:t>4,04</a:t>
            </a:r>
            <a:r>
              <a:rPr kumimoji="0" lang="fi-FI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Palvelua molemmilla kotimaisilla kielillä 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Saavutettavuus koetaan haasteellisena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1 (1)</a:t>
            </a:r>
            <a:endParaRPr lang="fi-FI" sz="3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cs typeface="Arial"/>
              </a:rPr>
              <a:t>1 (0)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6227-5564-6355-EA72-879A023832A7}"/>
              </a:ext>
            </a:extLst>
          </p:cNvPr>
          <p:cNvSpPr txBox="1"/>
          <p:nvPr/>
        </p:nvSpPr>
        <p:spPr>
          <a:xfrm>
            <a:off x="8179405" y="5881383"/>
            <a:ext cx="401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VIRANHALTIJOIDEN OIKAISUVAATIMUKSET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BEBC8B-54D2-317C-9AF2-677EF89F83CF}"/>
              </a:ext>
            </a:extLst>
          </p:cNvPr>
          <p:cNvSpPr txBox="1"/>
          <p:nvPr/>
        </p:nvSpPr>
        <p:spPr>
          <a:xfrm>
            <a:off x="10034920" y="6189160"/>
            <a:ext cx="86012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2400" dirty="0">
                <a:solidFill>
                  <a:schemeClr val="bg1"/>
                </a:solidFill>
                <a:cs typeface="Arial"/>
              </a:rPr>
              <a:t>7 (2)</a:t>
            </a: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38E924-4A0D-4E3C-8D38-1401F7033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Asiakas- ja palveluohjaus 9</a:t>
            </a:r>
            <a:r>
              <a:rPr lang="en-US" sz="1400" dirty="0"/>
              <a:t>-12.2024</a:t>
            </a:r>
            <a:endParaRPr lang="fi-FI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Roidu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- palautejärjestelmä on käytössä. Saadut palautteet käsitellään ja niihin pyritään reagoimaan nopeasti.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Asiakasosallistuja on mukana toimialan tulevaisuuden ja sopeuttamisen ohjelman työryhmissä.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Vapaaehtoiset henkilöt tarjoavat työpanostaan palvelupisteen palveluneuvojien apuna asiakasohjauksessa.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Kotikäynneillä, hoitotiimeissä yms. asiakas ja omaiset/läheiset osallistuvat mahdollisuuksiensa mukaan. Asiakkuuden aikana tiivis yhteistyö.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kaikkien palveluiden osalta.</a:t>
            </a:r>
            <a:endParaRPr lang="en-US" sz="1600">
              <a:solidFill>
                <a:schemeClr val="bg1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tulevaisuuden ja sopeuttamisen ohjelman osalta.</a:t>
            </a:r>
          </a:p>
          <a:p>
            <a:endParaRPr lang="fi-FI" sz="1600" b="1" dirty="0">
              <a:solidFill>
                <a:schemeClr val="bg1"/>
              </a:solidFill>
              <a:latin typeface="Arial"/>
              <a:cs typeface="Times New Roman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Koordinoidaan yhteistyössä Vaasan keskussairaalan, Närpiön terveysaseman ja Malmin sairaalan OLKA-pisteen kanssa.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Henkilöstön koulutus.</a:t>
            </a:r>
            <a:endParaRPr lang="en-US" sz="1600" b="1">
              <a:solidFill>
                <a:schemeClr val="bg1"/>
              </a:solidFill>
            </a:endParaRPr>
          </a:p>
          <a:p>
            <a:r>
              <a:rPr lang="fi-FI" sz="1600" b="1">
                <a:solidFill>
                  <a:schemeClr val="bg1"/>
                </a:solidFill>
              </a:rPr>
              <a:t>Puhelinjonojen lyhentäminen jononpurkusopimuksella virka-ajan ulkopuolella. 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275" y="431800"/>
            <a:ext cx="9124950" cy="909638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9BC12-A7D6-4808-B2E3-3A347BC0B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Asiakas- ja palveluohjaus 9-12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Henkilöstö: 137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Vakinaiset: 104 + 16 </a:t>
            </a:r>
            <a:r>
              <a:rPr lang="fi-FI" sz="1600" dirty="0" err="1">
                <a:solidFill>
                  <a:schemeClr val="bg1"/>
                </a:solidFill>
              </a:rPr>
              <a:t>vov</a:t>
            </a:r>
            <a:endParaRPr lang="fi-FI" sz="1600" dirty="0" err="1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Tilapäiset: 17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Avoimet vakanssit: 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2 Asiakaspalvelukeskus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3 Sosiaalihuollon asiakas- ja palveluohjaus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6 Ikäihmisten sosiaalihuolto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9082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1 (5)</a:t>
            </a:r>
          </a:p>
          <a:p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Yleisimmät ilmoitustyypit: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1.  Kaatuminen, liukastuminen,  kompastuminen 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Asiakas- ja palveluohjauksen toiminnat tukevat muiden toimialojen toimintoja, ei ole suoria lakisääteisiä henkilöstömitoitusvaatimuksia.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cs typeface="Arial"/>
              </a:rPr>
              <a:t>Sairauspoissaolopäivät/palveluksessa olopäivät </a:t>
            </a:r>
            <a:r>
              <a:rPr lang="fi-FI" sz="1400" b="1">
                <a:solidFill>
                  <a:schemeClr val="bg1"/>
                </a:solidFill>
                <a:cs typeface="Arial"/>
              </a:rPr>
              <a:t>(%): 9,7 (6,4)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814744" y="5279482"/>
            <a:ext cx="75995" cy="72201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2F8C1A7-4B3F-2BBC-195E-3F667F39EA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54129" y="6228834"/>
            <a:ext cx="1273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-5 (-7)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Tiivis</a:t>
            </a:r>
            <a:r>
              <a:rPr lang="en-US">
                <a:solidFill>
                  <a:schemeClr val="bg1"/>
                </a:solidFill>
                <a:cs typeface="Arial"/>
              </a:rPr>
              <a:t> ja </a:t>
            </a:r>
            <a:r>
              <a:rPr lang="en-US" err="1">
                <a:solidFill>
                  <a:schemeClr val="bg1"/>
                </a:solidFill>
                <a:cs typeface="Arial"/>
              </a:rPr>
              <a:t>matalahierarkinen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yhteistyö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Etätyömahdollisuudet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Varhaisen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tuen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ohjelma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Koulutusmahdollisuus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Työnkiertomahdollisuus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Työnohjausmahdollisuus</a:t>
            </a: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6" ma:contentTypeDescription="Skapa ett nytt dokument." ma:contentTypeScope="" ma:versionID="e6437be25ab08bf5a3883449f5012a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67da18c10919d27756fe2eb3607f57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7918A7-48A1-4D80-AE8C-962C4D3165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46B7EF-E9BA-437A-A596-F19281601DE1}">
  <ds:schemaRefs>
    <ds:schemaRef ds:uri="http://schemas.microsoft.com/office/2006/documentManagement/types"/>
    <ds:schemaRef ds:uri="http://schemas.microsoft.com/office/2006/metadata/properties"/>
    <ds:schemaRef ds:uri="8662b06d-03b9-424a-ab70-bfab313b8d48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be4f0d9-fb0d-42e8-a680-6e558966cc0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37</TotalTime>
  <Words>876</Words>
  <Application>Microsoft Office PowerPoint</Application>
  <PresentationFormat>Widescreen</PresentationFormat>
  <Paragraphs>232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OVHP_teema</vt:lpstr>
      <vt:lpstr>Omavalvonnan seurantatietojen raportointi</vt:lpstr>
      <vt:lpstr>Saatavuus – Puhelinpalvelut</vt:lpstr>
      <vt:lpstr>Saatavuus – Digitaliset palvelut</vt:lpstr>
      <vt:lpstr>Saatavuus - Palvelupiste</vt:lpstr>
      <vt:lpstr>Saatavuus - Sosiaalihuolto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Guss Kathy</cp:lastModifiedBy>
  <cp:revision>203</cp:revision>
  <dcterms:created xsi:type="dcterms:W3CDTF">2023-11-14T05:41:58Z</dcterms:created>
  <dcterms:modified xsi:type="dcterms:W3CDTF">2025-01-24T07:39:16Z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