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4"/>
  </p:sldMasterIdLst>
  <p:notesMasterIdLst>
    <p:notesMasterId r:id="rId11"/>
  </p:notesMasterIdLst>
  <p:handoutMasterIdLst>
    <p:handoutMasterId r:id="rId12"/>
  </p:handoutMasterIdLst>
  <p:sldIdLst>
    <p:sldId id="256" r:id="rId5"/>
    <p:sldId id="323" r:id="rId6"/>
    <p:sldId id="273" r:id="rId7"/>
    <p:sldId id="275" r:id="rId8"/>
    <p:sldId id="281" r:id="rId9"/>
    <p:sldId id="304" r:id="rId10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ranö Anna" initials="GA [2]" lastIdx="4" clrIdx="0">
    <p:extLst>
      <p:ext uri="{19B8F6BF-5375-455C-9EA6-DF929625EA0E}">
        <p15:presenceInfo xmlns:p15="http://schemas.microsoft.com/office/powerpoint/2012/main" userId="S::anna.grano@ovph.fi::a50b3b0e-1daf-4c22-886c-a5e083b4370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E430E17-819A-646F-3658-1F3F939BF09E}" v="27" dt="2025-01-24T11:51:07.51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96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Tam-Huh</c:v>
                </c:pt>
                <c:pt idx="1">
                  <c:v>Tou-Elo</c:v>
                </c:pt>
                <c:pt idx="2">
                  <c:v>Syy-Jou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34</c:v>
                </c:pt>
                <c:pt idx="1">
                  <c:v>40</c:v>
                </c:pt>
                <c:pt idx="2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56B-41E1-9755-E6F42312712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Tam-Huh</c:v>
                </c:pt>
                <c:pt idx="1">
                  <c:v>Tou-Elo</c:v>
                </c:pt>
                <c:pt idx="2">
                  <c:v>Syy-Jou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39</c:v>
                </c:pt>
                <c:pt idx="1">
                  <c:v>29</c:v>
                </c:pt>
                <c:pt idx="2">
                  <c:v>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56B-41E1-9755-E6F42312712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535601984"/>
        <c:axId val="535602312"/>
      </c:barChart>
      <c:catAx>
        <c:axId val="535601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2312"/>
        <c:crosses val="autoZero"/>
        <c:auto val="1"/>
        <c:lblAlgn val="ctr"/>
        <c:lblOffset val="100"/>
        <c:noMultiLvlLbl val="0"/>
      </c:catAx>
      <c:valAx>
        <c:axId val="5356023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1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7414566118227662E-2"/>
          <c:y val="8.0926054614112647E-2"/>
          <c:w val="0.53861177635663793"/>
          <c:h val="0.83453701694384841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ANMÄLNINGAR OM AVVIKANDE HÄNDELSER 7729(7729)</c:v>
                </c:pt>
              </c:strCache>
            </c:strRef>
          </c:tx>
          <c:spPr>
            <a:solidFill>
              <a:srgbClr val="85C598"/>
            </a:solidFill>
            <a:ln>
              <a:noFill/>
            </a:ln>
          </c:spPr>
          <c:dPt>
            <c:idx val="0"/>
            <c:bubble3D val="0"/>
            <c:spPr>
              <a:solidFill>
                <a:srgbClr val="F39690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460D-4B2D-880B-88935480DF0E}"/>
              </c:ext>
            </c:extLst>
          </c:dPt>
          <c:dPt>
            <c:idx val="1"/>
            <c:bubble3D val="0"/>
            <c:spPr>
              <a:solidFill>
                <a:srgbClr val="85C598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460D-4B2D-880B-88935480DF0E}"/>
              </c:ext>
            </c:extLst>
          </c:dPt>
          <c:dPt>
            <c:idx val="2"/>
            <c:bubble3D val="0"/>
            <c:spPr>
              <a:solidFill>
                <a:srgbClr val="FDC84A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460D-4B2D-880B-88935480DF0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Tapahtui asiakkaalle</c:v>
                </c:pt>
                <c:pt idx="1">
                  <c:v>Läheltä piti</c:v>
                </c:pt>
                <c:pt idx="2">
                  <c:v>Muut havainnot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30</c:v>
                </c:pt>
                <c:pt idx="1">
                  <c:v>12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460D-4B2D-880B-88935480DF0E}"/>
            </c:ext>
          </c:extLst>
        </c:ser>
        <c:dLbls>
          <c:dLblPos val="bestFit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7385249730714736"/>
          <c:y val="2.3984262214361049E-2"/>
          <c:w val="0.32278406271076443"/>
          <c:h val="0.476645851175595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Tam-Huh</c:v>
                </c:pt>
                <c:pt idx="1">
                  <c:v>Tou-Elo</c:v>
                </c:pt>
                <c:pt idx="2">
                  <c:v>Syy-Jou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0</c:v>
                </c:pt>
                <c:pt idx="1">
                  <c:v>4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EC9-4C12-9AF6-C8B4A15A213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Tam-Huh</c:v>
                </c:pt>
                <c:pt idx="1">
                  <c:v>Tou-Elo</c:v>
                </c:pt>
                <c:pt idx="2">
                  <c:v>Syy-Jou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EC9-4C12-9AF6-C8B4A15A213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535601984"/>
        <c:axId val="535602312"/>
      </c:barChart>
      <c:catAx>
        <c:axId val="535601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2312"/>
        <c:crosses val="autoZero"/>
        <c:auto val="1"/>
        <c:lblAlgn val="ctr"/>
        <c:lblOffset val="100"/>
        <c:noMultiLvlLbl val="0"/>
      </c:catAx>
      <c:valAx>
        <c:axId val="5356023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1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50000"/>
            <a:lumOff val="50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915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690A8B4-A175-47E0-9DA4-67B367CF719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708A30-2F99-4DC8-97D0-02632F0CEB1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1332C6-2739-449A-8E1C-DF133202CBD0}" type="datetimeFigureOut">
              <a:rPr lang="fi-FI" smtClean="0"/>
              <a:t>24.1.2025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27B36E-21B3-4DF2-9912-01BC3F9EEE8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20949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0EBC61-E677-49EC-905C-8E373E977562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B0DF54-D132-4835-A060-2DDF25001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313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B0DF54-D132-4835-A060-2DDF2500197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6252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/ Kan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00100" y="914884"/>
            <a:ext cx="7911566" cy="2072107"/>
          </a:xfrm>
        </p:spPr>
        <p:txBody>
          <a:bodyPr anchor="b">
            <a:normAutofit/>
          </a:bodyPr>
          <a:lstStyle>
            <a:lvl1pPr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200100" y="3413033"/>
            <a:ext cx="7934716" cy="347919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86218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2184667" y="6156384"/>
            <a:ext cx="4443769" cy="233637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</p:spTree>
    <p:extLst>
      <p:ext uri="{BB962C8B-B14F-4D97-AF65-F5344CB8AC3E}">
        <p14:creationId xmlns:p14="http://schemas.microsoft.com/office/powerpoint/2010/main" val="2959767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6660000" y="1291041"/>
            <a:ext cx="0" cy="558991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6660000" y="4086000"/>
            <a:ext cx="55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>
            <a:off x="1128000" y="5404220"/>
            <a:ext cx="55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8838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200329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Henkilöstö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97162" y="5073549"/>
            <a:ext cx="1926658" cy="1016988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3646650" y="4541635"/>
            <a:ext cx="70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1200329" y="4473964"/>
            <a:ext cx="1106925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3597370" y="4473964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6175394" y="4473963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4647744" y="1330534"/>
            <a:ext cx="0" cy="314342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 userDrawn="1"/>
        </p:nvCxnSpPr>
        <p:spPr>
          <a:xfrm>
            <a:off x="8140167" y="1330534"/>
            <a:ext cx="0" cy="314502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74015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255343" y="-34782"/>
            <a:ext cx="11069254" cy="701102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34781"/>
            <a:ext cx="11431557" cy="14267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Personal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97162" y="5073549"/>
            <a:ext cx="1926658" cy="1016988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>
            <a:off x="1200329" y="4473964"/>
            <a:ext cx="1106925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3597370" y="4473964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6175394" y="4473963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4647744" y="1330534"/>
            <a:ext cx="0" cy="314342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 userDrawn="1"/>
        </p:nvCxnSpPr>
        <p:spPr>
          <a:xfrm>
            <a:off x="8140167" y="1330534"/>
            <a:ext cx="0" cy="314502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35743584-D823-48E2-ABA9-FB131738E2AB}"/>
              </a:ext>
            </a:extLst>
          </p:cNvPr>
          <p:cNvSpPr txBox="1"/>
          <p:nvPr userDrawn="1"/>
        </p:nvSpPr>
        <p:spPr>
          <a:xfrm>
            <a:off x="3646650" y="4541635"/>
            <a:ext cx="70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09286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8961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F6B8AB5D-811F-4B06-A2B7-A29159A8EF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7582" r="2599" b="7653"/>
          <a:stretch/>
        </p:blipFill>
        <p:spPr>
          <a:xfrm>
            <a:off x="2553495" y="-1"/>
            <a:ext cx="9638506" cy="6858001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6B794C0E-ABDA-46B2-87C9-9CE37E803D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3A0EC7A0-5676-4A13-9CF1-A4452678223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899"/>
            <a:ext cx="7881449" cy="382697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9865506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Kuva 11">
            <a:extLst>
              <a:ext uri="{FF2B5EF4-FFF2-40B4-BE49-F238E27FC236}">
                <a16:creationId xmlns:a16="http://schemas.microsoft.com/office/drawing/2014/main" id="{97326C7A-C2EB-4325-8143-E8591DB578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7122" r="2989" b="8476"/>
          <a:stretch/>
        </p:blipFill>
        <p:spPr>
          <a:xfrm>
            <a:off x="2550911" y="0"/>
            <a:ext cx="9641089" cy="6858000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9E67AA12-B1E4-4AFF-9D09-DF4180C6A35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1BBE9987-4AB2-4C77-9BF5-E044F5744C4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900"/>
            <a:ext cx="7881449" cy="428996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6303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/ 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37403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 / Lope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4">
            <a:extLst>
              <a:ext uri="{FF2B5EF4-FFF2-40B4-BE49-F238E27FC236}">
                <a16:creationId xmlns:a16="http://schemas.microsoft.com/office/drawing/2014/main" id="{7CFEF7D0-89E7-4DFE-9FC4-7B4ABF4A53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Tekstin paikkamerkki 2">
            <a:extLst>
              <a:ext uri="{FF2B5EF4-FFF2-40B4-BE49-F238E27FC236}">
                <a16:creationId xmlns:a16="http://schemas.microsoft.com/office/drawing/2014/main" id="{18EE2646-56AA-4BB0-8E80-712AD9226B4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043858" y="3604926"/>
            <a:ext cx="7710725" cy="35163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err="1"/>
              <a:t>Förnamn</a:t>
            </a:r>
            <a:r>
              <a:rPr lang="fi-FI"/>
              <a:t> </a:t>
            </a:r>
            <a:r>
              <a:rPr lang="fi-FI" err="1"/>
              <a:t>Efternamn</a:t>
            </a:r>
            <a:r>
              <a:rPr lang="fi-FI"/>
              <a:t> | </a:t>
            </a:r>
            <a:r>
              <a:rPr lang="fi-FI" err="1"/>
              <a:t>Kontaktinformation</a:t>
            </a:r>
            <a:r>
              <a:rPr lang="fi-FI"/>
              <a:t> | osterbottensvalfard.fi</a:t>
            </a:r>
          </a:p>
        </p:txBody>
      </p:sp>
    </p:spTree>
    <p:extLst>
      <p:ext uri="{BB962C8B-B14F-4D97-AF65-F5344CB8AC3E}">
        <p14:creationId xmlns:p14="http://schemas.microsoft.com/office/powerpoint/2010/main" val="1644486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+ bild / Kansi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92742" y="567159"/>
            <a:ext cx="4911522" cy="2299519"/>
          </a:xfrm>
        </p:spPr>
        <p:txBody>
          <a:bodyPr anchor="b">
            <a:normAutofit/>
          </a:bodyPr>
          <a:lstStyle>
            <a:lvl1pPr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92742" y="3136739"/>
            <a:ext cx="4911522" cy="1018844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792742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1792743" y="4425644"/>
            <a:ext cx="4911521" cy="279730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B1E416C0-4E6D-428D-8B11-8AA4319A4838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7209212" y="1"/>
            <a:ext cx="4980065" cy="6858000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4199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/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9327754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89" y="2326511"/>
            <a:ext cx="9327755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</p:spTree>
    <p:extLst>
      <p:ext uri="{BB962C8B-B14F-4D97-AF65-F5344CB8AC3E}">
        <p14:creationId xmlns:p14="http://schemas.microsoft.com/office/powerpoint/2010/main" val="19565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+ bild / Sisältö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4491680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90" y="2326511"/>
            <a:ext cx="4491680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  <p:sp>
        <p:nvSpPr>
          <p:cNvPr id="9" name="Sisällön paikkamerkki 2">
            <a:extLst>
              <a:ext uri="{FF2B5EF4-FFF2-40B4-BE49-F238E27FC236}">
                <a16:creationId xmlns:a16="http://schemas.microsoft.com/office/drawing/2014/main" id="{1DA025EC-89A3-44CB-B84C-6A8DB57CA696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6772099" y="762946"/>
            <a:ext cx="4385897" cy="5414017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accent2"/>
                </a:solidFill>
              </a:defRPr>
            </a:lvl1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</a:p>
        </p:txBody>
      </p:sp>
    </p:spTree>
    <p:extLst>
      <p:ext uri="{BB962C8B-B14F-4D97-AF65-F5344CB8AC3E}">
        <p14:creationId xmlns:p14="http://schemas.microsoft.com/office/powerpoint/2010/main" val="746549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Saatavuus/</a:t>
            </a:r>
            <a:r>
              <a:rPr lang="fi-FI" sz="3600" err="1">
                <a:solidFill>
                  <a:schemeClr val="tx1"/>
                </a:solidFill>
              </a:rPr>
              <a:t>Tillgänglighet</a:t>
            </a:r>
            <a:endParaRPr lang="fi-FI" sz="3600">
              <a:solidFill>
                <a:schemeClr val="tx1"/>
              </a:solidFill>
            </a:endParaRPr>
          </a:p>
        </p:txBody>
      </p:sp>
      <p:cxnSp>
        <p:nvCxnSpPr>
          <p:cNvPr id="22" name="Straight Connector 21"/>
          <p:cNvCxnSpPr/>
          <p:nvPr userDrawn="1"/>
        </p:nvCxnSpPr>
        <p:spPr>
          <a:xfrm>
            <a:off x="8517600" y="891309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999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337" y="1694162"/>
            <a:ext cx="565977" cy="565977"/>
          </a:xfrm>
          <a:prstGeom prst="rect">
            <a:avLst/>
          </a:prstGeom>
          <a:solidFill>
            <a:srgbClr val="213A8F"/>
          </a:solidFill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038573" y="3248691"/>
            <a:ext cx="610548" cy="610548"/>
          </a:xfrm>
          <a:prstGeom prst="rect">
            <a:avLst/>
          </a:prstGeom>
        </p:spPr>
      </p:pic>
      <p:sp>
        <p:nvSpPr>
          <p:cNvPr id="7" name="Oval 6"/>
          <p:cNvSpPr/>
          <p:nvPr userDrawn="1"/>
        </p:nvSpPr>
        <p:spPr>
          <a:xfrm>
            <a:off x="5256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6192000" y="4244541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0" name="Oval 9"/>
          <p:cNvSpPr/>
          <p:nvPr userDrawn="1"/>
        </p:nvSpPr>
        <p:spPr>
          <a:xfrm>
            <a:off x="6192000" y="3004809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1" name="Oval 10"/>
          <p:cNvSpPr/>
          <p:nvPr userDrawn="1"/>
        </p:nvSpPr>
        <p:spPr>
          <a:xfrm>
            <a:off x="5256000" y="548427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2" name="Oval 11"/>
          <p:cNvSpPr/>
          <p:nvPr userDrawn="1"/>
        </p:nvSpPr>
        <p:spPr>
          <a:xfrm flipH="1">
            <a:off x="3744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3" name="Oval 12"/>
          <p:cNvSpPr/>
          <p:nvPr userDrawn="1"/>
        </p:nvSpPr>
        <p:spPr>
          <a:xfrm flipH="1">
            <a:off x="2808000" y="4279589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4" name="Oval 13"/>
          <p:cNvSpPr/>
          <p:nvPr userDrawn="1"/>
        </p:nvSpPr>
        <p:spPr>
          <a:xfrm flipH="1">
            <a:off x="2808000" y="3001778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5" name="Oval 14"/>
          <p:cNvSpPr/>
          <p:nvPr userDrawn="1"/>
        </p:nvSpPr>
        <p:spPr>
          <a:xfrm flipH="1">
            <a:off x="3744000" y="549609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51106" y="3421474"/>
            <a:ext cx="1926680" cy="1016988"/>
          </a:xfrm>
          <a:prstGeom prst="rect">
            <a:avLst/>
          </a:prstGeom>
        </p:spPr>
      </p:pic>
      <p:sp>
        <p:nvSpPr>
          <p:cNvPr id="25" name="TextBox 24"/>
          <p:cNvSpPr txBox="1"/>
          <p:nvPr userDrawn="1"/>
        </p:nvSpPr>
        <p:spPr>
          <a:xfrm>
            <a:off x="4581070" y="3074694"/>
            <a:ext cx="697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6539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337" y="1694162"/>
            <a:ext cx="565977" cy="565977"/>
          </a:xfrm>
          <a:prstGeom prst="rect">
            <a:avLst/>
          </a:prstGeom>
          <a:solidFill>
            <a:srgbClr val="213A8F"/>
          </a:solidFill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038573" y="3248691"/>
            <a:ext cx="610548" cy="610548"/>
          </a:xfrm>
          <a:prstGeom prst="rect">
            <a:avLst/>
          </a:prstGeom>
        </p:spPr>
      </p:pic>
      <p:sp>
        <p:nvSpPr>
          <p:cNvPr id="7" name="Oval 6"/>
          <p:cNvSpPr/>
          <p:nvPr userDrawn="1"/>
        </p:nvSpPr>
        <p:spPr>
          <a:xfrm>
            <a:off x="5256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6192000" y="4244541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0" name="Oval 9"/>
          <p:cNvSpPr/>
          <p:nvPr userDrawn="1"/>
        </p:nvSpPr>
        <p:spPr>
          <a:xfrm>
            <a:off x="6192000" y="3004809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1" name="Oval 10"/>
          <p:cNvSpPr/>
          <p:nvPr userDrawn="1"/>
        </p:nvSpPr>
        <p:spPr>
          <a:xfrm>
            <a:off x="5256000" y="5484273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2" name="Oval 11"/>
          <p:cNvSpPr/>
          <p:nvPr userDrawn="1"/>
        </p:nvSpPr>
        <p:spPr>
          <a:xfrm flipH="1">
            <a:off x="3744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3" name="Oval 12"/>
          <p:cNvSpPr/>
          <p:nvPr userDrawn="1"/>
        </p:nvSpPr>
        <p:spPr>
          <a:xfrm flipH="1">
            <a:off x="2808000" y="4279589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4" name="Oval 13"/>
          <p:cNvSpPr/>
          <p:nvPr userDrawn="1"/>
        </p:nvSpPr>
        <p:spPr>
          <a:xfrm flipH="1">
            <a:off x="2808000" y="3001778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5" name="Oval 14"/>
          <p:cNvSpPr/>
          <p:nvPr userDrawn="1"/>
        </p:nvSpPr>
        <p:spPr>
          <a:xfrm flipH="1">
            <a:off x="3744000" y="5496093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51106" y="3421474"/>
            <a:ext cx="1926680" cy="1016988"/>
          </a:xfrm>
          <a:prstGeom prst="rect">
            <a:avLst/>
          </a:prstGeom>
        </p:spPr>
      </p:pic>
      <p:sp>
        <p:nvSpPr>
          <p:cNvPr id="25" name="TextBox 24"/>
          <p:cNvSpPr txBox="1"/>
          <p:nvPr userDrawn="1"/>
        </p:nvSpPr>
        <p:spPr>
          <a:xfrm>
            <a:off x="4577121" y="3006628"/>
            <a:ext cx="705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  <p:sp>
        <p:nvSpPr>
          <p:cNvPr id="28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/>
          <a:p>
            <a:r>
              <a:rPr lang="fi-FI" sz="3600" b="1" err="1">
                <a:solidFill>
                  <a:schemeClr val="tx1"/>
                </a:solidFill>
              </a:rPr>
              <a:t>Kundupplevelse</a:t>
            </a:r>
            <a:endParaRPr lang="fi-FI" sz="36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1657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 err="1">
                <a:solidFill>
                  <a:schemeClr val="tx1"/>
                </a:solidFill>
              </a:rPr>
              <a:t>Säkerhet</a:t>
            </a:r>
            <a:r>
              <a:rPr lang="fi-FI" sz="3600">
                <a:solidFill>
                  <a:schemeClr val="tx1"/>
                </a:solidFill>
              </a:rPr>
              <a:t> </a:t>
            </a:r>
            <a:r>
              <a:rPr lang="fi-FI" sz="3600" err="1">
                <a:solidFill>
                  <a:schemeClr val="tx1"/>
                </a:solidFill>
              </a:rPr>
              <a:t>och</a:t>
            </a:r>
            <a:r>
              <a:rPr lang="fi-FI" sz="3600">
                <a:solidFill>
                  <a:schemeClr val="tx1"/>
                </a:solidFill>
              </a:rPr>
              <a:t> </a:t>
            </a:r>
            <a:r>
              <a:rPr lang="fi-FI" sz="3600" err="1">
                <a:solidFill>
                  <a:schemeClr val="tx1"/>
                </a:solidFill>
              </a:rPr>
              <a:t>kvalitet</a:t>
            </a:r>
            <a:endParaRPr lang="fi-FI" sz="3600">
              <a:solidFill>
                <a:schemeClr val="tx1"/>
              </a:solidFill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1123602" y="4488872"/>
            <a:ext cx="1107809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28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46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64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 userDrawn="1"/>
        </p:nvCxnSpPr>
        <p:spPr>
          <a:xfrm>
            <a:off x="4680000" y="1299411"/>
            <a:ext cx="0" cy="318946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8640000" y="1264071"/>
            <a:ext cx="0" cy="32248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>
            <a:off x="82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E0997A41-488F-47FE-A14E-4E3CBAC2B407}"/>
              </a:ext>
            </a:extLst>
          </p:cNvPr>
          <p:cNvSpPr txBox="1"/>
          <p:nvPr userDrawn="1"/>
        </p:nvSpPr>
        <p:spPr>
          <a:xfrm>
            <a:off x="4735669" y="1404000"/>
            <a:ext cx="38267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sv-SE" b="1">
                <a:solidFill>
                  <a:srgbClr val="85C598"/>
                </a:solidFill>
              </a:rPr>
              <a:t>DE ANMÄLDA HÄNDELSERNAS KARAKTÄR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2FE2FFB-F344-4344-940D-26D2C6046DF3}"/>
              </a:ext>
            </a:extLst>
          </p:cNvPr>
          <p:cNvSpPr txBox="1"/>
          <p:nvPr userDrawn="1"/>
        </p:nvSpPr>
        <p:spPr>
          <a:xfrm>
            <a:off x="1179185" y="1404000"/>
            <a:ext cx="28474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</a:rPr>
              <a:t>ANTAL ANMÄLAN OM NEGATIV HÄNDELSE 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0680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>
                <a:solidFill>
                  <a:schemeClr val="tx1"/>
                </a:solidFill>
              </a:rPr>
              <a:t>Turvallisuus ja laatu</a:t>
            </a:r>
          </a:p>
        </p:txBody>
      </p:sp>
      <p:sp>
        <p:nvSpPr>
          <p:cNvPr id="26" name="TextBox 25"/>
          <p:cNvSpPr txBox="1"/>
          <p:nvPr userDrawn="1"/>
        </p:nvSpPr>
        <p:spPr>
          <a:xfrm>
            <a:off x="1197033" y="1404000"/>
            <a:ext cx="24678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fi-FI" b="1">
                <a:solidFill>
                  <a:schemeClr val="accent4"/>
                </a:solidFill>
              </a:rPr>
              <a:t>VAARATAPAHTUMA ILMOITUSTEN MÄÄRÄ</a:t>
            </a:r>
            <a:endParaRPr lang="en-US" b="1">
              <a:solidFill>
                <a:schemeClr val="accent4"/>
              </a:solidFill>
            </a:endParaRPr>
          </a:p>
        </p:txBody>
      </p:sp>
      <p:sp>
        <p:nvSpPr>
          <p:cNvPr id="27" name="TextBox 26"/>
          <p:cNvSpPr txBox="1"/>
          <p:nvPr userDrawn="1"/>
        </p:nvSpPr>
        <p:spPr>
          <a:xfrm>
            <a:off x="4753431" y="1404000"/>
            <a:ext cx="24678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sv-SE" sz="1600" b="1">
                <a:solidFill>
                  <a:srgbClr val="85C598"/>
                </a:solidFill>
              </a:rPr>
              <a:t>VAARATAPAHTUMA ILMOITUKSET 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CEC3B77E-0D3E-4B5A-8A4D-5EEF2CF1F41B}"/>
              </a:ext>
            </a:extLst>
          </p:cNvPr>
          <p:cNvCxnSpPr/>
          <p:nvPr userDrawn="1"/>
        </p:nvCxnSpPr>
        <p:spPr>
          <a:xfrm>
            <a:off x="1123602" y="4488872"/>
            <a:ext cx="1107809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16ADCBBD-B6ED-4152-B8C4-0DC573033107}"/>
              </a:ext>
            </a:extLst>
          </p:cNvPr>
          <p:cNvCxnSpPr/>
          <p:nvPr userDrawn="1"/>
        </p:nvCxnSpPr>
        <p:spPr>
          <a:xfrm>
            <a:off x="46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A35BE4C-1B5A-48EE-84DB-C2B08640B807}"/>
              </a:ext>
            </a:extLst>
          </p:cNvPr>
          <p:cNvCxnSpPr/>
          <p:nvPr userDrawn="1"/>
        </p:nvCxnSpPr>
        <p:spPr>
          <a:xfrm>
            <a:off x="64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D941A194-48EB-4091-A182-F366B11A0BC8}"/>
              </a:ext>
            </a:extLst>
          </p:cNvPr>
          <p:cNvCxnSpPr/>
          <p:nvPr userDrawn="1"/>
        </p:nvCxnSpPr>
        <p:spPr>
          <a:xfrm>
            <a:off x="4680000" y="1299411"/>
            <a:ext cx="0" cy="318946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5DF4010C-4B32-4FC4-9A31-D4B806832335}"/>
              </a:ext>
            </a:extLst>
          </p:cNvPr>
          <p:cNvCxnSpPr/>
          <p:nvPr userDrawn="1"/>
        </p:nvCxnSpPr>
        <p:spPr>
          <a:xfrm>
            <a:off x="8640000" y="1264071"/>
            <a:ext cx="0" cy="32248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E6CD3214-45BE-4687-A978-284152739751}"/>
              </a:ext>
            </a:extLst>
          </p:cNvPr>
          <p:cNvCxnSpPr/>
          <p:nvPr userDrawn="1"/>
        </p:nvCxnSpPr>
        <p:spPr>
          <a:xfrm>
            <a:off x="82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1757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sv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DA7AAD77-E012-4221-83A5-D7ADEB8D2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3390" y="762946"/>
            <a:ext cx="9125505" cy="9094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01F2BC0-DD14-447B-BE79-5BFE77A3D5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53390" y="1807336"/>
            <a:ext cx="912550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235314FF-C2D7-405B-A15B-6B537B96F6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9">
            <a:extLs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266216" y="552066"/>
            <a:ext cx="613457" cy="515001"/>
          </a:xfrm>
          <a:prstGeom prst="rect">
            <a:avLst/>
          </a:prstGeom>
        </p:spPr>
      </p:pic>
      <p:cxnSp>
        <p:nvCxnSpPr>
          <p:cNvPr id="10" name="Suora yhdysviiva 9">
            <a:extLst>
              <a:ext uri="{FF2B5EF4-FFF2-40B4-BE49-F238E27FC236}">
                <a16:creationId xmlns:a16="http://schemas.microsoft.com/office/drawing/2014/main" id="{8AE9BA5D-CB1F-42B4-95FA-B46C48732C58}"/>
              </a:ext>
            </a:extLst>
          </p:cNvPr>
          <p:cNvCxnSpPr/>
          <p:nvPr userDrawn="1"/>
        </p:nvCxnSpPr>
        <p:spPr>
          <a:xfrm>
            <a:off x="1143621" y="557760"/>
            <a:ext cx="0" cy="5736508"/>
          </a:xfrm>
          <a:prstGeom prst="line">
            <a:avLst/>
          </a:prstGeom>
          <a:ln>
            <a:solidFill>
              <a:schemeClr val="tx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tsikon paikkamerkki 1">
            <a:extLst>
              <a:ext uri="{FF2B5EF4-FFF2-40B4-BE49-F238E27FC236}">
                <a16:creationId xmlns:a16="http://schemas.microsoft.com/office/drawing/2014/main" id="{D5D4B195-9A4B-4226-8C21-060A5ED30A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 userDrawn="1"/>
        </p:nvSpPr>
        <p:spPr>
          <a:xfrm>
            <a:off x="380411" y="1298695"/>
            <a:ext cx="476113" cy="5241000"/>
          </a:xfrm>
          <a:prstGeom prst="rect">
            <a:avLst/>
          </a:prstGeom>
        </p:spPr>
        <p:txBody>
          <a:bodyPr vert="vert270" lIns="91440" tIns="45720" rIns="91440" bIns="45720" numCol="1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R="0" algn="r" rtl="0"/>
            <a:r>
              <a:rPr lang="fi-FI" sz="900" b="0" i="0" u="none" strike="noStrike" spc="300" baseline="30000">
                <a:solidFill>
                  <a:schemeClr val="tx1"/>
                </a:solidFill>
                <a:latin typeface="Arial" panose="020B0604020202020204" pitchFamily="34" charset="0"/>
              </a:rPr>
              <a:t>ÖSTERBOTTENS VÄLFÄRDSOMRÅDE </a:t>
            </a:r>
            <a:r>
              <a:rPr lang="fi-FI" sz="900" b="0" i="0" u="none" strike="noStrike" spc="300" baseline="30000">
                <a:solidFill>
                  <a:schemeClr val="accent2"/>
                </a:solidFill>
                <a:latin typeface="Arial" panose="020B0604020202020204" pitchFamily="34" charset="0"/>
              </a:rPr>
              <a:t>| POHJANMAAN HYVINVOINTIALUE </a:t>
            </a:r>
          </a:p>
        </p:txBody>
      </p:sp>
    </p:spTree>
    <p:extLst>
      <p:ext uri="{BB962C8B-B14F-4D97-AF65-F5344CB8AC3E}">
        <p14:creationId xmlns:p14="http://schemas.microsoft.com/office/powerpoint/2010/main" val="3231554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709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708" r:id="rId11"/>
    <p:sldLayoutId id="2147483706" r:id="rId12"/>
    <p:sldLayoutId id="2147483701" r:id="rId13"/>
    <p:sldLayoutId id="2147483702" r:id="rId14"/>
    <p:sldLayoutId id="2147483703" r:id="rId15"/>
    <p:sldLayoutId id="2147483704" r:id="rId16"/>
    <p:sldLayoutId id="214748370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C54E7A8-5072-420C-8029-2B2F9E87B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i-FI" sz="4800"/>
              <a:t>Omavalvonnan seurantatietojen </a:t>
            </a:r>
            <a:r>
              <a:rPr lang="fi-FI" sz="4800" dirty="0"/>
              <a:t>raportointi</a:t>
            </a:r>
          </a:p>
        </p:txBody>
      </p:sp>
      <p:sp>
        <p:nvSpPr>
          <p:cNvPr id="3" name="Rubrik2">
            <a:extLst>
              <a:ext uri="{FF2B5EF4-FFF2-40B4-BE49-F238E27FC236}">
                <a16:creationId xmlns:a16="http://schemas.microsoft.com/office/drawing/2014/main" id="{CE2751FD-BF62-47E2-835B-FEDE70EA77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00100" y="3413033"/>
            <a:ext cx="7934716" cy="92621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dirty="0"/>
              <a:t>Tulosalue: sairaalapalvelut, medisiininen toiminta </a:t>
            </a:r>
            <a:br>
              <a:rPr lang="fi-FI" dirty="0"/>
            </a:br>
            <a:r>
              <a:rPr lang="fi-FI" dirty="0"/>
              <a:t>Raportoitava ajanjakso:9-12/24</a:t>
            </a:r>
            <a:endParaRPr lang="fi-FI" dirty="0"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00100" y="5153890"/>
            <a:ext cx="668343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Lyhenteet:</a:t>
            </a:r>
          </a:p>
          <a:p>
            <a:r>
              <a:rPr lang="fi-FI" sz="1400">
                <a:solidFill>
                  <a:schemeClr val="bg1"/>
                </a:solidFill>
              </a:rPr>
              <a:t>NPS (Net </a:t>
            </a:r>
            <a:r>
              <a:rPr lang="fi-FI" sz="1400" err="1">
                <a:solidFill>
                  <a:schemeClr val="bg1"/>
                </a:solidFill>
              </a:rPr>
              <a:t>Promoter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Score</a:t>
            </a:r>
            <a:r>
              <a:rPr lang="fi-FI" sz="1400">
                <a:solidFill>
                  <a:schemeClr val="bg1"/>
                </a:solidFill>
              </a:rPr>
              <a:t>): Suositteluindeksi (asiakkaat ja henkilöstö)</a:t>
            </a:r>
          </a:p>
          <a:p>
            <a:r>
              <a:rPr lang="fi-FI" sz="1400" err="1">
                <a:solidFill>
                  <a:schemeClr val="bg1"/>
                </a:solidFill>
              </a:rPr>
              <a:t>Haipro</a:t>
            </a:r>
            <a:r>
              <a:rPr lang="fi-FI" sz="1400">
                <a:solidFill>
                  <a:schemeClr val="bg1"/>
                </a:solidFill>
              </a:rPr>
              <a:t>: Haitta- ja vaaratapahtumailmoitus -järjestelmä </a:t>
            </a:r>
          </a:p>
        </p:txBody>
      </p:sp>
    </p:spTree>
    <p:extLst>
      <p:ext uri="{BB962C8B-B14F-4D97-AF65-F5344CB8AC3E}">
        <p14:creationId xmlns:p14="http://schemas.microsoft.com/office/powerpoint/2010/main" val="1257341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024EE8-8D3B-44DC-9B9C-9EC3E822D1F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2000"/>
            <a:ext cx="9327754" cy="774907"/>
          </a:xfrm>
        </p:spPr>
        <p:txBody>
          <a:bodyPr>
            <a:normAutofit/>
          </a:bodyPr>
          <a:lstStyle/>
          <a:p>
            <a:r>
              <a:rPr lang="fi-FI" b="1"/>
              <a:t>Saatavuus</a:t>
            </a:r>
            <a:endParaRPr lang="fi-FI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9393257-90C4-493A-87CB-50A248A160F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824000" y="4284000"/>
            <a:ext cx="3600000" cy="36933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endParaRPr lang="fi-FI">
              <a:solidFill>
                <a:schemeClr val="bg1"/>
              </a:solidFill>
              <a:cs typeface="Arial" panose="020B0604020202020204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8B5285A-114C-4EBB-BC70-BCA611BDE790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824000" y="5004000"/>
            <a:ext cx="3600000" cy="36933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endParaRPr lang="fi-FI">
              <a:solidFill>
                <a:schemeClr val="bg1"/>
              </a:solidFill>
              <a:cs typeface="Arial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9BB5C40-2571-412C-9EF7-EAA73E1DB2C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824000" y="5760000"/>
            <a:ext cx="3600000" cy="36933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endParaRPr lang="fi-FI">
              <a:solidFill>
                <a:schemeClr val="bg1"/>
              </a:solidFill>
              <a:cs typeface="Arial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F8FDB91-3671-44F9-8590-A8310AB93B6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532000" y="1404000"/>
            <a:ext cx="360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KORJAAVAT TOIMENPITEET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CF3010D-CA5C-4F57-BFA8-1218323501F4}"/>
              </a:ext>
            </a:extLst>
          </p:cNvPr>
          <p:cNvSpPr txBox="1"/>
          <p:nvPr/>
        </p:nvSpPr>
        <p:spPr>
          <a:xfrm>
            <a:off x="6907879" y="0"/>
            <a:ext cx="5284121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en-US" sz="1400" dirty="0" err="1"/>
              <a:t>Sairaalapalvelut</a:t>
            </a:r>
            <a:r>
              <a:rPr lang="en-US" sz="1400" dirty="0"/>
              <a:t> - </a:t>
            </a:r>
            <a:r>
              <a:rPr lang="en-US" sz="1400" dirty="0" err="1"/>
              <a:t>medisiininen</a:t>
            </a:r>
            <a:r>
              <a:rPr lang="en-US" sz="1400" dirty="0"/>
              <a:t> </a:t>
            </a:r>
            <a:r>
              <a:rPr lang="en-US" sz="1400" dirty="0" err="1"/>
              <a:t>toiminta</a:t>
            </a:r>
            <a:r>
              <a:rPr lang="en-US" sz="1400" dirty="0"/>
              <a:t> 9-12. 2024</a:t>
            </a:r>
            <a:endParaRPr lang="fi-FI" sz="1400" dirty="0"/>
          </a:p>
        </p:txBody>
      </p:sp>
      <p:sp>
        <p:nvSpPr>
          <p:cNvPr id="10" name="Rectangle 9"/>
          <p:cNvSpPr/>
          <p:nvPr/>
        </p:nvSpPr>
        <p:spPr>
          <a:xfrm>
            <a:off x="8659351" y="1735409"/>
            <a:ext cx="3227165" cy="584775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r>
              <a:rPr lang="en-US" sz="1600" err="1">
                <a:solidFill>
                  <a:schemeClr val="bg1"/>
                </a:solidFill>
                <a:cs typeface="Arial"/>
              </a:rPr>
              <a:t>Puhelut</a:t>
            </a:r>
            <a:r>
              <a:rPr lang="en-US" sz="1600">
                <a:solidFill>
                  <a:schemeClr val="bg1"/>
                </a:solidFill>
                <a:cs typeface="Arial"/>
              </a:rPr>
              <a:t> ja </a:t>
            </a:r>
            <a:r>
              <a:rPr lang="en-US" sz="1600" err="1">
                <a:solidFill>
                  <a:schemeClr val="bg1"/>
                </a:solidFill>
                <a:cs typeface="Arial"/>
              </a:rPr>
              <a:t>digitaaliset</a:t>
            </a:r>
            <a:r>
              <a:rPr lang="en-US" sz="1600">
                <a:solidFill>
                  <a:schemeClr val="bg1"/>
                </a:solidFill>
                <a:cs typeface="Arial"/>
              </a:rPr>
              <a:t> </a:t>
            </a:r>
            <a:r>
              <a:rPr lang="en-US" sz="1600" err="1">
                <a:solidFill>
                  <a:schemeClr val="bg1"/>
                </a:solidFill>
                <a:cs typeface="Arial"/>
              </a:rPr>
              <a:t>kontaktit</a:t>
            </a:r>
            <a:r>
              <a:rPr lang="en-US" sz="1600">
                <a:solidFill>
                  <a:schemeClr val="bg1"/>
                </a:solidFill>
                <a:cs typeface="Arial"/>
              </a:rPr>
              <a:t> on</a:t>
            </a:r>
            <a:endParaRPr lang="sv-SE" sz="1600">
              <a:solidFill>
                <a:schemeClr val="bg1"/>
              </a:solidFill>
              <a:cs typeface="Arial"/>
            </a:endParaRPr>
          </a:p>
          <a:p>
            <a:r>
              <a:rPr lang="en-US" sz="1600">
                <a:solidFill>
                  <a:schemeClr val="bg1"/>
                </a:solidFill>
                <a:cs typeface="Arial"/>
              </a:rPr>
              <a:t> </a:t>
            </a:r>
            <a:r>
              <a:rPr lang="en-US" sz="1600" err="1">
                <a:solidFill>
                  <a:schemeClr val="bg1"/>
                </a:solidFill>
                <a:cs typeface="Arial"/>
              </a:rPr>
              <a:t>otettu</a:t>
            </a:r>
            <a:r>
              <a:rPr lang="en-US" sz="1600">
                <a:solidFill>
                  <a:schemeClr val="bg1"/>
                </a:solidFill>
                <a:cs typeface="Arial"/>
              </a:rPr>
              <a:t> </a:t>
            </a:r>
            <a:r>
              <a:rPr lang="en-US" sz="1600" err="1">
                <a:solidFill>
                  <a:schemeClr val="bg1"/>
                </a:solidFill>
                <a:cs typeface="Arial"/>
              </a:rPr>
              <a:t>käyttöön</a:t>
            </a:r>
            <a:r>
              <a:rPr lang="en-US" sz="1600">
                <a:solidFill>
                  <a:schemeClr val="bg1"/>
                </a:solidFill>
                <a:cs typeface="Arial"/>
              </a:rPr>
              <a:t> 5/24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8827991"/>
              </p:ext>
            </p:extLst>
          </p:nvPr>
        </p:nvGraphicFramePr>
        <p:xfrm>
          <a:off x="1429452" y="1735409"/>
          <a:ext cx="5835980" cy="181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2195">
                  <a:extLst>
                    <a:ext uri="{9D8B030D-6E8A-4147-A177-3AD203B41FA5}">
                      <a16:colId xmlns:a16="http://schemas.microsoft.com/office/drawing/2014/main" val="3519582195"/>
                    </a:ext>
                  </a:extLst>
                </a:gridCol>
                <a:gridCol w="1933785">
                  <a:extLst>
                    <a:ext uri="{9D8B030D-6E8A-4147-A177-3AD203B41FA5}">
                      <a16:colId xmlns:a16="http://schemas.microsoft.com/office/drawing/2014/main" val="2803137049"/>
                    </a:ext>
                  </a:extLst>
                </a:gridCol>
              </a:tblGrid>
              <a:tr h="453990">
                <a:tc>
                  <a:txBody>
                    <a:bodyPr/>
                    <a:lstStyle/>
                    <a:p>
                      <a:r>
                        <a:rPr lang="fi-FI" sz="1600" dirty="0"/>
                        <a:t>Saatavuus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600" dirty="0"/>
                        <a:t>Määrä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9405046"/>
                  </a:ext>
                </a:extLst>
              </a:tr>
              <a:tr h="453990">
                <a:tc>
                  <a:txBody>
                    <a:bodyPr/>
                    <a:lstStyle/>
                    <a:p>
                      <a:r>
                        <a:rPr lang="fi-FI" sz="1600" dirty="0"/>
                        <a:t>Kokonaiskäyntimäärät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19501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1724946"/>
                  </a:ext>
                </a:extLst>
              </a:tr>
              <a:tr h="453990">
                <a:tc>
                  <a:txBody>
                    <a:bodyPr/>
                    <a:lstStyle/>
                    <a:p>
                      <a:r>
                        <a:rPr lang="fi-FI" sz="1600" dirty="0"/>
                        <a:t>Hoitajan käynnit: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570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9934689"/>
                  </a:ext>
                </a:extLst>
              </a:tr>
              <a:tr h="453990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fi-FI" sz="1600" dirty="0"/>
                        <a:t>Puhelut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600" dirty="0"/>
                        <a:t>2372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81780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26558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1800"/>
            <a:ext cx="9124950" cy="909638"/>
          </a:xfrm>
        </p:spPr>
        <p:txBody>
          <a:bodyPr/>
          <a:lstStyle/>
          <a:p>
            <a:r>
              <a:rPr lang="fi-FI" b="1"/>
              <a:t>Turvallisuus ja laatu</a:t>
            </a:r>
            <a:endParaRPr lang="en-US" b="1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EA9B04F-2CE8-40E9-87C6-7E8526A045C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636924" y="1404000"/>
            <a:ext cx="355507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b="1">
                <a:solidFill>
                  <a:schemeClr val="accent4"/>
                </a:solidFill>
              </a:rPr>
              <a:t>YLEISIMMÄT ILMOITUSTYYPIT HENKILÖKUNNAN TEKEMÄT ILMOITUKSET: </a:t>
            </a:r>
            <a:endParaRPr lang="en-US" sz="1400" b="1">
              <a:solidFill>
                <a:schemeClr val="accent4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EB88840-D611-4EDE-B010-D3B120C249B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707774" y="4500000"/>
            <a:ext cx="17467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200" b="1">
                <a:solidFill>
                  <a:schemeClr val="accent4"/>
                </a:solidFill>
              </a:rPr>
              <a:t>YHTEYDENOTOT POTILASASIA-VASTAAVILLE (KPL)</a:t>
            </a:r>
            <a:endParaRPr lang="en-US" sz="1200" b="1">
              <a:solidFill>
                <a:schemeClr val="accent4"/>
              </a:solidFill>
            </a:endParaRPr>
          </a:p>
        </p:txBody>
      </p:sp>
      <p:sp>
        <p:nvSpPr>
          <p:cNvPr id="10" name="TextBox 9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64500" y="5796000"/>
            <a:ext cx="1800000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4000" dirty="0">
                <a:solidFill>
                  <a:schemeClr val="bg1"/>
                </a:solidFill>
                <a:cs typeface="Arial"/>
              </a:rPr>
              <a:t>2 (0)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4108C14-3F8F-405D-913F-76EA08CF95C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497842" y="4500000"/>
            <a:ext cx="1746794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1200" b="1">
                <a:solidFill>
                  <a:schemeClr val="accent4"/>
                </a:solidFill>
              </a:rPr>
              <a:t>KORVATUT POTILASVAHINGOT (LUKUMÄÄRÄ)</a:t>
            </a:r>
            <a:endParaRPr lang="fi-FI" sz="1200" b="1">
              <a:solidFill>
                <a:schemeClr val="accent4"/>
              </a:solidFill>
              <a:cs typeface="Arial"/>
            </a:endParaRPr>
          </a:p>
        </p:txBody>
      </p:sp>
      <p:sp>
        <p:nvSpPr>
          <p:cNvPr id="7" name="TextBox 6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464500" y="5796000"/>
            <a:ext cx="1800000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4000" dirty="0">
                <a:solidFill>
                  <a:schemeClr val="bg1"/>
                </a:solidFill>
                <a:cs typeface="Arial"/>
              </a:rPr>
              <a:t>0 (0)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8732BD0-FF98-459F-9A88-807176C5ECC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307733" y="4500000"/>
            <a:ext cx="38270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b="1">
                <a:solidFill>
                  <a:schemeClr val="accent4"/>
                </a:solidFill>
              </a:rPr>
              <a:t>KORJAAVAT TOIMENPITEET</a:t>
            </a:r>
            <a:endParaRPr lang="en-US" sz="1400" b="1">
              <a:solidFill>
                <a:schemeClr val="accent4"/>
              </a:solidFill>
            </a:endParaRPr>
          </a:p>
        </p:txBody>
      </p:sp>
      <p:sp>
        <p:nvSpPr>
          <p:cNvPr id="11" name="TextBox 10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307733" y="4805532"/>
            <a:ext cx="3827092" cy="129266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200">
                <a:solidFill>
                  <a:schemeClr val="bg1"/>
                </a:solidFill>
                <a:cs typeface="Arial"/>
              </a:rPr>
              <a:t>Kaikki </a:t>
            </a:r>
            <a:r>
              <a:rPr lang="fi-FI" sz="1200" err="1">
                <a:solidFill>
                  <a:schemeClr val="bg1"/>
                </a:solidFill>
                <a:cs typeface="Arial"/>
              </a:rPr>
              <a:t>Haipro</a:t>
            </a:r>
            <a:r>
              <a:rPr lang="fi-FI" sz="1200">
                <a:solidFill>
                  <a:schemeClr val="bg1"/>
                </a:solidFill>
                <a:cs typeface="Arial"/>
              </a:rPr>
              <a:t>-ilmoitukset käydään moniammatillisesti yksikkötasolla läpi, osasto-/tiimikokouksissa. Prosessit analysoidaan ja mahdolliset korjattavat toimenpiteet tehdään.</a:t>
            </a:r>
          </a:p>
          <a:p>
            <a:endParaRPr lang="fi-FI" sz="1200">
              <a:solidFill>
                <a:schemeClr val="bg1"/>
              </a:solidFill>
              <a:cs typeface="Arial"/>
            </a:endParaRPr>
          </a:p>
          <a:p>
            <a:pPr marL="342900" indent="-342900">
              <a:buAutoNum type="arabicPeriod"/>
            </a:pPr>
            <a:endParaRPr lang="en-US">
              <a:cs typeface="Arial" panose="020B0604020202020204"/>
            </a:endParaRPr>
          </a:p>
        </p:txBody>
      </p:sp>
      <p:graphicFrame>
        <p:nvGraphicFramePr>
          <p:cNvPr id="18" name="Chart 17" descr="Taulukko Vaaratapahtumailmoitusten määrä &#10;Tammikuu-Huhtikuu 2022 135&#10;Tammikuu-Huhtikuu 2023 211&#10;Toukokuu-Elokuu 2022 168&#10;Toukokuu-Elokuu 2023 194&#10;Syyskuu-Joulukuu 2022 171&#10;Syyskuu- Joulukuu 2023 260">
            <a:extLst>
              <a:ext uri="{FF2B5EF4-FFF2-40B4-BE49-F238E27FC236}">
                <a16:creationId xmlns:a16="http://schemas.microsoft.com/office/drawing/2014/main" id="{09D56CB9-FEB7-483C-8207-2D26C813B25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99290866"/>
              </p:ext>
            </p:extLst>
          </p:nvPr>
        </p:nvGraphicFramePr>
        <p:xfrm>
          <a:off x="1201825" y="1931731"/>
          <a:ext cx="3476262" cy="25088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9" name="Chart 18" descr="Ympyrädiagrammi vaaratapahtumailmoitukset:&#10;Läheltäpiti 28 %&#10;Muut havainnot 25%&#10;Tapahtui asiakkaalle 47%&#10;josta&#10;Kohtalaiset seuraukset 6,8%&#10;Vakavat seuraukset: 0,6 %">
            <a:extLst>
              <a:ext uri="{FF2B5EF4-FFF2-40B4-BE49-F238E27FC236}">
                <a16:creationId xmlns:a16="http://schemas.microsoft.com/office/drawing/2014/main" id="{BFF24A90-41A4-4A37-BAA2-72FDF093247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72759790"/>
              </p:ext>
            </p:extLst>
          </p:nvPr>
        </p:nvGraphicFramePr>
        <p:xfrm>
          <a:off x="4707774" y="1806216"/>
          <a:ext cx="3929150" cy="25956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Rectangle 2"/>
          <p:cNvSpPr/>
          <p:nvPr/>
        </p:nvSpPr>
        <p:spPr>
          <a:xfrm>
            <a:off x="7096440" y="3572552"/>
            <a:ext cx="229639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300" dirty="0" err="1">
                <a:solidFill>
                  <a:schemeClr val="bg1"/>
                </a:solidFill>
                <a:latin typeface="Calibri" panose="020F0502020204030204" pitchFamily="34" charset="0"/>
              </a:rPr>
              <a:t>Kohtalainen</a:t>
            </a:r>
            <a:r>
              <a:rPr lang="en-US" sz="1300" dirty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</a:p>
          <a:p>
            <a:r>
              <a:rPr lang="en-US" sz="1300" dirty="0" err="1">
                <a:solidFill>
                  <a:schemeClr val="bg1"/>
                </a:solidFill>
                <a:latin typeface="Calibri" panose="020F0502020204030204" pitchFamily="34" charset="0"/>
              </a:rPr>
              <a:t>haitta</a:t>
            </a:r>
            <a:r>
              <a:rPr lang="en-US" sz="1300" dirty="0">
                <a:solidFill>
                  <a:schemeClr val="bg1"/>
                </a:solidFill>
                <a:latin typeface="Calibri" panose="020F0502020204030204" pitchFamily="34" charset="0"/>
              </a:rPr>
              <a:t>  13,7 %</a:t>
            </a:r>
            <a:br>
              <a:rPr lang="en-US" sz="1300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en-US" sz="1300" dirty="0" err="1">
                <a:solidFill>
                  <a:schemeClr val="bg1"/>
                </a:solidFill>
                <a:latin typeface="Calibri" panose="020F0502020204030204" pitchFamily="34" charset="0"/>
              </a:rPr>
              <a:t>Vakava</a:t>
            </a:r>
            <a:r>
              <a:rPr lang="en-US" sz="1300" dirty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en-US" sz="1300" dirty="0" err="1">
                <a:solidFill>
                  <a:schemeClr val="bg1"/>
                </a:solidFill>
                <a:latin typeface="Calibri" panose="020F0502020204030204" pitchFamily="34" charset="0"/>
              </a:rPr>
              <a:t>haitta</a:t>
            </a:r>
            <a:r>
              <a:rPr lang="en-US" sz="1300" dirty="0">
                <a:solidFill>
                  <a:schemeClr val="bg1"/>
                </a:solidFill>
                <a:latin typeface="Calibri" panose="020F0502020204030204" pitchFamily="34" charset="0"/>
              </a:rPr>
              <a:t> 0 %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863445" y="2320052"/>
            <a:ext cx="2547270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>
              <a:buAutoNum type="arabicPeriod"/>
            </a:pPr>
            <a:r>
              <a:rPr lang="fi-FI" sz="1600">
                <a:solidFill>
                  <a:schemeClr val="bg1"/>
                </a:solidFill>
              </a:rPr>
              <a:t>Tiedonkulku</a:t>
            </a:r>
          </a:p>
          <a:p>
            <a:pPr marL="342900" indent="-342900">
              <a:buAutoNum type="arabicPeriod"/>
            </a:pPr>
            <a:r>
              <a:rPr lang="fi-FI" sz="1600">
                <a:solidFill>
                  <a:schemeClr val="bg1"/>
                </a:solidFill>
              </a:rPr>
              <a:t>Lääke- ja nestehoito</a:t>
            </a:r>
            <a:endParaRPr lang="fi-FI" sz="1600" err="1">
              <a:solidFill>
                <a:schemeClr val="bg1"/>
              </a:solidFill>
              <a:cs typeface="Arial"/>
            </a:endParaRPr>
          </a:p>
          <a:p>
            <a:pPr marL="342900" indent="-342900">
              <a:buAutoNum type="arabicPeriod"/>
            </a:pPr>
            <a:endParaRPr lang="fi-FI" sz="1600">
              <a:solidFill>
                <a:schemeClr val="bg1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CF3010D-CA5C-4F57-BFA8-1218323501F4}"/>
              </a:ext>
            </a:extLst>
          </p:cNvPr>
          <p:cNvSpPr txBox="1"/>
          <p:nvPr/>
        </p:nvSpPr>
        <p:spPr>
          <a:xfrm>
            <a:off x="6907879" y="0"/>
            <a:ext cx="5284121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en-US" sz="1400" dirty="0" err="1"/>
              <a:t>Sairaalapalvelut</a:t>
            </a:r>
            <a:r>
              <a:rPr lang="en-US" sz="1400" dirty="0"/>
              <a:t> - </a:t>
            </a:r>
            <a:r>
              <a:rPr lang="en-US" sz="1400" dirty="0" err="1"/>
              <a:t>medisiininen</a:t>
            </a:r>
            <a:r>
              <a:rPr lang="en-US" sz="1400" dirty="0"/>
              <a:t> </a:t>
            </a:r>
            <a:r>
              <a:rPr lang="en-US" sz="1400" dirty="0" err="1"/>
              <a:t>toiminta</a:t>
            </a:r>
            <a:r>
              <a:rPr lang="en-US" sz="1400" dirty="0"/>
              <a:t> 9-12. .2024</a:t>
            </a:r>
            <a:endParaRPr lang="fi-FI" sz="1400" dirty="0"/>
          </a:p>
        </p:txBody>
      </p:sp>
      <p:graphicFrame>
        <p:nvGraphicFramePr>
          <p:cNvPr id="21" name="Chart 20" descr="Taulukko Asiakkaiden vaaratapahtumailmoitusten määrä &#10;Tammikuu-Huhtikuu 2023 135&#10;Tammikuu-Huhtikuu 2024 211&#10;Toukokuu-Elokuu 2023 168&#10;Toukokuu-Elokuu 2024 &#10;Syyskuu-Joulukuu 2023 171&#10;Syyskuu- Joulukuu 2024 ">
            <a:extLst>
              <a:ext uri="{FF2B5EF4-FFF2-40B4-BE49-F238E27FC236}">
                <a16:creationId xmlns:a16="http://schemas.microsoft.com/office/drawing/2014/main" id="{4795ED5E-587D-3953-50E7-D966E262B9C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1229160"/>
              </p:ext>
            </p:extLst>
          </p:nvPr>
        </p:nvGraphicFramePr>
        <p:xfrm>
          <a:off x="1126369" y="5030917"/>
          <a:ext cx="3476261" cy="19130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2" name="Rectangle 21"/>
          <p:cNvSpPr/>
          <p:nvPr/>
        </p:nvSpPr>
        <p:spPr>
          <a:xfrm>
            <a:off x="1162418" y="4546776"/>
            <a:ext cx="3555075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1300" b="1">
                <a:solidFill>
                  <a:schemeClr val="accent4"/>
                </a:solidFill>
              </a:rPr>
              <a:t>ASIAKKAIDEN TEKEMIEN VAARATAPATUMAILMOITUKSEN MÄÄRÄ</a:t>
            </a:r>
            <a:endParaRPr lang="en-US" sz="1300"/>
          </a:p>
        </p:txBody>
      </p:sp>
    </p:spTree>
    <p:extLst>
      <p:ext uri="{BB962C8B-B14F-4D97-AF65-F5344CB8AC3E}">
        <p14:creationId xmlns:p14="http://schemas.microsoft.com/office/powerpoint/2010/main" val="2727330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692000" y="432000"/>
            <a:ext cx="9327754" cy="7749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i-FI" b="1"/>
              <a:t>Asiakaskokemus</a:t>
            </a:r>
          </a:p>
        </p:txBody>
      </p:sp>
      <p:cxnSp>
        <p:nvCxnSpPr>
          <p:cNvPr id="10" name="Straight Arrow Connector 9" descr="NPS luku. NPS voi vaihdella miinus 100 ja +100 välillä. Yleisesti yli 50 lukua pidetään hyvänä. Tulos"/>
          <p:cNvCxnSpPr/>
          <p:nvPr/>
        </p:nvCxnSpPr>
        <p:spPr>
          <a:xfrm flipV="1">
            <a:off x="4911477" y="4157896"/>
            <a:ext cx="776523" cy="218040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010130" y="4495629"/>
            <a:ext cx="1837866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4800">
                <a:solidFill>
                  <a:schemeClr val="bg1"/>
                </a:solidFill>
              </a:rPr>
              <a:t>82</a:t>
            </a:r>
            <a:endParaRPr lang="fi-FI" sz="4800">
              <a:solidFill>
                <a:schemeClr val="bg1"/>
              </a:solidFill>
              <a:cs typeface="Arial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BAD7D48-995A-4DAC-99EC-BDFB3519D48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467876" y="1930827"/>
            <a:ext cx="209162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Minulle jäi tunne, että minusta välitettiin kokonaisvaltaisesti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694AA5A-0782-9A4A-CE03-0DF1734ED11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726000" y="1989825"/>
            <a:ext cx="900000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 dirty="0">
                <a:solidFill>
                  <a:prstClr val="white"/>
                </a:solidFill>
                <a:latin typeface="Calibri" panose="020F0502020204030204"/>
              </a:rPr>
              <a:t>4,78</a:t>
            </a:r>
            <a:endParaRPr kumimoji="0" lang="fi-FI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1B94961-5594-4A51-9CB2-F4AF987BDE5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4" y="3133275"/>
            <a:ext cx="14740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Sain apua, kun sitä tarvitsin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B76FA4E-039B-32EB-8019-1F2698A8EC5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781885" y="3132000"/>
            <a:ext cx="9000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defRPr/>
            </a:pPr>
            <a:r>
              <a:rPr lang="fi-FI" b="1" dirty="0">
                <a:solidFill>
                  <a:prstClr val="white"/>
                </a:solidFill>
                <a:latin typeface="Calibri" panose="020F0502020204030204"/>
              </a:rPr>
              <a:t>4,73 </a:t>
            </a:r>
            <a:endParaRPr kumimoji="0" lang="fi-FI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1669A93-17DC-4CCD-AD10-F077F101D28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4" y="4283627"/>
            <a:ext cx="159551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Koin oloni turvalliseksi hoidon / palvelun aikana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A44E5B5-9E32-8FEB-4087-138D2D8EB8E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781885" y="4428000"/>
            <a:ext cx="900000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 dirty="0">
                <a:solidFill>
                  <a:prstClr val="white"/>
                </a:solidFill>
                <a:latin typeface="Calibri" panose="020F0502020204030204"/>
              </a:rPr>
              <a:t>4,84</a:t>
            </a:r>
            <a:endParaRPr kumimoji="0" lang="fi-FI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8407C80-24AA-4293-BCBB-101A9BB2775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4" y="5619583"/>
            <a:ext cx="24540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Hoitoani / Asiaani koskevat päätökset tehtiin yhteistyössä kanssani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8FFA9A3-69E4-AA0B-A887-6A61AE42F13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726000" y="5653550"/>
            <a:ext cx="900000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 dirty="0">
                <a:solidFill>
                  <a:prstClr val="white"/>
                </a:solidFill>
                <a:latin typeface="Calibri" panose="020F0502020204030204"/>
              </a:rPr>
              <a:t>4,85</a:t>
            </a:r>
            <a:endParaRPr kumimoji="0" lang="fi-FI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541D659-D5EB-45E0-B553-915B20B2B61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33932" y="1919006"/>
            <a:ext cx="175395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ko-KR" sz="1400" b="1" err="1">
                <a:solidFill>
                  <a:prstClr val="white"/>
                </a:solidFill>
                <a:cs typeface="Arial" pitchFamily="34" charset="0"/>
              </a:rPr>
              <a:t>Tiedän</a:t>
            </a:r>
            <a:r>
              <a:rPr lang="en-US" altLang="ko-KR" sz="1400" b="1">
                <a:solidFill>
                  <a:prstClr val="white"/>
                </a:solidFill>
                <a:cs typeface="Arial" pitchFamily="34" charset="0"/>
              </a:rPr>
              <a:t>, </a:t>
            </a:r>
            <a:r>
              <a:rPr lang="en-US" altLang="ko-KR" sz="1400" b="1" err="1">
                <a:solidFill>
                  <a:prstClr val="white"/>
                </a:solidFill>
                <a:cs typeface="Arial" pitchFamily="34" charset="0"/>
              </a:rPr>
              <a:t>miten</a:t>
            </a:r>
            <a:r>
              <a:rPr lang="en-US" altLang="ko-KR" sz="1400" b="1">
                <a:solidFill>
                  <a:prstClr val="white"/>
                </a:solidFill>
                <a:cs typeface="Arial" pitchFamily="34" charset="0"/>
              </a:rPr>
              <a:t> </a:t>
            </a:r>
            <a:r>
              <a:rPr lang="en-US" altLang="ko-KR" sz="1400" b="1" err="1">
                <a:solidFill>
                  <a:prstClr val="white"/>
                </a:solidFill>
                <a:cs typeface="Arial" pitchFamily="34" charset="0"/>
              </a:rPr>
              <a:t>hoitoni</a:t>
            </a:r>
            <a:r>
              <a:rPr lang="en-US" altLang="ko-KR" sz="1400" b="1">
                <a:solidFill>
                  <a:prstClr val="white"/>
                </a:solidFill>
                <a:cs typeface="Arial" pitchFamily="34" charset="0"/>
              </a:rPr>
              <a:t>/</a:t>
            </a:r>
            <a:r>
              <a:rPr lang="en-US" altLang="ko-KR" sz="1400" b="1" err="1">
                <a:solidFill>
                  <a:prstClr val="white"/>
                </a:solidFill>
                <a:cs typeface="Arial" pitchFamily="34" charset="0"/>
              </a:rPr>
              <a:t>palveluni</a:t>
            </a:r>
            <a:r>
              <a:rPr lang="en-US" altLang="ko-KR" sz="1400" b="1">
                <a:solidFill>
                  <a:prstClr val="white"/>
                </a:solidFill>
                <a:cs typeface="Arial" pitchFamily="34" charset="0"/>
              </a:rPr>
              <a:t> </a:t>
            </a:r>
            <a:r>
              <a:rPr lang="en-US" altLang="ko-KR" sz="1400" b="1" err="1">
                <a:solidFill>
                  <a:prstClr val="white"/>
                </a:solidFill>
                <a:cs typeface="Arial" pitchFamily="34" charset="0"/>
              </a:rPr>
              <a:t>jatkuu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0C0521F-798A-97BA-AB11-CBD04E9F6E6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238000" y="1989825"/>
            <a:ext cx="900000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 dirty="0">
                <a:solidFill>
                  <a:prstClr val="white"/>
                </a:solidFill>
                <a:latin typeface="Calibri" panose="020F0502020204030204"/>
              </a:rPr>
              <a:t>4,45</a:t>
            </a:r>
            <a:endParaRPr kumimoji="0" lang="fi-FI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2FCF7D71-72D7-452E-9131-3D6608B10E7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132690" y="2981128"/>
            <a:ext cx="175293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Saamani tieto hoidosta / palvelusta oli ymmärrettävää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197C203-020B-0324-3CC3-3D41D21A60E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174000" y="3132000"/>
            <a:ext cx="900000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 dirty="0">
                <a:solidFill>
                  <a:prstClr val="white"/>
                </a:solidFill>
                <a:latin typeface="Calibri" panose="020F0502020204030204"/>
              </a:rPr>
              <a:t>4,69</a:t>
            </a:r>
            <a:endParaRPr kumimoji="0" lang="fi-FI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3BC08923-E0CE-4B2B-B27D-018A01C391C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220224" y="4364949"/>
            <a:ext cx="183786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Koin saamani hoidon / palvelun hyödylliseksi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2F674F2-0EE7-C368-AD80-506AECF7613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174000" y="4428000"/>
            <a:ext cx="900000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 dirty="0">
                <a:solidFill>
                  <a:prstClr val="white"/>
                </a:solidFill>
                <a:latin typeface="Calibri" panose="020F0502020204030204"/>
              </a:rPr>
              <a:t>4,67</a:t>
            </a:r>
            <a:endParaRPr kumimoji="0" lang="fi-FI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4434518C-5B60-43FF-8CCA-BF6FC2AFFE1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75308" y="5621594"/>
            <a:ext cx="169543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Sain hoitoa ja palvelua äidinkielelläni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255BB55-60E3-4258-6256-EA028CE5961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238000" y="5653549"/>
            <a:ext cx="9000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 dirty="0">
                <a:solidFill>
                  <a:prstClr val="white"/>
                </a:solidFill>
                <a:latin typeface="Calibri" panose="020F0502020204030204"/>
              </a:rPr>
              <a:t>4,73</a:t>
            </a:r>
            <a:endParaRPr kumimoji="0" lang="fi-FI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TextBox 11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711814" y="1696487"/>
            <a:ext cx="2335568" cy="224676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cs typeface="Arial"/>
              </a:rPr>
              <a:t>Positiivinen palaute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cs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 i="1">
                <a:solidFill>
                  <a:prstClr val="white"/>
                </a:solidFill>
                <a:latin typeface="Arial"/>
                <a:cs typeface="Arial"/>
              </a:rPr>
              <a:t>Kohtaaminen</a:t>
            </a:r>
            <a:endParaRPr lang="fi-FI" sz="1400" b="1" i="1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i-FI" sz="14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cs typeface="Arial"/>
              </a:rPr>
              <a:t>Negatiivinen palaute</a:t>
            </a:r>
            <a:r>
              <a:rPr lang="fi-FI" sz="1400">
                <a:solidFill>
                  <a:prstClr val="white"/>
                </a:solidFill>
                <a:latin typeface="Arial"/>
                <a:cs typeface="Arial"/>
              </a:rPr>
              <a:t> </a:t>
            </a:r>
            <a:endParaRPr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i-FI" sz="1400" b="1" i="1">
              <a:solidFill>
                <a:prstClr val="white"/>
              </a:solidFill>
              <a:latin typeface="Arial"/>
              <a:cs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 i="1">
                <a:solidFill>
                  <a:prstClr val="white"/>
                </a:solidFill>
                <a:latin typeface="Arial"/>
                <a:cs typeface="Arial"/>
              </a:rPr>
              <a:t>Saatavuus</a:t>
            </a:r>
            <a:endParaRPr lang="fi-FI" sz="1400" b="1" i="1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CF3010D-CA5C-4F57-BFA8-1218323501F4}"/>
              </a:ext>
            </a:extLst>
          </p:cNvPr>
          <p:cNvSpPr txBox="1"/>
          <p:nvPr/>
        </p:nvSpPr>
        <p:spPr>
          <a:xfrm>
            <a:off x="6907879" y="0"/>
            <a:ext cx="5284121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en-US" sz="1400" dirty="0" err="1"/>
              <a:t>Sairaalapalvelut</a:t>
            </a:r>
            <a:r>
              <a:rPr lang="en-US" sz="1400" dirty="0"/>
              <a:t> - </a:t>
            </a:r>
            <a:r>
              <a:rPr lang="en-US" sz="1400" dirty="0" err="1"/>
              <a:t>medisiininen</a:t>
            </a:r>
            <a:r>
              <a:rPr lang="en-US" sz="1400" dirty="0"/>
              <a:t> </a:t>
            </a:r>
            <a:r>
              <a:rPr lang="en-US" sz="1400" dirty="0" err="1"/>
              <a:t>toiminta</a:t>
            </a:r>
            <a:r>
              <a:rPr lang="en-US" sz="1400" dirty="0"/>
              <a:t> 9-12..2024</a:t>
            </a:r>
            <a:endParaRPr lang="fi-FI" sz="1400" dirty="0"/>
          </a:p>
        </p:txBody>
      </p:sp>
      <p:sp>
        <p:nvSpPr>
          <p:cNvPr id="24" name="TextBox 23"/>
          <p:cNvSpPr txBox="1"/>
          <p:nvPr/>
        </p:nvSpPr>
        <p:spPr>
          <a:xfrm>
            <a:off x="1184494" y="1413412"/>
            <a:ext cx="43019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>
                <a:solidFill>
                  <a:schemeClr val="bg1"/>
                </a:solidFill>
              </a:rPr>
              <a:t>ASIAKASPALAUTTEIDEN MÄÄRÄ:  131</a:t>
            </a:r>
          </a:p>
        </p:txBody>
      </p:sp>
      <p:sp>
        <p:nvSpPr>
          <p:cNvPr id="29" name="Rectangle 28"/>
          <p:cNvSpPr/>
          <p:nvPr/>
        </p:nvSpPr>
        <p:spPr>
          <a:xfrm>
            <a:off x="8686778" y="5330384"/>
            <a:ext cx="1958803" cy="1015663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fi-FI" sz="1500" dirty="0">
                <a:solidFill>
                  <a:schemeClr val="bg1"/>
                </a:solidFill>
              </a:rPr>
              <a:t>HOITOLINJA </a:t>
            </a:r>
          </a:p>
          <a:p>
            <a:pPr algn="ctr"/>
            <a:r>
              <a:rPr lang="fi-FI" sz="1500" dirty="0">
                <a:solidFill>
                  <a:schemeClr val="bg1"/>
                </a:solidFill>
              </a:rPr>
              <a:t>0 (0)</a:t>
            </a:r>
            <a:br>
              <a:rPr lang="fi-FI" sz="1500" dirty="0"/>
            </a:br>
            <a:r>
              <a:rPr lang="fi-FI" sz="1500" dirty="0">
                <a:solidFill>
                  <a:schemeClr val="bg1"/>
                </a:solidFill>
              </a:rPr>
              <a:t>LÄÄKÄRILINJA </a:t>
            </a:r>
            <a:endParaRPr lang="fi-FI" dirty="0"/>
          </a:p>
          <a:p>
            <a:pPr algn="ctr"/>
            <a:r>
              <a:rPr lang="fi-FI" sz="1500" dirty="0">
                <a:solidFill>
                  <a:schemeClr val="bg1"/>
                </a:solidFill>
                <a:cs typeface="Arial"/>
              </a:rPr>
              <a:t>0 (0)</a:t>
            </a:r>
          </a:p>
        </p:txBody>
      </p:sp>
      <p:sp>
        <p:nvSpPr>
          <p:cNvPr id="30" name="Rectangle 29"/>
          <p:cNvSpPr/>
          <p:nvPr/>
        </p:nvSpPr>
        <p:spPr>
          <a:xfrm>
            <a:off x="10096041" y="5326626"/>
            <a:ext cx="2292266" cy="1015663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fi-FI" sz="1500" dirty="0">
                <a:solidFill>
                  <a:schemeClr val="bg1"/>
                </a:solidFill>
              </a:rPr>
              <a:t>HOITOLINJA </a:t>
            </a:r>
          </a:p>
          <a:p>
            <a:pPr algn="ctr"/>
            <a:r>
              <a:rPr lang="fi-FI" sz="1500" dirty="0">
                <a:solidFill>
                  <a:schemeClr val="bg1"/>
                </a:solidFill>
              </a:rPr>
              <a:t>0 (0)</a:t>
            </a:r>
            <a:br>
              <a:rPr lang="fi-FI" sz="1500" dirty="0"/>
            </a:br>
            <a:r>
              <a:rPr lang="fi-FI" sz="1500" dirty="0">
                <a:solidFill>
                  <a:schemeClr val="bg1"/>
                </a:solidFill>
              </a:rPr>
              <a:t>LÄÄKÄRILINJA </a:t>
            </a:r>
            <a:endParaRPr lang="fi-FI" dirty="0">
              <a:solidFill>
                <a:schemeClr val="bg1"/>
              </a:solidFill>
            </a:endParaRPr>
          </a:p>
          <a:p>
            <a:pPr algn="ctr"/>
            <a:r>
              <a:rPr lang="fi-FI" sz="1500" dirty="0">
                <a:solidFill>
                  <a:schemeClr val="bg1"/>
                </a:solidFill>
                <a:cs typeface="Arial"/>
              </a:rPr>
              <a:t>0 (0)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EB1D047-C9CB-4437-88D9-F93983DDD57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840030" y="4803406"/>
            <a:ext cx="16768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400" b="1">
                <a:solidFill>
                  <a:schemeClr val="accent4"/>
                </a:solidFill>
              </a:rPr>
              <a:t>MUISTUTUKSET (LKM)</a:t>
            </a:r>
            <a:endParaRPr lang="en-US" sz="1400" b="1">
              <a:solidFill>
                <a:schemeClr val="accent4"/>
              </a:solidFill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A20A6C0-EDDE-42C8-BDA7-EB925829631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382135" y="4803406"/>
            <a:ext cx="16768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400" b="1">
                <a:solidFill>
                  <a:schemeClr val="accent4"/>
                </a:solidFill>
              </a:rPr>
              <a:t>KANTELUT (LKM)</a:t>
            </a:r>
            <a:endParaRPr lang="en-US" sz="14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38400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1800"/>
            <a:ext cx="9328150" cy="774700"/>
          </a:xfrm>
        </p:spPr>
        <p:txBody>
          <a:bodyPr/>
          <a:lstStyle/>
          <a:p>
            <a:r>
              <a:rPr lang="fi-FI" b="1"/>
              <a:t>Osallisuus</a:t>
            </a:r>
            <a:endParaRPr lang="fi-FI" sz="3600" b="1">
              <a:solidFill>
                <a:schemeClr val="tx1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F7E2359-18D2-4C9A-8E3A-A4B79EC011A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3" y="5400000"/>
            <a:ext cx="550085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  <a:latin typeface="+mj-lt"/>
              </a:rPr>
              <a:t>Asiakasosallistujia, kokemusosaajia tai asiakasraati on mukana palvelujen kehittämisessä ja arvioinnissa. </a:t>
            </a:r>
            <a:endParaRPr lang="fi-FI" sz="1600" b="1" i="0">
              <a:solidFill>
                <a:schemeClr val="accent4"/>
              </a:solidFill>
              <a:effectLst/>
              <a:latin typeface="+mj-lt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8379D77-77AE-402C-9C6E-78C8903EFDF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3" y="1404000"/>
            <a:ext cx="550085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  <a:latin typeface="+mj-lt"/>
              </a:rPr>
              <a:t>Miten tuetaan asiakkaiden ja läheisten osallisuutta palveluiden suunnittelussa, toteutuksessa ja arvioinnissa?</a:t>
            </a:r>
            <a:endParaRPr lang="en-US" sz="1600" b="1">
              <a:solidFill>
                <a:schemeClr val="accent4"/>
              </a:solidFill>
              <a:latin typeface="+mj-lt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226EE11-9A5B-4650-9BD3-AF5C7870C72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629400" y="1404000"/>
            <a:ext cx="5562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i-FI" sz="1600" b="1">
                <a:solidFill>
                  <a:schemeClr val="accent4"/>
                </a:solidFill>
                <a:latin typeface="+mj-lt"/>
              </a:rPr>
              <a:t>Yhdessä sovitut teemat järjestöjen kanssa palveluiden kehittämiseen.</a:t>
            </a:r>
          </a:p>
        </p:txBody>
      </p:sp>
      <p:sp>
        <p:nvSpPr>
          <p:cNvPr id="2" name="Rectangle 1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705600" y="2138621"/>
            <a:ext cx="5486400" cy="338554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endParaRPr lang="fi-FI" sz="1600" b="1">
              <a:solidFill>
                <a:schemeClr val="bg1"/>
              </a:solidFill>
              <a:cs typeface="Arial" panose="020B0604020202020204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D31B4C9-4A02-4A21-93AE-949A563DD3D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629400" y="4140000"/>
            <a:ext cx="5562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  <a:latin typeface="+mj-lt"/>
              </a:rPr>
              <a:t>Tehdyt toimenpiteet palvelujen käyttäjien tekemien haitta- ja vaaratapahtumailmoitusten,</a:t>
            </a:r>
          </a:p>
          <a:p>
            <a:r>
              <a:rPr lang="fi-FI" sz="1600" b="1">
                <a:solidFill>
                  <a:schemeClr val="accent4"/>
                </a:solidFill>
                <a:latin typeface="+mj-lt"/>
              </a:rPr>
              <a:t>muistutusten ja kanteluiden perusteella: </a:t>
            </a:r>
          </a:p>
        </p:txBody>
      </p:sp>
      <p:sp>
        <p:nvSpPr>
          <p:cNvPr id="14" name="Rectangle 13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705600" y="5144925"/>
            <a:ext cx="5486400" cy="1661993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fi-FI" sz="1400" dirty="0">
                <a:solidFill>
                  <a:schemeClr val="bg1"/>
                </a:solidFill>
              </a:rPr>
              <a:t>Ohjeistusten tarkistus ja päivitys.</a:t>
            </a:r>
            <a:endParaRPr lang="en-US" sz="1400" dirty="0">
              <a:solidFill>
                <a:schemeClr val="bg1"/>
              </a:solidFill>
            </a:endParaRPr>
          </a:p>
          <a:p>
            <a:endParaRPr lang="fi-FI" sz="1400">
              <a:solidFill>
                <a:srgbClr val="213A8F"/>
              </a:solidFill>
            </a:endParaRPr>
          </a:p>
          <a:p>
            <a:endParaRPr lang="fi-FI" sz="1400">
              <a:solidFill>
                <a:srgbClr val="213A8F"/>
              </a:solidFill>
            </a:endParaRPr>
          </a:p>
          <a:p>
            <a:r>
              <a:rPr lang="fi-FI" sz="1400" dirty="0">
                <a:solidFill>
                  <a:schemeClr val="bg1"/>
                </a:solidFill>
                <a:cs typeface="Arial"/>
              </a:rPr>
              <a:t>Yksiköiden kanslia puhelinaikoja on yritetty lisäämään , resurssien saatavuuden mukaan</a:t>
            </a:r>
            <a:endParaRPr lang="en-US" sz="1400" dirty="0">
              <a:solidFill>
                <a:srgbClr val="000000"/>
              </a:solidFill>
              <a:cs typeface="Arial"/>
            </a:endParaRPr>
          </a:p>
          <a:p>
            <a:endParaRPr lang="en-US" sz="1600" dirty="0">
              <a:solidFill>
                <a:schemeClr val="bg1"/>
              </a:solidFill>
              <a:cs typeface="Arial"/>
            </a:endParaRPr>
          </a:p>
          <a:p>
            <a:endParaRPr lang="fi-FI" sz="1600" b="1">
              <a:solidFill>
                <a:schemeClr val="bg1"/>
              </a:solidFill>
              <a:cs typeface="Arial"/>
            </a:endParaRPr>
          </a:p>
        </p:txBody>
      </p:sp>
      <p:sp>
        <p:nvSpPr>
          <p:cNvPr id="3" name="Tekstiruutu 2">
            <a:extLst>
              <a:ext uri="{FF2B5EF4-FFF2-40B4-BE49-F238E27FC236}">
                <a16:creationId xmlns:a16="http://schemas.microsoft.com/office/drawing/2014/main" id="{D475C907-FE8C-7554-A893-019101AFF9B7}"/>
              </a:ext>
            </a:extLst>
          </p:cNvPr>
          <p:cNvSpPr txBox="1"/>
          <p:nvPr/>
        </p:nvSpPr>
        <p:spPr>
          <a:xfrm>
            <a:off x="1561213" y="6069226"/>
            <a:ext cx="4217717" cy="110799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i-FI" sz="1200" err="1">
                <a:solidFill>
                  <a:schemeClr val="bg1"/>
                </a:solidFill>
                <a:cs typeface="Arial"/>
              </a:rPr>
              <a:t>HaiPro</a:t>
            </a:r>
            <a:r>
              <a:rPr lang="fi-FI" sz="1200" dirty="0">
                <a:solidFill>
                  <a:schemeClr val="bg1"/>
                </a:solidFill>
                <a:cs typeface="Arial"/>
              </a:rPr>
              <a:t> ja potilaspalautteet arvostetaan ja otetaan huomioon parannus- ja kehitysprosesseissa. Asiakasraadit </a:t>
            </a:r>
            <a:r>
              <a:rPr lang="fi-FI" sz="1200" err="1">
                <a:solidFill>
                  <a:schemeClr val="bg1"/>
                </a:solidFill>
                <a:cs typeface="Arial"/>
              </a:rPr>
              <a:t>osallistetaan</a:t>
            </a:r>
            <a:r>
              <a:rPr lang="fi-FI" sz="1200" dirty="0">
                <a:solidFill>
                  <a:schemeClr val="bg1"/>
                </a:solidFill>
                <a:cs typeface="Arial"/>
              </a:rPr>
              <a:t> </a:t>
            </a:r>
            <a:r>
              <a:rPr lang="fi-FI" sz="1200" err="1">
                <a:solidFill>
                  <a:schemeClr val="bg1"/>
                </a:solidFill>
                <a:cs typeface="Arial"/>
              </a:rPr>
              <a:t>osittaina</a:t>
            </a:r>
            <a:r>
              <a:rPr lang="fi-FI" sz="1200" dirty="0">
                <a:solidFill>
                  <a:schemeClr val="bg1"/>
                </a:solidFill>
                <a:cs typeface="Arial"/>
              </a:rPr>
              <a:t> palveluiden kehittämisessä ja arvioimisessa. </a:t>
            </a:r>
            <a:endParaRPr lang="en-US" sz="1200">
              <a:solidFill>
                <a:schemeClr val="bg1"/>
              </a:solidFill>
              <a:cs typeface="Arial"/>
            </a:endParaRPr>
          </a:p>
          <a:p>
            <a:pPr algn="ctr"/>
            <a:endParaRPr lang="fi-FI" strike="sngStrike">
              <a:solidFill>
                <a:schemeClr val="bg1"/>
              </a:solidFill>
              <a:cs typeface="Arial" panose="020B0604020202020204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CF3010D-CA5C-4F57-BFA8-1218323501F4}"/>
              </a:ext>
            </a:extLst>
          </p:cNvPr>
          <p:cNvSpPr txBox="1"/>
          <p:nvPr/>
        </p:nvSpPr>
        <p:spPr>
          <a:xfrm>
            <a:off x="6907879" y="0"/>
            <a:ext cx="5284121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en-US" sz="1400" dirty="0" err="1"/>
              <a:t>Sairaalapalvelut</a:t>
            </a:r>
            <a:r>
              <a:rPr lang="en-US" sz="1400" dirty="0"/>
              <a:t> - </a:t>
            </a:r>
            <a:r>
              <a:rPr lang="en-US" sz="1400" dirty="0" err="1"/>
              <a:t>medisiininen</a:t>
            </a:r>
            <a:r>
              <a:rPr lang="en-US" sz="1400" dirty="0"/>
              <a:t> </a:t>
            </a:r>
            <a:r>
              <a:rPr lang="en-US" sz="1400" dirty="0" err="1"/>
              <a:t>toiminta</a:t>
            </a:r>
            <a:r>
              <a:rPr lang="en-US" sz="1400" dirty="0"/>
              <a:t> 9-12..2024</a:t>
            </a:r>
            <a:endParaRPr lang="fi-FI" sz="1400" dirty="0"/>
          </a:p>
        </p:txBody>
      </p:sp>
      <p:sp>
        <p:nvSpPr>
          <p:cNvPr id="5" name="TextBox 4"/>
          <p:cNvSpPr txBox="1"/>
          <p:nvPr/>
        </p:nvSpPr>
        <p:spPr>
          <a:xfrm>
            <a:off x="6705600" y="2089670"/>
            <a:ext cx="32560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>
                <a:solidFill>
                  <a:schemeClr val="bg1"/>
                </a:solidFill>
              </a:rPr>
              <a:t>Ei sovellu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28543" y="2292509"/>
            <a:ext cx="4254691" cy="584775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r>
              <a:rPr lang="fi" sz="1600">
                <a:solidFill>
                  <a:schemeClr val="bg1"/>
                </a:solidFill>
                <a:latin typeface="Arial"/>
                <a:cs typeface="Arial"/>
              </a:rPr>
              <a:t>Potilaat ovat mukana omassa hoidossaan ja </a:t>
            </a:r>
            <a:endParaRPr lang="sv-SE" sz="160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fi" sz="1600">
                <a:solidFill>
                  <a:schemeClr val="bg1"/>
                </a:solidFill>
                <a:latin typeface="Arial"/>
                <a:cs typeface="Arial"/>
              </a:rPr>
              <a:t>hoitotapahtumien suunnittelussa</a:t>
            </a:r>
            <a:endParaRPr lang="sv-SE" sz="1600">
              <a:solidFill>
                <a:schemeClr val="bg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963231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2000"/>
            <a:ext cx="9125505" cy="909453"/>
          </a:xfrm>
        </p:spPr>
        <p:txBody>
          <a:bodyPr/>
          <a:lstStyle/>
          <a:p>
            <a:r>
              <a:rPr lang="fi-FI" b="1"/>
              <a:t>Henkilöstö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87D6F18-5253-47FE-B65C-68D70B95FC2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00329" y="1404000"/>
            <a:ext cx="34197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HENKILÖSTÖ</a:t>
            </a:r>
            <a:r>
              <a:rPr lang="fi-FI" b="1" baseline="0">
                <a:solidFill>
                  <a:schemeClr val="accent4"/>
                </a:solidFill>
              </a:rPr>
              <a:t>MÄÄRÄ</a:t>
            </a:r>
            <a:endParaRPr lang="fi-FI" b="1">
              <a:solidFill>
                <a:schemeClr val="accent4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0339204-26BB-4952-89AE-2135805D860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76542" y="1404000"/>
            <a:ext cx="34197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</a:rPr>
              <a:t>TYÖTURVARLLISUUS- ILMOITUKSIA</a:t>
            </a:r>
            <a:r>
              <a:rPr lang="fi-FI" sz="1600" b="1" baseline="0">
                <a:solidFill>
                  <a:schemeClr val="accent4"/>
                </a:solidFill>
              </a:rPr>
              <a:t> HAIPRO-JÄRJESTELMÄN KAUTTA</a:t>
            </a:r>
            <a:endParaRPr lang="fi-FI" sz="1600" b="1">
              <a:solidFill>
                <a:schemeClr val="accent4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1899D8F-F29C-4A8D-23F8-AFF4AA5C4F4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76541" y="2190569"/>
            <a:ext cx="3457332" cy="258532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dirty="0">
                <a:solidFill>
                  <a:schemeClr val="bg1"/>
                </a:solidFill>
                <a:cs typeface="Arial"/>
              </a:rPr>
              <a:t>Ilmoitusten määrä: 19</a:t>
            </a:r>
          </a:p>
          <a:p>
            <a:endParaRPr lang="fi-FI">
              <a:solidFill>
                <a:srgbClr val="213A8F"/>
              </a:solidFill>
            </a:endParaRPr>
          </a:p>
          <a:p>
            <a:r>
              <a:rPr lang="fi-FI" dirty="0">
                <a:solidFill>
                  <a:schemeClr val="bg1"/>
                </a:solidFill>
                <a:cs typeface="Arial"/>
              </a:rPr>
              <a:t>Yleisimmät ilmoitustyypit:</a:t>
            </a:r>
          </a:p>
          <a:p>
            <a:endParaRPr lang="fi-FI">
              <a:solidFill>
                <a:schemeClr val="bg1"/>
              </a:solidFill>
              <a:cs typeface="Arial"/>
            </a:endParaRPr>
          </a:p>
          <a:p>
            <a:r>
              <a:rPr lang="fi-FI" dirty="0">
                <a:solidFill>
                  <a:schemeClr val="bg1"/>
                </a:solidFill>
                <a:cs typeface="Arial"/>
              </a:rPr>
              <a:t>1. Kaatuminen, liukastuminen</a:t>
            </a:r>
          </a:p>
          <a:p>
            <a:r>
              <a:rPr lang="fi-FI" dirty="0">
                <a:solidFill>
                  <a:schemeClr val="bg1"/>
                </a:solidFill>
                <a:cs typeface="Arial"/>
              </a:rPr>
              <a:t>2. Vaaralliset aineet ihon tai silmien kautta</a:t>
            </a:r>
          </a:p>
          <a:p>
            <a:endParaRPr lang="fi-FI">
              <a:solidFill>
                <a:schemeClr val="bg1"/>
              </a:solidFill>
              <a:cs typeface="Arial"/>
            </a:endParaRPr>
          </a:p>
          <a:p>
            <a:endParaRPr lang="fi-FI">
              <a:solidFill>
                <a:schemeClr val="bg1"/>
              </a:solidFill>
              <a:cs typeface="Arial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A3A8DD-9392-4700-B9FA-27D9275AC7F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00329" y="4541635"/>
            <a:ext cx="1807158" cy="101566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400" b="1" dirty="0">
                <a:solidFill>
                  <a:schemeClr val="accent4"/>
                </a:solidFill>
                <a:cs typeface="Arial"/>
              </a:rPr>
              <a:t>SAIRASPOISSAOLOPÄIVÄT</a:t>
            </a:r>
            <a:endParaRPr lang="fi-FI" sz="1400" dirty="0">
              <a:solidFill>
                <a:schemeClr val="accent4"/>
              </a:solidFill>
              <a:cs typeface="Arial"/>
            </a:endParaRPr>
          </a:p>
          <a:p>
            <a:endParaRPr lang="fi-FI" sz="1400" b="1">
              <a:solidFill>
                <a:schemeClr val="accent4"/>
              </a:solidFill>
              <a:cs typeface="Arial"/>
            </a:endParaRPr>
          </a:p>
          <a:p>
            <a:endParaRPr lang="fi-FI" b="1">
              <a:solidFill>
                <a:schemeClr val="accent4"/>
              </a:solidFill>
              <a:cs typeface="Arial"/>
            </a:endParaRPr>
          </a:p>
        </p:txBody>
      </p:sp>
      <p:cxnSp>
        <p:nvCxnSpPr>
          <p:cNvPr id="3" name="Straight Arrow Connector 2" descr="NPS luku. NPS voi vaihdella miinus 100 ja +100 välillä. Yleisesti yli 50 lukua pidetään hyvänä. Tulos"/>
          <p:cNvCxnSpPr/>
          <p:nvPr/>
        </p:nvCxnSpPr>
        <p:spPr>
          <a:xfrm flipV="1">
            <a:off x="4863970" y="5451348"/>
            <a:ext cx="517655" cy="550144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0F1362A9-5DC9-434F-9D9A-EA7454E0F68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22129" y="4541634"/>
            <a:ext cx="59698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TYÖHYVINVOINTIA</a:t>
            </a:r>
            <a:r>
              <a:rPr lang="fi-FI" b="1" baseline="0">
                <a:solidFill>
                  <a:schemeClr val="accent4"/>
                </a:solidFill>
              </a:rPr>
              <a:t> EDISTÄVÄT TOIMENPITEET</a:t>
            </a:r>
            <a:endParaRPr lang="fi-FI" b="1">
              <a:solidFill>
                <a:schemeClr val="accent4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EA36981-9605-E71F-3662-1D9CFE93CF09}"/>
              </a:ext>
            </a:extLst>
          </p:cNvPr>
          <p:cNvSpPr txBox="1"/>
          <p:nvPr/>
        </p:nvSpPr>
        <p:spPr>
          <a:xfrm>
            <a:off x="1242681" y="1764321"/>
            <a:ext cx="2946167" cy="203132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i-FI" dirty="0">
                <a:solidFill>
                  <a:schemeClr val="bg1"/>
                </a:solidFill>
                <a:latin typeface="Arial"/>
                <a:ea typeface="Segoe UI"/>
                <a:cs typeface="Segoe UI"/>
              </a:rPr>
              <a:t>Budjetoidut vakanssit:74</a:t>
            </a:r>
            <a:endParaRPr lang="en-US" dirty="0">
              <a:solidFill>
                <a:schemeClr val="bg1"/>
              </a:solidFill>
            </a:endParaRPr>
          </a:p>
          <a:p>
            <a:endParaRPr lang="fi-FI">
              <a:solidFill>
                <a:schemeClr val="bg1"/>
              </a:solidFill>
              <a:latin typeface="Arial"/>
              <a:ea typeface="Segoe UI"/>
              <a:cs typeface="Segoe UI"/>
            </a:endParaRPr>
          </a:p>
          <a:p>
            <a:r>
              <a:rPr lang="fi-FI" dirty="0">
                <a:solidFill>
                  <a:schemeClr val="bg1"/>
                </a:solidFill>
                <a:latin typeface="Arial"/>
                <a:ea typeface="Segoe UI"/>
                <a:cs typeface="Segoe UI"/>
              </a:rPr>
              <a:t>Vapaat vakanssit</a:t>
            </a:r>
            <a:r>
              <a:rPr lang="en-US" sz="1800" dirty="0">
                <a:solidFill>
                  <a:schemeClr val="bg1"/>
                </a:solidFill>
                <a:latin typeface="Arial"/>
                <a:ea typeface="Segoe UI"/>
                <a:cs typeface="Segoe UI"/>
              </a:rPr>
              <a:t>​</a:t>
            </a:r>
            <a:r>
              <a:rPr lang="en-US" dirty="0">
                <a:solidFill>
                  <a:schemeClr val="bg1"/>
                </a:solidFill>
                <a:latin typeface="Arial"/>
                <a:ea typeface="Segoe UI"/>
                <a:cs typeface="Segoe UI"/>
              </a:rPr>
              <a:t>: 1</a:t>
            </a:r>
            <a:endParaRPr lang="en-US" sz="1800" dirty="0">
              <a:solidFill>
                <a:schemeClr val="bg1"/>
              </a:solidFill>
              <a:latin typeface="Arial"/>
              <a:ea typeface="Segoe UI"/>
              <a:cs typeface="Segoe UI"/>
            </a:endParaRPr>
          </a:p>
          <a:p>
            <a:r>
              <a:rPr lang="en-US" dirty="0" err="1">
                <a:solidFill>
                  <a:schemeClr val="bg1"/>
                </a:solidFill>
                <a:latin typeface="Arial"/>
                <a:ea typeface="Segoe UI"/>
                <a:cs typeface="Segoe UI"/>
              </a:rPr>
              <a:t>Opiskelija</a:t>
            </a:r>
            <a:r>
              <a:rPr lang="en-US" dirty="0">
                <a:solidFill>
                  <a:schemeClr val="bg1"/>
                </a:solidFill>
                <a:latin typeface="Arial"/>
                <a:ea typeface="Segoe UI"/>
                <a:cs typeface="Segoe UI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/>
                <a:ea typeface="Segoe UI"/>
                <a:cs typeface="Segoe UI"/>
              </a:rPr>
              <a:t>määrä</a:t>
            </a:r>
            <a:r>
              <a:rPr lang="en-US" dirty="0">
                <a:solidFill>
                  <a:schemeClr val="bg1"/>
                </a:solidFill>
                <a:latin typeface="Arial"/>
                <a:ea typeface="Segoe UI"/>
                <a:cs typeface="Segoe UI"/>
              </a:rPr>
              <a:t>: 63 (24)</a:t>
            </a:r>
          </a:p>
          <a:p>
            <a:endParaRPr lang="en-US">
              <a:solidFill>
                <a:srgbClr val="213A8F"/>
              </a:solidFill>
              <a:latin typeface="Arial"/>
              <a:ea typeface="Segoe UI"/>
              <a:cs typeface="Segoe UI"/>
            </a:endParaRPr>
          </a:p>
          <a:p>
            <a:r>
              <a:rPr lang="en-US" dirty="0">
                <a:solidFill>
                  <a:srgbClr val="213A8F"/>
                </a:solidFill>
                <a:latin typeface="Arial"/>
                <a:ea typeface="Segoe UI"/>
                <a:cs typeface="Segoe UI"/>
              </a:rPr>
              <a:t>Va</a:t>
            </a:r>
          </a:p>
          <a:p>
            <a:pPr rtl="0"/>
            <a:r>
              <a:rPr lang="fi-FI" sz="1800" dirty="0">
                <a:solidFill>
                  <a:srgbClr val="213A8F"/>
                </a:solidFill>
                <a:latin typeface="Arial"/>
                <a:ea typeface="Segoe UI"/>
                <a:cs typeface="Segoe UI"/>
              </a:rPr>
              <a:t>​</a:t>
            </a:r>
            <a:endParaRPr lang="fi-FI" dirty="0">
              <a:cs typeface="Segoe UI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CF3010D-CA5C-4F57-BFA8-1218323501F4}"/>
              </a:ext>
            </a:extLst>
          </p:cNvPr>
          <p:cNvSpPr txBox="1"/>
          <p:nvPr/>
        </p:nvSpPr>
        <p:spPr>
          <a:xfrm>
            <a:off x="6907879" y="0"/>
            <a:ext cx="5284121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en-US" sz="1400" err="1"/>
              <a:t>Sairaalapalvelut</a:t>
            </a:r>
            <a:r>
              <a:rPr lang="en-US" sz="1400" dirty="0"/>
              <a:t> - </a:t>
            </a:r>
            <a:r>
              <a:rPr lang="en-US" sz="1400" err="1"/>
              <a:t>medisiininen</a:t>
            </a:r>
            <a:r>
              <a:rPr lang="en-US" sz="1400" dirty="0"/>
              <a:t> </a:t>
            </a:r>
            <a:r>
              <a:rPr lang="en-US" sz="1400" err="1"/>
              <a:t>toiminta</a:t>
            </a:r>
            <a:r>
              <a:rPr lang="en-US" sz="1400"/>
              <a:t> 9-12. .2024</a:t>
            </a:r>
            <a:endParaRPr lang="fi-FI" sz="1400"/>
          </a:p>
        </p:txBody>
      </p:sp>
      <p:sp>
        <p:nvSpPr>
          <p:cNvPr id="4" name="TextBox 3"/>
          <p:cNvSpPr txBox="1"/>
          <p:nvPr/>
        </p:nvSpPr>
        <p:spPr>
          <a:xfrm>
            <a:off x="4443183" y="6240018"/>
            <a:ext cx="987552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dirty="0">
                <a:solidFill>
                  <a:schemeClr val="bg1"/>
                </a:solidFill>
              </a:rPr>
              <a:t>47(17)</a:t>
            </a:r>
            <a:endParaRPr lang="en-US">
              <a:solidFill>
                <a:schemeClr val="bg1"/>
              </a:solidFill>
              <a:cs typeface="Arial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222127" y="4949439"/>
            <a:ext cx="5528180" cy="2308324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r>
              <a:rPr lang="fi-FI" dirty="0">
                <a:solidFill>
                  <a:schemeClr val="bg1"/>
                </a:solidFill>
                <a:cs typeface="Arial"/>
              </a:rPr>
              <a:t> Avoin työkulttuuri, jossa henkilökunta on mukana ja </a:t>
            </a:r>
            <a:endParaRPr lang="en-US" dirty="0">
              <a:solidFill>
                <a:schemeClr val="bg1"/>
              </a:solidFill>
              <a:cs typeface="Arial"/>
            </a:endParaRPr>
          </a:p>
          <a:p>
            <a:r>
              <a:rPr lang="fi-FI" dirty="0">
                <a:solidFill>
                  <a:schemeClr val="bg1"/>
                </a:solidFill>
                <a:cs typeface="Arial"/>
              </a:rPr>
              <a:t>osallistuu, tukee henkilöstön kehittymistä jatkuvalla </a:t>
            </a:r>
            <a:endParaRPr lang="en-US" dirty="0">
              <a:solidFill>
                <a:schemeClr val="bg1"/>
              </a:solidFill>
              <a:cs typeface="Arial"/>
            </a:endParaRPr>
          </a:p>
          <a:p>
            <a:r>
              <a:rPr lang="fi-FI" dirty="0">
                <a:solidFill>
                  <a:schemeClr val="bg1"/>
                </a:solidFill>
                <a:cs typeface="Arial"/>
              </a:rPr>
              <a:t>oppimisella, työtehtäviä  pätevyyden ja osaamisen </a:t>
            </a:r>
            <a:endParaRPr lang="en-US" dirty="0">
              <a:solidFill>
                <a:schemeClr val="bg1"/>
              </a:solidFill>
              <a:cs typeface="Arial"/>
            </a:endParaRPr>
          </a:p>
          <a:p>
            <a:r>
              <a:rPr lang="fi-FI" err="1">
                <a:solidFill>
                  <a:schemeClr val="bg1"/>
                </a:solidFill>
                <a:cs typeface="Arial"/>
              </a:rPr>
              <a:t>Mukaan.Tuemme</a:t>
            </a:r>
            <a:r>
              <a:rPr lang="fi-FI" dirty="0">
                <a:solidFill>
                  <a:schemeClr val="bg1"/>
                </a:solidFill>
                <a:cs typeface="Arial"/>
              </a:rPr>
              <a:t> kulttuuria, jossa ammattilaiset </a:t>
            </a:r>
            <a:endParaRPr lang="en-US" dirty="0">
              <a:solidFill>
                <a:schemeClr val="bg1"/>
              </a:solidFill>
              <a:cs typeface="Arial"/>
            </a:endParaRPr>
          </a:p>
          <a:p>
            <a:r>
              <a:rPr lang="fi-FI" dirty="0">
                <a:solidFill>
                  <a:schemeClr val="bg1"/>
                </a:solidFill>
                <a:cs typeface="Arial"/>
              </a:rPr>
              <a:t>auttavat toisiaan.</a:t>
            </a:r>
            <a:endParaRPr lang="en-US" dirty="0">
              <a:solidFill>
                <a:schemeClr val="bg1"/>
              </a:solidFill>
              <a:cs typeface="Arial"/>
            </a:endParaRPr>
          </a:p>
          <a:p>
            <a:endParaRPr lang="fi-FI" dirty="0">
              <a:solidFill>
                <a:srgbClr val="213A8F"/>
              </a:solidFill>
              <a:cs typeface="Arial"/>
            </a:endParaRPr>
          </a:p>
          <a:p>
            <a:endParaRPr lang="fi-FI" dirty="0">
              <a:solidFill>
                <a:schemeClr val="bg1"/>
              </a:solidFill>
              <a:cs typeface="Arial"/>
            </a:endParaRPr>
          </a:p>
          <a:p>
            <a:endParaRPr lang="en-US">
              <a:solidFill>
                <a:schemeClr val="bg1"/>
              </a:solidFill>
              <a:cs typeface="Arial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8366581" y="2213409"/>
            <a:ext cx="11721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err="1">
                <a:solidFill>
                  <a:schemeClr val="bg1"/>
                </a:solidFill>
                <a:cs typeface="Arial"/>
              </a:rPr>
              <a:t>Ei</a:t>
            </a:r>
            <a:r>
              <a:rPr lang="en-US">
                <a:solidFill>
                  <a:schemeClr val="bg1"/>
                </a:solidFill>
                <a:cs typeface="Arial"/>
              </a:rPr>
              <a:t> </a:t>
            </a:r>
            <a:r>
              <a:rPr lang="en-US" err="1">
                <a:solidFill>
                  <a:schemeClr val="bg1"/>
                </a:solidFill>
                <a:cs typeface="Arial"/>
              </a:rPr>
              <a:t>sovellu</a:t>
            </a:r>
            <a:endParaRPr lang="en-US">
              <a:solidFill>
                <a:schemeClr val="bg1"/>
              </a:solidFill>
              <a:cs typeface="Arial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8278367" y="1450165"/>
            <a:ext cx="398030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LAKISÄÄTEISEN MITOITUKSEN TOTEUTUMINEN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692000" y="5666010"/>
            <a:ext cx="1351989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dirty="0">
                <a:solidFill>
                  <a:schemeClr val="bg1"/>
                </a:solidFill>
              </a:rPr>
              <a:t>392/233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200328" y="3113898"/>
            <a:ext cx="2548518" cy="369332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r>
              <a:rPr lang="fi-FI" b="1" dirty="0">
                <a:solidFill>
                  <a:schemeClr val="accent4"/>
                </a:solidFill>
              </a:rPr>
              <a:t>OPISKELIJA NPS: </a:t>
            </a:r>
            <a:r>
              <a:rPr lang="fi-FI" b="1" dirty="0">
                <a:solidFill>
                  <a:schemeClr val="bg1"/>
                </a:solidFill>
              </a:rPr>
              <a:t>47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429729" y="3113898"/>
            <a:ext cx="659155" cy="369332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r>
              <a:rPr lang="en-US" dirty="0">
                <a:solidFill>
                  <a:schemeClr val="bg1"/>
                </a:solidFill>
                <a:ea typeface="Segoe UI"/>
                <a:cs typeface="Segoe UI"/>
              </a:rPr>
              <a:t> (33)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200328" y="3511316"/>
            <a:ext cx="184731" cy="369332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endParaRPr lang="fi-FI" b="1">
              <a:solidFill>
                <a:schemeClr val="accent4"/>
              </a:solidFill>
              <a:cs typeface="Arial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859483" y="3479808"/>
            <a:ext cx="184731" cy="369332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endParaRPr lang="en-US">
              <a:solidFill>
                <a:schemeClr val="bg1"/>
              </a:solidFill>
              <a:ea typeface="Segoe UI"/>
              <a:cs typeface="Segoe UI"/>
            </a:endParaRPr>
          </a:p>
        </p:txBody>
      </p:sp>
    </p:spTree>
    <p:extLst>
      <p:ext uri="{BB962C8B-B14F-4D97-AF65-F5344CB8AC3E}">
        <p14:creationId xmlns:p14="http://schemas.microsoft.com/office/powerpoint/2010/main" val="1301829281"/>
      </p:ext>
    </p:extLst>
  </p:cSld>
  <p:clrMapOvr>
    <a:masterClrMapping/>
  </p:clrMapOvr>
</p:sld>
</file>

<file path=ppt/theme/theme1.xml><?xml version="1.0" encoding="utf-8"?>
<a:theme xmlns:a="http://schemas.openxmlformats.org/drawingml/2006/main" name="OVHP_teema">
  <a:themeElements>
    <a:clrScheme name="Mukautettu 2">
      <a:dk1>
        <a:srgbClr val="213A8F"/>
      </a:dk1>
      <a:lt1>
        <a:sysClr val="window" lastClr="FFFFFF"/>
      </a:lt1>
      <a:dk2>
        <a:srgbClr val="213A8F"/>
      </a:dk2>
      <a:lt2>
        <a:srgbClr val="FFFFFF"/>
      </a:lt2>
      <a:accent1>
        <a:srgbClr val="F39690"/>
      </a:accent1>
      <a:accent2>
        <a:srgbClr val="EB5C5F"/>
      </a:accent2>
      <a:accent3>
        <a:srgbClr val="D3433F"/>
      </a:accent3>
      <a:accent4>
        <a:srgbClr val="85C598"/>
      </a:accent4>
      <a:accent5>
        <a:srgbClr val="00A174"/>
      </a:accent5>
      <a:accent6>
        <a:srgbClr val="008464"/>
      </a:accent6>
      <a:hlink>
        <a:srgbClr val="85C598"/>
      </a:hlink>
      <a:folHlink>
        <a:srgbClr val="85C59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VPH_Esitys_YKSIKIELINEN_2.pptx" id="{AECD3884-1BFC-4290-BE28-A8FFA796B8E8}" vid="{031339A0-1D99-49A8-A499-33D9696D5D6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Mukautettu 2">
    <a:dk1>
      <a:srgbClr val="213A8F"/>
    </a:dk1>
    <a:lt1>
      <a:sysClr val="window" lastClr="FFFFFF"/>
    </a:lt1>
    <a:dk2>
      <a:srgbClr val="213A8F"/>
    </a:dk2>
    <a:lt2>
      <a:srgbClr val="FFFFFF"/>
    </a:lt2>
    <a:accent1>
      <a:srgbClr val="F39690"/>
    </a:accent1>
    <a:accent2>
      <a:srgbClr val="EB5C5F"/>
    </a:accent2>
    <a:accent3>
      <a:srgbClr val="D3433F"/>
    </a:accent3>
    <a:accent4>
      <a:srgbClr val="85C598"/>
    </a:accent4>
    <a:accent5>
      <a:srgbClr val="00A174"/>
    </a:accent5>
    <a:accent6>
      <a:srgbClr val="008464"/>
    </a:accent6>
    <a:hlink>
      <a:srgbClr val="85C598"/>
    </a:hlink>
    <a:folHlink>
      <a:srgbClr val="85C598"/>
    </a:folHlink>
  </a:clrScheme>
  <a:fontScheme name="Arial">
    <a:maj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Mukautettu 2">
    <a:dk1>
      <a:srgbClr val="213A8F"/>
    </a:dk1>
    <a:lt1>
      <a:sysClr val="window" lastClr="FFFFFF"/>
    </a:lt1>
    <a:dk2>
      <a:srgbClr val="213A8F"/>
    </a:dk2>
    <a:lt2>
      <a:srgbClr val="FFFFFF"/>
    </a:lt2>
    <a:accent1>
      <a:srgbClr val="F39690"/>
    </a:accent1>
    <a:accent2>
      <a:srgbClr val="EB5C5F"/>
    </a:accent2>
    <a:accent3>
      <a:srgbClr val="D3433F"/>
    </a:accent3>
    <a:accent4>
      <a:srgbClr val="85C598"/>
    </a:accent4>
    <a:accent5>
      <a:srgbClr val="00A174"/>
    </a:accent5>
    <a:accent6>
      <a:srgbClr val="008464"/>
    </a:accent6>
    <a:hlink>
      <a:srgbClr val="85C598"/>
    </a:hlink>
    <a:folHlink>
      <a:srgbClr val="85C598"/>
    </a:folHlink>
  </a:clrScheme>
  <a:fontScheme name="Arial">
    <a:maj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Mukautettu 2">
    <a:dk1>
      <a:srgbClr val="213A8F"/>
    </a:dk1>
    <a:lt1>
      <a:sysClr val="window" lastClr="FFFFFF"/>
    </a:lt1>
    <a:dk2>
      <a:srgbClr val="213A8F"/>
    </a:dk2>
    <a:lt2>
      <a:srgbClr val="FFFFFF"/>
    </a:lt2>
    <a:accent1>
      <a:srgbClr val="F39690"/>
    </a:accent1>
    <a:accent2>
      <a:srgbClr val="EB5C5F"/>
    </a:accent2>
    <a:accent3>
      <a:srgbClr val="D3433F"/>
    </a:accent3>
    <a:accent4>
      <a:srgbClr val="85C598"/>
    </a:accent4>
    <a:accent5>
      <a:srgbClr val="00A174"/>
    </a:accent5>
    <a:accent6>
      <a:srgbClr val="008464"/>
    </a:accent6>
    <a:hlink>
      <a:srgbClr val="85C598"/>
    </a:hlink>
    <a:folHlink>
      <a:srgbClr val="85C598"/>
    </a:folHlink>
  </a:clrScheme>
  <a:fontScheme name="Arial">
    <a:maj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7233D02C2F3D148860CE3F6DFEDC733" ma:contentTypeVersion="12" ma:contentTypeDescription="Skapa ett nytt dokument." ma:contentTypeScope="" ma:versionID="d387338e53e1aedee59e41a64c703911">
  <xsd:schema xmlns:xsd="http://www.w3.org/2001/XMLSchema" xmlns:xs="http://www.w3.org/2001/XMLSchema" xmlns:p="http://schemas.microsoft.com/office/2006/metadata/properties" xmlns:ns2="cbe4f0d9-fb0d-42e8-a680-6e558966cc0a" xmlns:ns3="8662b06d-03b9-424a-ab70-bfab313b8d48" targetNamespace="http://schemas.microsoft.com/office/2006/metadata/properties" ma:root="true" ma:fieldsID="464cc6e21a495acff95e54cdb84f200f" ns2:_="" ns3:_="">
    <xsd:import namespace="cbe4f0d9-fb0d-42e8-a680-6e558966cc0a"/>
    <xsd:import namespace="8662b06d-03b9-424a-ab70-bfab313b8d4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e4f0d9-fb0d-42e8-a680-6e558966cc0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62b06d-03b9-424a-ab70-bfab313b8d4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6201F00-DD47-4C3C-9B63-7F0FC8C2D7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be4f0d9-fb0d-42e8-a680-6e558966cc0a"/>
    <ds:schemaRef ds:uri="8662b06d-03b9-424a-ab70-bfab313b8d4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71BDA3F-9081-465D-A0C8-DF261C8C3C7F}">
  <ds:schemaRefs>
    <ds:schemaRef ds:uri="http://purl.org/dc/terms/"/>
    <ds:schemaRef ds:uri="cbe4f0d9-fb0d-42e8-a680-6e558966cc0a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schemas.microsoft.com/office/infopath/2007/PartnerControls"/>
    <ds:schemaRef ds:uri="8662b06d-03b9-424a-ab70-bfab313b8d48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D36C4CC-F8E6-4A8E-83BB-78CE3358111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OVPH_Esitys_YKSIKIELINEN</Template>
  <TotalTime>32</TotalTime>
  <Words>444</Words>
  <Application>Microsoft Office PowerPoint</Application>
  <PresentationFormat>Laajakuva</PresentationFormat>
  <Paragraphs>115</Paragraphs>
  <Slides>6</Slides>
  <Notes>1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6</vt:i4>
      </vt:variant>
    </vt:vector>
  </HeadingPairs>
  <TitlesOfParts>
    <vt:vector size="7" baseType="lpstr">
      <vt:lpstr>OVHP_teema</vt:lpstr>
      <vt:lpstr>Omavalvonnan seurantatietojen raportointi</vt:lpstr>
      <vt:lpstr>Saatavuus</vt:lpstr>
      <vt:lpstr>Turvallisuus ja laatu</vt:lpstr>
      <vt:lpstr>PowerPoint-esitys</vt:lpstr>
      <vt:lpstr>Osallisuus</vt:lpstr>
      <vt:lpstr>Henkilöstö</vt:lpstr>
    </vt:vector>
  </TitlesOfParts>
  <Company>VSHP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Omavalvonnan seuratatietojen raportointi</dc:title>
  <dc:creator>Granö Anna Marie</dc:creator>
  <cp:lastModifiedBy>Kantola Christian</cp:lastModifiedBy>
  <cp:revision>84</cp:revision>
  <dcterms:created xsi:type="dcterms:W3CDTF">2023-11-14T05:41:58Z</dcterms:created>
  <dcterms:modified xsi:type="dcterms:W3CDTF">2025-01-24T12:38:00Z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0x01010047233D02C2F3D148860CE3F6DFEDC733</vt:lpwstr>
  </property>
</Properties>
</file>