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275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30E17-819A-646F-3658-1F3F939BF09E}" v="27" dt="2025-01-24T11:51:07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40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29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0D-4B2D-880B-88935480DF0E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0D-4B2D-880B-88935480DF0E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0D-4B2D-880B-88935480DF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 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0D-4B2D-880B-88935480DF0E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4766458511755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9-4C12-9AF6-C8B4A15A21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9-4C12-9AF6-C8B4A15A21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</a:t>
            </a:r>
            <a:r>
              <a:rPr lang="fi-FI" sz="4800" dirty="0"/>
              <a:t>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sairaalapalvelut, medisiininen toiminta </a:t>
            </a:r>
            <a:br>
              <a:rPr lang="fi-FI" dirty="0"/>
            </a:br>
            <a:r>
              <a:rPr lang="fi-FI" dirty="0"/>
              <a:t>Raportoitava ajanjakso:9-12/24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</a:t>
            </a:r>
            <a:endParaRPr lang="fi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93257-90C4-493A-87CB-50A248A160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84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04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76000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 - </a:t>
            </a:r>
            <a:r>
              <a:rPr lang="en-US" sz="1400" dirty="0" err="1"/>
              <a:t>medisiininen</a:t>
            </a:r>
            <a:r>
              <a:rPr lang="en-US" sz="1400" dirty="0"/>
              <a:t> </a:t>
            </a:r>
            <a:r>
              <a:rPr lang="en-US" sz="1400" dirty="0" err="1"/>
              <a:t>toiminta</a:t>
            </a:r>
            <a:r>
              <a:rPr lang="en-US" sz="1400" dirty="0"/>
              <a:t> 9-12. 2024</a:t>
            </a:r>
            <a:endParaRPr lang="fi-FI" sz="1400" dirty="0"/>
          </a:p>
        </p:txBody>
      </p:sp>
      <p:sp>
        <p:nvSpPr>
          <p:cNvPr id="10" name="Rectangle 9"/>
          <p:cNvSpPr/>
          <p:nvPr/>
        </p:nvSpPr>
        <p:spPr>
          <a:xfrm>
            <a:off x="8659351" y="1735409"/>
            <a:ext cx="3227165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600" err="1">
                <a:solidFill>
                  <a:schemeClr val="bg1"/>
                </a:solidFill>
                <a:cs typeface="Arial"/>
              </a:rPr>
              <a:t>Puhelut</a:t>
            </a:r>
            <a:r>
              <a:rPr lang="en-US" sz="1600">
                <a:solidFill>
                  <a:schemeClr val="bg1"/>
                </a:solidFill>
                <a:cs typeface="Arial"/>
              </a:rPr>
              <a:t> ja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digitaaliset</a:t>
            </a:r>
            <a:r>
              <a:rPr lang="en-US" sz="160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kontaktit</a:t>
            </a:r>
            <a:r>
              <a:rPr lang="en-US" sz="1600">
                <a:solidFill>
                  <a:schemeClr val="bg1"/>
                </a:solidFill>
                <a:cs typeface="Arial"/>
              </a:rPr>
              <a:t> on</a:t>
            </a:r>
            <a:endParaRPr lang="sv-SE" sz="1600">
              <a:solidFill>
                <a:schemeClr val="bg1"/>
              </a:solidFill>
              <a:cs typeface="Arial"/>
            </a:endParaRPr>
          </a:p>
          <a:p>
            <a:r>
              <a:rPr lang="en-US" sz="1600">
                <a:solidFill>
                  <a:schemeClr val="bg1"/>
                </a:solidFill>
                <a:cs typeface="Arial"/>
              </a:rPr>
              <a:t> 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otettu</a:t>
            </a:r>
            <a:r>
              <a:rPr lang="en-US" sz="160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err="1">
                <a:solidFill>
                  <a:schemeClr val="bg1"/>
                </a:solidFill>
                <a:cs typeface="Arial"/>
              </a:rPr>
              <a:t>käyttöön</a:t>
            </a:r>
            <a:r>
              <a:rPr lang="en-US" sz="1600">
                <a:solidFill>
                  <a:schemeClr val="bg1"/>
                </a:solidFill>
                <a:cs typeface="Arial"/>
              </a:rPr>
              <a:t> 5/24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27991"/>
              </p:ext>
            </p:extLst>
          </p:nvPr>
        </p:nvGraphicFramePr>
        <p:xfrm>
          <a:off x="1429452" y="1735409"/>
          <a:ext cx="5835980" cy="181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195">
                  <a:extLst>
                    <a:ext uri="{9D8B030D-6E8A-4147-A177-3AD203B41FA5}">
                      <a16:colId xmlns:a16="http://schemas.microsoft.com/office/drawing/2014/main" val="3519582195"/>
                    </a:ext>
                  </a:extLst>
                </a:gridCol>
                <a:gridCol w="1933785">
                  <a:extLst>
                    <a:ext uri="{9D8B030D-6E8A-4147-A177-3AD203B41FA5}">
                      <a16:colId xmlns:a16="http://schemas.microsoft.com/office/drawing/2014/main" val="2803137049"/>
                    </a:ext>
                  </a:extLst>
                </a:gridCol>
              </a:tblGrid>
              <a:tr h="453990">
                <a:tc>
                  <a:txBody>
                    <a:bodyPr/>
                    <a:lstStyle/>
                    <a:p>
                      <a:r>
                        <a:rPr lang="fi-FI" sz="1600" dirty="0"/>
                        <a:t>Saatavuus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Määrä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405046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r>
                        <a:rPr lang="fi-FI" sz="1600" dirty="0"/>
                        <a:t>Kokonaiskäyntimäärät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724946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r>
                        <a:rPr lang="fi-FI" sz="1600" dirty="0"/>
                        <a:t>Hoitajan käynnit: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934689"/>
                  </a:ext>
                </a:extLst>
              </a:tr>
              <a:tr h="4539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 dirty="0"/>
                        <a:t>Puhelut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2372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17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HENKILÖKUNNAN TEKEMÄT ILMOITUKSET: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2 (0)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KORVATUT POTILASVAHINGOT (LUKUMÄÄRÄ)</a:t>
            </a:r>
            <a:endParaRPr lang="fi-FI" sz="12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0 (0)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2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2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 korjattavat toimenpiteet tehdään.</a:t>
            </a:r>
          </a:p>
          <a:p>
            <a:endParaRPr lang="fi-FI" sz="12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cs typeface="Arial" panose="020B0604020202020204"/>
            </a:endParaRPr>
          </a:p>
        </p:txBody>
      </p:sp>
      <p:graphicFrame>
        <p:nvGraphicFramePr>
          <p:cNvPr id="18" name="Chart 17" descr="Taulukko Vaaratapahtumailmoitusten määrä &#10;Tammikuu-Huhtikuu 2022 135&#10;Tammikuu-Huhtikuu 2023 211&#10;Toukokuu-Elokuu 2022 168&#10;Toukokuu-Elokuu 2023 194&#10;Syyskuu-Joulukuu 2022 171&#10;Syyskuu- Joulukuu 2023 260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9290866"/>
              </p:ext>
            </p:extLst>
          </p:nvPr>
        </p:nvGraphicFramePr>
        <p:xfrm>
          <a:off x="1201825" y="1931731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 descr="Ympyrädiagrammi vaaratapahtumailmoitukset:&#10;Läheltäpiti 28 %&#10;Muut havainnot 25%&#10;Tapahtui asiakkaalle 47%&#10;josta&#10;Kohtalaiset seuraukset 6,8%&#10;Vakavat seuraukset: 0,6 %">
            <a:extLst>
              <a:ext uri="{FF2B5EF4-FFF2-40B4-BE49-F238E27FC236}">
                <a16:creationId xmlns:a16="http://schemas.microsoft.com/office/drawing/2014/main" id="{BFF24A90-41A4-4A37-BAA2-72FDF0932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759790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7096440" y="3572552"/>
            <a:ext cx="22963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Kohtalainen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haitta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 13,7 %</a:t>
            </a:r>
            <a:b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Vakava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haitta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0 %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63445" y="2320052"/>
            <a:ext cx="254727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</a:rPr>
              <a:t>Lääke- ja nestehoito</a:t>
            </a:r>
            <a:endParaRPr lang="fi-FI" sz="1600" err="1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sz="160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 - </a:t>
            </a:r>
            <a:r>
              <a:rPr lang="en-US" sz="1400" dirty="0" err="1"/>
              <a:t>medisiininen</a:t>
            </a:r>
            <a:r>
              <a:rPr lang="en-US" sz="1400" dirty="0"/>
              <a:t> </a:t>
            </a:r>
            <a:r>
              <a:rPr lang="en-US" sz="1400" dirty="0" err="1"/>
              <a:t>toiminta</a:t>
            </a:r>
            <a:r>
              <a:rPr lang="en-US" sz="1400" dirty="0"/>
              <a:t> 9-12. .2024</a:t>
            </a:r>
            <a:endParaRPr lang="fi-FI" sz="1400" dirty="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229160"/>
              </p:ext>
            </p:extLst>
          </p:nvPr>
        </p:nvGraphicFramePr>
        <p:xfrm>
          <a:off x="1126369" y="5030917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Rectangle 21"/>
          <p:cNvSpPr/>
          <p:nvPr/>
        </p:nvSpPr>
        <p:spPr>
          <a:xfrm>
            <a:off x="1162418" y="4546776"/>
            <a:ext cx="35550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VAARATAPATUMAILMOITUKSEN MÄÄRÄ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/>
          <p:nvPr/>
        </p:nvCxnSpPr>
        <p:spPr>
          <a:xfrm flipV="1">
            <a:off x="4911477" y="4157896"/>
            <a:ext cx="776523" cy="21804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82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4,78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4,73 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4,84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4,69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1">
                <a:solidFill>
                  <a:prstClr val="white"/>
                </a:solidFill>
                <a:latin typeface="Arial"/>
                <a:cs typeface="Arial"/>
              </a:rPr>
              <a:t>Kohtaaminen</a:t>
            </a:r>
            <a:endParaRPr lang="fi-FI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i="1">
              <a:solidFill>
                <a:prstClr val="white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i="1">
                <a:solidFill>
                  <a:prstClr val="white"/>
                </a:solidFill>
                <a:latin typeface="Arial"/>
                <a:cs typeface="Arial"/>
              </a:rPr>
              <a:t>Saatavuus</a:t>
            </a:r>
            <a:endParaRPr lang="fi-FI" sz="14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 - </a:t>
            </a:r>
            <a:r>
              <a:rPr lang="en-US" sz="1400" dirty="0" err="1"/>
              <a:t>medisiininen</a:t>
            </a:r>
            <a:r>
              <a:rPr lang="en-US" sz="1400" dirty="0"/>
              <a:t> </a:t>
            </a:r>
            <a:r>
              <a:rPr lang="en-US" sz="1400" dirty="0" err="1"/>
              <a:t>toiminta</a:t>
            </a:r>
            <a:r>
              <a:rPr lang="en-US" sz="1400" dirty="0"/>
              <a:t> 9-12..2024</a:t>
            </a:r>
            <a:endParaRPr lang="fi-FI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  131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686778" y="5330384"/>
            <a:ext cx="1958803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 dirty="0">
                <a:solidFill>
                  <a:schemeClr val="bg1"/>
                </a:solidFill>
              </a:rPr>
              <a:t>HOITOLINJA </a:t>
            </a:r>
          </a:p>
          <a:p>
            <a:pPr algn="ctr"/>
            <a:r>
              <a:rPr lang="fi-FI" sz="1500" dirty="0">
                <a:solidFill>
                  <a:schemeClr val="bg1"/>
                </a:solidFill>
              </a:rPr>
              <a:t>0 (0)</a:t>
            </a:r>
            <a:br>
              <a:rPr lang="fi-FI" sz="1500" dirty="0"/>
            </a:br>
            <a:r>
              <a:rPr lang="fi-FI" sz="1500" dirty="0">
                <a:solidFill>
                  <a:schemeClr val="bg1"/>
                </a:solidFill>
              </a:rPr>
              <a:t>LÄÄKÄRILINJA </a:t>
            </a:r>
            <a:endParaRPr lang="fi-FI" dirty="0"/>
          </a:p>
          <a:p>
            <a:pPr algn="ctr"/>
            <a:r>
              <a:rPr lang="fi-FI" sz="1500" dirty="0">
                <a:solidFill>
                  <a:schemeClr val="bg1"/>
                </a:solidFill>
                <a:cs typeface="Arial"/>
              </a:rPr>
              <a:t>0 (0)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096041" y="5326626"/>
            <a:ext cx="2292266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500" dirty="0">
                <a:solidFill>
                  <a:schemeClr val="bg1"/>
                </a:solidFill>
              </a:rPr>
              <a:t>HOITOLINJA </a:t>
            </a:r>
          </a:p>
          <a:p>
            <a:pPr algn="ctr"/>
            <a:r>
              <a:rPr lang="fi-FI" sz="1500" dirty="0">
                <a:solidFill>
                  <a:schemeClr val="bg1"/>
                </a:solidFill>
              </a:rPr>
              <a:t>0 (0)</a:t>
            </a:r>
            <a:br>
              <a:rPr lang="fi-FI" sz="1500" dirty="0"/>
            </a:br>
            <a:r>
              <a:rPr lang="fi-FI" sz="1500" dirty="0">
                <a:solidFill>
                  <a:schemeClr val="bg1"/>
                </a:solidFill>
              </a:rPr>
              <a:t>LÄÄKÄRILINJA </a:t>
            </a:r>
            <a:endParaRPr lang="fi-FI" dirty="0">
              <a:solidFill>
                <a:schemeClr val="bg1"/>
              </a:solidFill>
            </a:endParaRPr>
          </a:p>
          <a:p>
            <a:pPr algn="ctr"/>
            <a:r>
              <a:rPr lang="fi-FI" sz="1500" dirty="0">
                <a:solidFill>
                  <a:schemeClr val="bg1"/>
                </a:solidFill>
                <a:cs typeface="Arial"/>
              </a:rPr>
              <a:t>0 (0)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 b="1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16619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Ohjeistusten tarkistus ja päivitys.</a:t>
            </a:r>
            <a:endParaRPr lang="en-US" sz="1400" dirty="0">
              <a:solidFill>
                <a:schemeClr val="bg1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endParaRPr lang="fi-FI" sz="1400">
              <a:solidFill>
                <a:srgbClr val="213A8F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Yksiköiden kanslia puhelinaikoja on yritetty lisäämään , resurssien saatavuuden mukaan</a:t>
            </a:r>
            <a:endParaRPr lang="en-US" sz="1400" dirty="0">
              <a:solidFill>
                <a:srgbClr val="000000"/>
              </a:solidFill>
              <a:cs typeface="Arial"/>
            </a:endParaRPr>
          </a:p>
          <a:p>
            <a:endParaRPr lang="en-US" sz="1600" dirty="0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561213" y="6069226"/>
            <a:ext cx="421771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2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ja potilaspalautteet arvostetaan ja otetaan huomioon parannus- ja kehitysprosesseissa. Asiakasraadit </a:t>
            </a:r>
            <a:r>
              <a:rPr lang="fi-FI" sz="1200" err="1">
                <a:solidFill>
                  <a:schemeClr val="bg1"/>
                </a:solidFill>
                <a:cs typeface="Arial"/>
              </a:rPr>
              <a:t>osallistetaan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200" err="1">
                <a:solidFill>
                  <a:schemeClr val="bg1"/>
                </a:solidFill>
                <a:cs typeface="Arial"/>
              </a:rPr>
              <a:t>osittaina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palveluiden kehittämisessä ja arvioimisessa. </a:t>
            </a:r>
            <a:endParaRPr lang="en-US" sz="1200">
              <a:solidFill>
                <a:schemeClr val="bg1"/>
              </a:solidFill>
              <a:cs typeface="Arial"/>
            </a:endParaRPr>
          </a:p>
          <a:p>
            <a:pPr algn="ctr"/>
            <a:endParaRPr lang="fi-FI" strike="sngStrike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 - </a:t>
            </a:r>
            <a:r>
              <a:rPr lang="en-US" sz="1400" dirty="0" err="1"/>
              <a:t>medisiininen</a:t>
            </a:r>
            <a:r>
              <a:rPr lang="en-US" sz="1400" dirty="0"/>
              <a:t> </a:t>
            </a:r>
            <a:r>
              <a:rPr lang="en-US" sz="1400" dirty="0" err="1"/>
              <a:t>toiminta</a:t>
            </a:r>
            <a:r>
              <a:rPr lang="en-US" sz="1400" dirty="0"/>
              <a:t> 9-12..2024</a:t>
            </a:r>
            <a:endParaRPr lang="fi-FI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2089670"/>
            <a:ext cx="3256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sovellu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8543" y="2292509"/>
            <a:ext cx="4254691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" sz="1600">
                <a:solidFill>
                  <a:schemeClr val="bg1"/>
                </a:solidFill>
                <a:latin typeface="Arial"/>
                <a:cs typeface="Arial"/>
              </a:rPr>
              <a:t>Potilaat ovat mukana omassa hoidossaan ja </a:t>
            </a:r>
            <a:endParaRPr lang="sv-SE" sz="160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" sz="1600">
                <a:solidFill>
                  <a:schemeClr val="bg1"/>
                </a:solidFill>
                <a:latin typeface="Arial"/>
                <a:cs typeface="Arial"/>
              </a:rPr>
              <a:t>hoitotapahtumien suunnittelussa</a:t>
            </a:r>
            <a:endParaRPr lang="sv-SE" sz="160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TYÖTURVARLLISUUS- 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  <a:cs typeface="Arial"/>
              </a:rPr>
              <a:t>Ilmoitusten määrä: 19</a:t>
            </a:r>
          </a:p>
          <a:p>
            <a:endParaRPr lang="fi-FI">
              <a:solidFill>
                <a:srgbClr val="213A8F"/>
              </a:solidFill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Yleisimmät ilmoitustyypit: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1. Kaatuminen, liukastuminen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2. Vaaralliset aineet ihon tai silmien kautta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  <a:cs typeface="Arial"/>
              </a:rPr>
              <a:t>SAIRASPOISSAOLOPÄIVÄT</a:t>
            </a:r>
            <a:endParaRPr lang="fi-FI" sz="1400" dirty="0">
              <a:solidFill>
                <a:schemeClr val="accent4"/>
              </a:solidFill>
              <a:cs typeface="Arial"/>
            </a:endParaRPr>
          </a:p>
          <a:p>
            <a:endParaRPr lang="fi-FI" sz="1400" b="1">
              <a:solidFill>
                <a:schemeClr val="accent4"/>
              </a:solidFill>
              <a:cs typeface="Arial"/>
            </a:endParaRPr>
          </a:p>
          <a:p>
            <a:endParaRPr lang="fi-FI" b="1">
              <a:solidFill>
                <a:schemeClr val="accent4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63970" y="5451348"/>
            <a:ext cx="517655" cy="5501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A36981-9605-E71F-3662-1D9CFE93CF09}"/>
              </a:ext>
            </a:extLst>
          </p:cNvPr>
          <p:cNvSpPr txBox="1"/>
          <p:nvPr/>
        </p:nvSpPr>
        <p:spPr>
          <a:xfrm>
            <a:off x="1242681" y="1764321"/>
            <a:ext cx="2946167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Budjetoidut vakanssit:74</a:t>
            </a:r>
            <a:endParaRPr lang="en-US" dirty="0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latin typeface="Arial"/>
              <a:ea typeface="Segoe UI"/>
              <a:cs typeface="Segoe UI"/>
            </a:endParaRPr>
          </a:p>
          <a:p>
            <a:r>
              <a:rPr lang="fi-FI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Vapaat vakanssit</a:t>
            </a:r>
            <a:r>
              <a:rPr lang="en-US" sz="1800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​</a:t>
            </a:r>
            <a:r>
              <a:rPr lang="en-US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: 1</a:t>
            </a:r>
            <a:endParaRPr lang="en-US" sz="1800" dirty="0">
              <a:solidFill>
                <a:schemeClr val="bg1"/>
              </a:solidFill>
              <a:latin typeface="Arial"/>
              <a:ea typeface="Segoe UI"/>
              <a:cs typeface="Segoe UI"/>
            </a:endParaRPr>
          </a:p>
          <a:p>
            <a:r>
              <a:rPr lang="en-US" dirty="0" err="1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Opiskelija</a:t>
            </a:r>
            <a:r>
              <a:rPr lang="en-US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määrä</a:t>
            </a:r>
            <a:r>
              <a:rPr lang="en-US" dirty="0">
                <a:solidFill>
                  <a:schemeClr val="bg1"/>
                </a:solidFill>
                <a:latin typeface="Arial"/>
                <a:ea typeface="Segoe UI"/>
                <a:cs typeface="Segoe UI"/>
              </a:rPr>
              <a:t>: 63 (24)</a:t>
            </a:r>
          </a:p>
          <a:p>
            <a:endParaRPr lang="en-US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r>
              <a:rPr lang="en-US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Va</a:t>
            </a:r>
          </a:p>
          <a:p>
            <a:pPr rtl="0"/>
            <a:r>
              <a:rPr lang="fi-FI" sz="1800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endParaRPr lang="fi-FI" dirty="0">
              <a:cs typeface="Segoe U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3010D-CA5C-4F57-BFA8-1218323501F4}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 dirty="0"/>
              <a:t> - </a:t>
            </a:r>
            <a:r>
              <a:rPr lang="en-US" sz="1400" err="1"/>
              <a:t>medisiininen</a:t>
            </a:r>
            <a:r>
              <a:rPr lang="en-US" sz="1400" dirty="0"/>
              <a:t> </a:t>
            </a:r>
            <a:r>
              <a:rPr lang="en-US" sz="1400" err="1"/>
              <a:t>toiminta</a:t>
            </a:r>
            <a:r>
              <a:rPr lang="en-US" sz="1400"/>
              <a:t> 9-12. .2024</a:t>
            </a:r>
            <a:endParaRPr lang="fi-FI" sz="1400"/>
          </a:p>
        </p:txBody>
      </p:sp>
      <p:sp>
        <p:nvSpPr>
          <p:cNvPr id="4" name="TextBox 3"/>
          <p:cNvSpPr txBox="1"/>
          <p:nvPr/>
        </p:nvSpPr>
        <p:spPr>
          <a:xfrm>
            <a:off x="4443183" y="6240018"/>
            <a:ext cx="9875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47(17)</a:t>
            </a:r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2127" y="4949439"/>
            <a:ext cx="5528180" cy="2308324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  <a:cs typeface="Arial"/>
              </a:rPr>
              <a:t> Avoin työkulttuuri, jossa henkilökunta on mukana ja 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osallistuu, tukee henkilöstön kehittymistä jatkuvalla 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oppimisella, työtehtäviä  pätevyyden ja osaamisen 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  <a:cs typeface="Arial"/>
              </a:rPr>
              <a:t>Mukaan.Tuemme</a:t>
            </a:r>
            <a:r>
              <a:rPr lang="fi-FI" dirty="0">
                <a:solidFill>
                  <a:schemeClr val="bg1"/>
                </a:solidFill>
                <a:cs typeface="Arial"/>
              </a:rPr>
              <a:t> kulttuuria, jossa ammattilaiset 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auttavat toisiaan.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rgbClr val="213A8F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66581" y="2213409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Ei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sovellu</a:t>
            </a:r>
            <a:endParaRPr lang="en-US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78367" y="1450165"/>
            <a:ext cx="3980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2000" y="5666010"/>
            <a:ext cx="135198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392/233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328" y="3113898"/>
            <a:ext cx="2548518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OPISKELIJA NPS: </a:t>
            </a:r>
            <a:r>
              <a:rPr lang="fi-FI" b="1" dirty="0">
                <a:solidFill>
                  <a:schemeClr val="bg1"/>
                </a:solidFill>
              </a:rPr>
              <a:t>47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29729" y="3113898"/>
            <a:ext cx="659155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dirty="0">
                <a:solidFill>
                  <a:schemeClr val="bg1"/>
                </a:solidFill>
                <a:ea typeface="Segoe UI"/>
                <a:cs typeface="Segoe UI"/>
              </a:rPr>
              <a:t> (33)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0328" y="3511316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fi-FI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59483" y="3479808"/>
            <a:ext cx="184731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endParaRPr lang="en-US">
              <a:solidFill>
                <a:schemeClr val="bg1"/>
              </a:solidFill>
              <a:ea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01F00-DD47-4C3C-9B63-7F0FC8C2D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purl.org/dc/terms/"/>
    <ds:schemaRef ds:uri="cbe4f0d9-fb0d-42e8-a680-6e558966cc0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62b06d-03b9-424a-ab70-bfab313b8d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32</TotalTime>
  <Words>444</Words>
  <Application>Microsoft Office PowerPoint</Application>
  <PresentationFormat>Laajakuva</PresentationFormat>
  <Paragraphs>115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PowerPoint-esitys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Kantola Christian</cp:lastModifiedBy>
  <cp:revision>84</cp:revision>
  <dcterms:created xsi:type="dcterms:W3CDTF">2023-11-14T05:41:58Z</dcterms:created>
  <dcterms:modified xsi:type="dcterms:W3CDTF">2025-01-24T12:38:00Z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</Properties>
</file>