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43_9EB4E741.xml" ContentType="application/vnd.ms-powerpoint.comments+xml"/>
  <Override PartName="/ppt/notesSlides/notesSlide1.xml" ContentType="application/vnd.openxmlformats-officedocument.presentationml.notesSlide+xml"/>
  <Override PartName="/ppt/comments/modernComment_111_1041937E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omments/modernComment_113_6922103A.xml" ContentType="application/vnd.ms-powerpoint.comments+xml"/>
  <Override PartName="/ppt/comments/modernComment_130_4D9856A1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256" r:id="rId5"/>
    <p:sldId id="323" r:id="rId6"/>
    <p:sldId id="326" r:id="rId7"/>
    <p:sldId id="273" r:id="rId8"/>
    <p:sldId id="275" r:id="rId9"/>
    <p:sldId id="281" r:id="rId10"/>
    <p:sldId id="30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90D301-E4FF-25AD-2CB3-A9B971D426AB}" name="Holm Tarja" initials="HT" userId="S::tarja.holm@ovph.fi::d32f561d-dc8c-4ecf-b843-0bb2fcb7eb6e" providerId="AD"/>
  <p188:author id="{8BD51E84-A55A-6391-52DA-931A46D3E969}" name="Guss Kathy" initials="GK" userId="S::kathy.guss@ovph.fi::950a6ebe-db69-42ab-9c55-55131745aaa7" providerId="AD"/>
  <p188:author id="{7C6DEE94-D54B-03DE-25D4-6375EF412457}" name="Mäki-Valtari Riika" initials="RM" userId="S::riika.maki-valtari@ovph.fi::161f3c86-2fa8-45d8-8966-16ff2e48c5c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5D4BD-35A3-43A6-8407-3575DE9DC285}" v="1" dt="2025-01-30T07:56:29.371"/>
    <p1510:client id="{6B58337B-8724-433E-8581-622DC6C493D1}" v="14" dt="2025-01-30T07:38:12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15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24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62</c:v>
                </c:pt>
                <c:pt idx="2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11_1041937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1AB6DD0-46BE-4D5C-BBE6-D42F7C254E4C}" authorId="{7C6DEE94-D54B-03DE-25D4-6375EF412457}" created="2025-01-13T06:31:10.458">
    <pc:sldMkLst xmlns:pc="http://schemas.microsoft.com/office/powerpoint/2013/main/command">
      <pc:docMk/>
      <pc:sldMk cId="272733054" sldId="273"/>
    </pc:sldMkLst>
    <p188:txBody>
      <a:bodyPr/>
      <a:lstStyle/>
      <a:p>
        <a:r>
          <a:rPr lang="fi-FI"/>
          <a:t>Haipro ja Spro luvut ok. 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1-22T17:54:53.553" authorId="{2390D301-E4FF-25AD-2CB3-A9B971D426AB}"/>
          </p223:rxn>
        </p223:reactions>
      </p:ext>
    </p188:extLst>
  </p188:cm>
  <p188:cm id="{7AA86DA1-D729-4010-8DF0-F97A811FED2E}" authorId="{2390D301-E4FF-25AD-2CB3-A9B971D426AB}" created="2025-01-22T09:22:44.836">
    <pc:sldMkLst xmlns:pc="http://schemas.microsoft.com/office/powerpoint/2013/main/command">
      <pc:docMk/>
      <pc:sldMk cId="272733054" sldId="273"/>
    </pc:sldMkLst>
    <p188:replyLst>
      <p188:reply id="{E1A37157-522B-4801-A5B9-368470A48BA8}" authorId="{8BD51E84-A55A-6391-52DA-931A46D3E969}" created="2025-01-28T05:37:07.757">
        <p188:txBody>
          <a:bodyPr/>
          <a:lstStyle/>
          <a:p>
            <a:r>
              <a:rPr lang="en-US"/>
              <a:t>Tämä hyvä :-)</a:t>
            </a:r>
          </a:p>
        </p188:txBody>
      </p188:reply>
    </p188:replyLst>
    <p188:txBody>
      <a:bodyPr/>
      <a:lstStyle/>
      <a:p>
        <a:r>
          <a:rPr lang="fi-FI"/>
          <a:t>Laitoin vaaratapahtumien ilmoitusten määrät tähän Q3:een vuosivertailuna 2023 ja 2024. Muutin sitä, ajattelen itse, että laitetaanko vuosi 2025 sitten uutena?</a:t>
        </a:r>
      </a:p>
    </p188:txBody>
  </p188:cm>
</p188:cmLst>
</file>

<file path=ppt/comments/modernComment_113_6922103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4F11A2A-435E-4800-A414-A520D6586252}" authorId="{7C6DEE94-D54B-03DE-25D4-6375EF412457}" created="2025-01-13T06:57:13.141">
    <pc:sldMkLst xmlns:pc="http://schemas.microsoft.com/office/powerpoint/2013/main/command">
      <pc:docMk/>
      <pc:sldMk cId="1763840058" sldId="275"/>
    </pc:sldMkLst>
    <p188:txBody>
      <a:bodyPr/>
      <a:lstStyle/>
      <a:p>
        <a:r>
          <a:rPr lang="fi-FI"/>
          <a:t>Muistutukset / kantelut lukumäärä EI päivitetty. Muut ok</a:t>
        </a:r>
      </a:p>
    </p188:txBody>
  </p188:cm>
  <p188:cm id="{2E563190-93EF-4229-892A-0DEA7D2DE08A}" authorId="{8BD51E84-A55A-6391-52DA-931A46D3E969}" created="2025-01-14T08:57:21.283">
    <pc:sldMkLst xmlns:pc="http://schemas.microsoft.com/office/powerpoint/2013/main/command">
      <pc:docMk/>
      <pc:sldMk cId="1763840058" sldId="275"/>
    </pc:sldMkLst>
    <p188:replyLst>
      <p188:reply id="{BC93A81E-A903-432E-B27C-3B56EA6D5E52}" authorId="{2390D301-E4FF-25AD-2CB3-A9B971D426AB}" created="2025-01-21T15:11:50.601">
        <p188:txBody>
          <a:bodyPr/>
          <a:lstStyle/>
          <a:p>
            <a:r>
              <a:rPr lang="fi-FI"/>
              <a:t>lääkärit muistutus lapelle 2, joten yht 4 (entä sos)</a:t>
            </a:r>
          </a:p>
        </p188:txBody>
      </p188:reply>
      <p188:reply id="{0DCB238A-8309-409A-A0A4-B0B9B3ECFC29}" authorId="{8BD51E84-A55A-6391-52DA-931A46D3E969}" created="2025-01-28T05:43:53.922">
        <p188:txBody>
          <a:bodyPr/>
          <a:lstStyle/>
          <a:p>
            <a:r>
              <a:rPr lang="en-US"/>
              <a:t>laitoin sen 4 kun ei muuta tiedossa</a:t>
            </a:r>
          </a:p>
        </p188:txBody>
      </p188:reply>
      <p188:reply id="{BE9EFA45-E5FB-4E0D-8DB0-348169E678B4}" authorId="{2390D301-E4FF-25AD-2CB3-A9B971D426AB}" created="2025-01-28T05:49:07.421">
        <p188:txBody>
          <a:bodyPr/>
          <a:lstStyle/>
          <a:p>
            <a:r>
              <a:rPr lang="en-US"/>
              <a:t>👍</a:t>
            </a:r>
          </a:p>
        </p188:txBody>
      </p188:reply>
    </p188:replyLst>
    <p188:txBody>
      <a:bodyPr/>
      <a:lstStyle/>
      <a:p>
        <a:r>
          <a:rPr lang="en-US"/>
          <a:t>muistutuksen määrä on vain Kathyn</a:t>
        </a:r>
      </a:p>
    </p188:txBody>
  </p188:cm>
</p188:cmLst>
</file>

<file path=ppt/comments/modernComment_130_4D9856A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D92839E-BE0F-4A5C-BFB6-65D48A454F1F}" authorId="{7C6DEE94-D54B-03DE-25D4-6375EF412457}" created="2025-01-13T06:31:21.046">
    <pc:sldMkLst xmlns:pc="http://schemas.microsoft.com/office/powerpoint/2013/main/command">
      <pc:docMk/>
      <pc:sldMk cId="1301829281" sldId="304"/>
    </pc:sldMkLst>
    <p188:replyLst>
      <p188:reply id="{96DB404A-2AF7-483E-8213-9023D5A6A9DC}" authorId="{7C6DEE94-D54B-03DE-25D4-6375EF412457}" created="2025-01-13T06:57:33.897">
        <p188:txBody>
          <a:bodyPr/>
          <a:lstStyle/>
          <a:p>
            <a:r>
              <a:rPr lang="fi-FI"/>
              <a:t>Nps ok</a:t>
            </a:r>
          </a:p>
        </p188:txBody>
      </p188:reply>
    </p188:replyLst>
    <p188:txBody>
      <a:bodyPr/>
      <a:lstStyle/>
      <a:p>
        <a:r>
          <a:rPr lang="fi-FI"/>
          <a:t>Haipro luvut ok</a:t>
        </a:r>
      </a:p>
    </p188:txBody>
  </p188:cm>
  <p188:cm id="{0A1675E7-59CA-412E-A215-99760BF11AD2}" authorId="{8BD51E84-A55A-6391-52DA-931A46D3E969}" created="2025-01-22T13:21:30.07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01829281" sldId="304"/>
      <ac:spMk id="11" creationId="{21899D8F-F29C-4A8D-23F8-AFF4AA5C4F45}"/>
    </ac:deMkLst>
    <p188:txBody>
      <a:bodyPr/>
      <a:lstStyle/>
      <a:p>
        <a:r>
          <a:rPr lang="en-US"/>
          <a:t>Henkilöstömäärä päivitetty. Poissaolot täytetty, prosentti on kaikki poissaolot.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1-28T07:04:23.954" authorId="{2390D301-E4FF-25AD-2CB3-A9B971D426AB}"/>
          </p223:rxn>
        </p223:reactions>
      </p:ext>
    </p188:extLst>
  </p188:cm>
</p188:cmLst>
</file>

<file path=ppt/comments/modernComment_143_9EB4E74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B52CADF-C5A0-4553-A812-7B9B661434F4}" authorId="{2390D301-E4FF-25AD-2CB3-A9B971D426AB}" created="2025-01-20T16:47:23.868">
    <pc:sldMkLst xmlns:pc="http://schemas.microsoft.com/office/powerpoint/2013/main/command">
      <pc:docMk/>
      <pc:sldMk cId="2662655809" sldId="323"/>
    </pc:sldMkLst>
    <p188:replyLst>
      <p188:reply id="{A6DD74B2-D637-41CF-91B2-4ACCC89D8B18}" authorId="{8BD51E84-A55A-6391-52DA-931A46D3E969}" created="2025-01-28T05:32:02.469">
        <p188:txBody>
          <a:bodyPr/>
          <a:lstStyle/>
          <a:p>
            <a:r>
              <a:rPr lang="en-US"/>
              <a:t>Tämä hyvä :-)</a:t>
            </a:r>
          </a:p>
        </p188:txBody>
      </p188:reply>
      <p188:reply id="{336336DD-EEEC-4675-A4E8-CA3BDA5D919A}" authorId="{7C6DEE94-D54B-03DE-25D4-6375EF412457}" created="2025-01-30T07:56:29.371">
        <p188:txBody>
          <a:bodyPr/>
          <a:lstStyle/>
          <a:p>
            <a:r>
              <a:rPr lang="en-US"/>
              <a:t>Viimeisistä korjaavista toimenpiteistä puuttuu käännös sve versiosta [@Guss Kathy] </a:t>
            </a:r>
          </a:p>
        </p188:txBody>
      </p188:reply>
    </p188:replyLst>
    <p188:txBody>
      <a:bodyPr/>
      <a:lstStyle/>
      <a:p>
        <a:r>
          <a:rPr lang="fi-FI"/>
          <a:t>Viimeisellä korjaavalla toimenpiteellä yritän herätellä nukkuvien perheiden motivaatiota hakeutua hoitoon tai perua. Onko liian raju?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30.1.2025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7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83670" y="1383769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43_9EB4E74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1_1041937E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3_6922103A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0_4D9856A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dirty="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Sosiaali- ja terveyskeskus Lapsi- ja perhepalvelut</a:t>
            </a:r>
          </a:p>
          <a:p>
            <a:r>
              <a:rPr lang="fi-FI" dirty="0"/>
              <a:t>Raportoitava ajanjakso: 9-12.2024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3498" y="4151299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Saatavuus - Terveyspalvelut</a:t>
            </a:r>
            <a:endParaRPr lang="fi-FI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C90DD6-1E6E-49F9-B84F-8579EF9C0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456219" y="45332"/>
            <a:ext cx="57357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TERVEYSPALVELUISSA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Perusterveydenhuolto</a:t>
            </a:r>
          </a:p>
          <a:p>
            <a:r>
              <a:rPr lang="fi-FI" sz="1600" dirty="0">
                <a:solidFill>
                  <a:schemeClr val="bg1"/>
                </a:solidFill>
              </a:rPr>
              <a:t>Lastenneuvolan jonotilanne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Kouluterveydenhuollon lakisääteiset tarkastukset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Opiskeluterveydenhuollon lakisääteiset tarkastukset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4271564"/>
            <a:ext cx="3600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Erikoissairaanhoito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sz="1600" dirty="0">
                <a:solidFill>
                  <a:schemeClr val="bg1"/>
                </a:solidFill>
              </a:rPr>
              <a:t>Lähetearvioinnit, tavoite alle 21vrk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Hoidon arviointi, tavoite  alle 90 vrk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Hoitoon pääsy, tavoite alle 180 vrk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/>
          </p:cNvSpPr>
          <p:nvPr/>
        </p:nvSpPr>
        <p:spPr>
          <a:xfrm>
            <a:off x="4824000" y="1768597"/>
            <a:ext cx="360000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Lastenneuvolan lääkärijono: 181 lasta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Lastenneuvolan  terveydenhoitajajono: 27  lasta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Toteutuneet kouluterveydenhuollon tarkastukset 90% (tavoite 100%)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Toteutuneet opiskeluterveydenhuollon terveydenhoitajan tarkastukset: 82% (tavoite 100%)</a:t>
            </a: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/>
          </p:cNvSpPr>
          <p:nvPr/>
        </p:nvSpPr>
        <p:spPr>
          <a:xfrm>
            <a:off x="4814104" y="3742774"/>
            <a:ext cx="3609896" cy="31085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200" dirty="0">
              <a:solidFill>
                <a:schemeClr val="accent4"/>
              </a:solidFill>
              <a:cs typeface="Arial"/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Erikoissairaanhoito</a:t>
            </a:r>
            <a:r>
              <a:rPr lang="fi-FI" b="1" dirty="0">
                <a:solidFill>
                  <a:schemeClr val="bg1"/>
                </a:solidFill>
              </a:rPr>
              <a:t> </a:t>
            </a:r>
            <a:endParaRPr lang="fi-FI" b="1" dirty="0">
              <a:solidFill>
                <a:schemeClr val="bg1"/>
              </a:solidFill>
              <a:cs typeface="Arial"/>
            </a:endParaRPr>
          </a:p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Kaikki VKS </a:t>
            </a:r>
            <a:r>
              <a:rPr lang="fi-FI" sz="1400" dirty="0" err="1">
                <a:solidFill>
                  <a:schemeClr val="bg1"/>
                </a:solidFill>
              </a:rPr>
              <a:t>esh:hon</a:t>
            </a:r>
            <a:r>
              <a:rPr lang="fi-FI" sz="1400" dirty="0">
                <a:solidFill>
                  <a:schemeClr val="bg1"/>
                </a:solidFill>
              </a:rPr>
              <a:t> saapuneet lähetteet on käsitelty hoitotakuussa 21 vrk sisällä.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Hoidon arviointia odottavia: Lastentaudeilla 5 yli 90 vrk (3,1%)  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29  vrk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Lastenneurologialla 3 yli 90 vrk (7%),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37 vrk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Hoitoon pääsyä odottavia yli 180 vrk ei ole, mediaani hoitoon pääsyyn on 38 vrk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6166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Työn uudelleen järjestäminen, resurssien käytön optimointi.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Luotettavien mittareiden kehittäminen, etenkin opiskeluterveydenhuollossa.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Vaasan ja Pietarsaaren yhteisellä lähetekäsittelyprosessilla ja lähivastaanotoilla hallitaan lasten poliklinikan jonotilannetta. Tavoitteena on yhdenvertainen, oikea-aikainen hoito ja hoitoon pääsy koko hyvinvointialueella.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Monimuotoisten toimintamallien jalkauttamisella ja digiteknologian hyödyntämisellä tavoitellaan entistä parempaa saavutettavuutta. 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Tulematta ja peruuttamatta jääneiden potilaiden tilalle pyritään aktiivisemmin saamaan hoitoa jonossa odottava potilas.</a:t>
            </a:r>
          </a:p>
        </p:txBody>
      </p:sp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56603033-A70A-44EE-8CF7-BB698FD963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dirty="0"/>
              <a:t>Saatavuus – Sosiaalihuolto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01FD25-9CCC-4ACC-8DF7-116531F73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1DCE2-AB1D-41CE-B3A1-291B935785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SOSIAALIHUOLLOSSA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97EB6-2DCD-4708-8827-AA26B7787BB1}"/>
              </a:ext>
            </a:extLst>
          </p:cNvPr>
          <p:cNvSpPr txBox="1">
            <a:spLocks/>
          </p:cNvSpPr>
          <p:nvPr/>
        </p:nvSpPr>
        <p:spPr>
          <a:xfrm>
            <a:off x="1141682" y="2044458"/>
            <a:ext cx="3600000" cy="26468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Lastensuojelu/ Lapsi- ja perhesosiaalityö</a:t>
            </a:r>
          </a:p>
          <a:p>
            <a:r>
              <a:rPr lang="fi-FI" sz="1600" dirty="0">
                <a:solidFill>
                  <a:schemeClr val="bg1"/>
                </a:solidFill>
              </a:rPr>
              <a:t>Arviointi 7 päivässä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Palvelutarpeen arviointi, tavoite 3kk:n kuluessa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Lastensuojelun henkilöstömitoitus 30 asiakasta/ sosiaalityöntekijä.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A8AF2D-BA5C-B2CF-A803-866BC7D429B0}"/>
              </a:ext>
            </a:extLst>
          </p:cNvPr>
          <p:cNvSpPr txBox="1"/>
          <p:nvPr/>
        </p:nvSpPr>
        <p:spPr>
          <a:xfrm>
            <a:off x="1131364" y="4685463"/>
            <a:ext cx="35916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>
                <a:solidFill>
                  <a:srgbClr val="85C598"/>
                </a:solidFill>
                <a:cs typeface="Arial"/>
              </a:rPr>
              <a:t>Ennaltaehkäisevä ja täydentävä sosiaalihuolto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E193D-B47F-4A92-A08B-82B34CEF19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ED4DF-2154-4120-9F12-D17E31CC019A}"/>
              </a:ext>
            </a:extLst>
          </p:cNvPr>
          <p:cNvSpPr txBox="1">
            <a:spLocks/>
          </p:cNvSpPr>
          <p:nvPr/>
        </p:nvSpPr>
        <p:spPr>
          <a:xfrm>
            <a:off x="4839211" y="1942475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2"/>
                </a:solidFill>
                <a:cs typeface="Arial"/>
              </a:rPr>
              <a:t>Arviointi 7 arkipäivässä on toteutunut noin 68%: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ssa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. Tilanne on parantunut ensimmäisestä neljänneksestä.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254B78-F5DA-4B46-9143-E229C5E8BF6E}"/>
              </a:ext>
            </a:extLst>
          </p:cNvPr>
          <p:cNvSpPr txBox="1">
            <a:spLocks/>
          </p:cNvSpPr>
          <p:nvPr/>
        </p:nvSpPr>
        <p:spPr>
          <a:xfrm>
            <a:off x="4824000" y="3072173"/>
            <a:ext cx="36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Palvelutarpeen arvioinneista noin 71% valmistuu 3 kuukauden sisällä.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FC6996-B60D-4EBB-A28E-A4B351081595}"/>
              </a:ext>
            </a:extLst>
          </p:cNvPr>
          <p:cNvSpPr txBox="1">
            <a:spLocks/>
          </p:cNvSpPr>
          <p:nvPr/>
        </p:nvSpPr>
        <p:spPr>
          <a:xfrm>
            <a:off x="4830976" y="3950062"/>
            <a:ext cx="36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Ajanjaksolla sosiaalityöntekijöillä noin 35 asiakasta/ työntekijä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1BE04-8B49-4CA3-A6A7-26D9DBA06F10}"/>
              </a:ext>
            </a:extLst>
          </p:cNvPr>
          <p:cNvSpPr txBox="1">
            <a:spLocks/>
          </p:cNvSpPr>
          <p:nvPr/>
        </p:nvSpPr>
        <p:spPr>
          <a:xfrm>
            <a:off x="4830976" y="5166505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2"/>
                </a:solidFill>
                <a:cs typeface="Arial"/>
              </a:rPr>
              <a:t>Organisaatiomuutoksella pyritään parantamaan ennaltaehkäiseviä palveluja. Täydentävien palveluiden käyttö lisääntynyt.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566E25-4577-43E1-80D3-532BC3DEE8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C64C6D-CB16-42BC-B618-3EE739A3F89C}"/>
              </a:ext>
            </a:extLst>
          </p:cNvPr>
          <p:cNvSpPr/>
          <p:nvPr/>
        </p:nvSpPr>
        <p:spPr>
          <a:xfrm>
            <a:off x="8532000" y="1859792"/>
            <a:ext cx="3600000" cy="35394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Lapsi ja lapsiperhepalveluiden organisaatiomuutoksella pyritään edistämään ennaltaehkäiseviä palveluja. Korjaaviin palveluihin ohjautuisi yhä vähemmän asiakkaita jatkossa ja asiakkaat saavat oikea-aikaisesti tarvitsemansa ohjauksen ja tuen, jolla vältytään raskaimmista palveluista.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Uuden asiakas- ja potilastietojärjestelmän lokakuun käyttöön oton jälkeen on aiheuttanut jonkin verran haasteita tilastoinnissa.</a:t>
            </a:r>
          </a:p>
        </p:txBody>
      </p:sp>
    </p:spTree>
    <p:extLst>
      <p:ext uri="{BB962C8B-B14F-4D97-AF65-F5344CB8AC3E}">
        <p14:creationId xmlns:p14="http://schemas.microsoft.com/office/powerpoint/2010/main" val="429139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29F7AF-E21E-4CFC-B41B-B3F1A116D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graphicFrame>
        <p:nvGraphicFramePr>
          <p:cNvPr id="18" name="Chart 17" descr="Taulukko Vaaratapahtumailmoitusten määrä &#10;Tammikuu-Huhtikuu 2022 135&#10;Tammikuu-Huhtikuu 2023 211&#10;Toukokuu-Elokuu 2022 168&#10;Toukokuu-Elokuu 2023 194&#10;Syyskuu-Joulukuu 2022 171&#10;Syyskuu- Joulukuu 2023 260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7616538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A08B9E-CEE0-E098-9B35-718194E9BF3C}"/>
              </a:ext>
            </a:extLst>
          </p:cNvPr>
          <p:cNvSpPr txBox="1"/>
          <p:nvPr/>
        </p:nvSpPr>
        <p:spPr>
          <a:xfrm>
            <a:off x="4743462" y="1771938"/>
            <a:ext cx="116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AC7879A-67B6-8C46-73AE-58EAFAD6F9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13,3 %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FC92E2-032A-A1B4-3EBD-12B41556040E}"/>
              </a:ext>
            </a:extLst>
          </p:cNvPr>
          <p:cNvSpPr txBox="1"/>
          <p:nvPr/>
        </p:nvSpPr>
        <p:spPr>
          <a:xfrm>
            <a:off x="6029822" y="1648827"/>
            <a:ext cx="130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BB1B49A-8A3F-3FB7-AE2A-9330356B24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59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E9841-000F-97C3-67EE-4DFE91884638}"/>
              </a:ext>
            </a:extLst>
          </p:cNvPr>
          <p:cNvSpPr txBox="1"/>
          <p:nvPr/>
        </p:nvSpPr>
        <p:spPr>
          <a:xfrm>
            <a:off x="7382168" y="1648827"/>
            <a:ext cx="127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0FE5DC1-D4C2-2434-D85A-40308167F5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27,7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72E9AE-D7B2-30F7-0A95-67C2F2573DBE}"/>
              </a:ext>
            </a:extLst>
          </p:cNvPr>
          <p:cNvSpPr txBox="1"/>
          <p:nvPr/>
        </p:nvSpPr>
        <p:spPr>
          <a:xfrm>
            <a:off x="5035340" y="3018124"/>
            <a:ext cx="1381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0E0FF4A-3552-29A6-4B7A-6DFD53D03B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16,9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F6B4D8-5837-D37A-2C24-4F96460FF160}"/>
              </a:ext>
            </a:extLst>
          </p:cNvPr>
          <p:cNvSpPr txBox="1"/>
          <p:nvPr/>
        </p:nvSpPr>
        <p:spPr>
          <a:xfrm>
            <a:off x="6888431" y="3028748"/>
            <a:ext cx="116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776965D-FF5A-6E13-095A-A3BC4019D0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3,6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Hoidon/palvelujen järjestämiseen, tai saatavuuteen liittyvä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Muuhun hoitoon, tai seurantaan liittyvä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32(20)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</a:rPr>
              <a:t>5(1)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2(2)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40(41)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 korjattavat toimenpiteet tehdään.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Panostus henkilöstörakenteeseen ja rekrytointiin sosiaalihuollossa koska emme pysty antamaan palvelua määräajan puitteissa, henkilöstömitoitus ei riittävä.</a:t>
            </a:r>
            <a:endParaRPr lang="en-US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Asiakaskokemus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1AEAA2-C49F-4B66-A61E-8BE09B6EF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8E3EF8-9289-A462-4831-401383E53DE2}"/>
              </a:ext>
            </a:extLst>
          </p:cNvPr>
          <p:cNvSpPr txBox="1"/>
          <p:nvPr/>
        </p:nvSpPr>
        <p:spPr>
          <a:xfrm>
            <a:off x="1128544" y="1417320"/>
            <a:ext cx="401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Palautteen kokonaismäärä: 256 (257)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935235"/>
            <a:ext cx="569107" cy="42479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72</a:t>
            </a:r>
            <a:r>
              <a:rPr lang="fi-FI" sz="2400" dirty="0">
                <a:solidFill>
                  <a:schemeClr val="bg1"/>
                </a:solidFill>
                <a:cs typeface="Arial"/>
              </a:rPr>
              <a:t>(63)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4,32)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4,51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4,50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4,45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4,63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4,48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4,60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4,47 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-Mukava ja osaava henkilökunta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-Lapsen kohtaaminen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-Aikataulujen tarkkuus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MUISTUTUKSET/ KANTELUT (LKM)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4  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1676F-B43B-4EE6-860F-DD2D8FCE9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Asiakkaalla ja hänen omaisillan on terveyspalveluissa  mahdollisuus itse varata aikansa sähköisesti.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Buddy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healthcare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applikaatio lapsen hoitopolun tukemiseksi erikoissairaanhoidossa.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Kysely äkillisesti sairastuneen lapsen hoidosta vanhemmille, omaisille ja muille aiheesta kiinnostuneille toteutettiin 06-09/2024. Vastauksia saatiin yhteensä 772kpl. Tämä tukena lasten päivystysprosessin päivittämisessä.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129346" y="5986599"/>
            <a:ext cx="539495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>
                <a:solidFill>
                  <a:schemeClr val="bg1"/>
                </a:solidFill>
                <a:cs typeface="Arial" panose="020B0604020202020204"/>
              </a:rPr>
              <a:t>Lapsi- ja perhepalveluiden asiakasraatitapaamiset:</a:t>
            </a:r>
          </a:p>
          <a:p>
            <a:pPr algn="ctr"/>
            <a:r>
              <a:rPr lang="fi-FI" sz="1400">
                <a:solidFill>
                  <a:schemeClr val="bg1"/>
                </a:solidFill>
                <a:cs typeface="Arial" panose="020B0604020202020204"/>
              </a:rPr>
              <a:t>Haastavasti käyttäytyvien lasten palveluketjutyö</a:t>
            </a:r>
          </a:p>
          <a:p>
            <a:pPr algn="ctr"/>
            <a:r>
              <a:rPr lang="fi-FI" sz="1400">
                <a:solidFill>
                  <a:schemeClr val="bg1"/>
                </a:solidFill>
                <a:cs typeface="Arial" panose="020B0604020202020204"/>
              </a:rPr>
              <a:t>Lasten, nuorten ja perheiden digitaaliset palvelukanavat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Perhevalmennus kokonaisuuden uudistaminen.</a:t>
            </a:r>
            <a:endParaRPr lang="fi-FI" b="1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Lapset puheeksi toimintamalli. Perhekeskuksen kohtaamispaikka toiminta. Varhaiskasvatuksen lääkehoitosuunnitelma. Opiskelijoille mahdollisuus Annie botin käyttöön yhteistyössä oppilaitosten kanssa.</a:t>
            </a:r>
          </a:p>
          <a:p>
            <a:endParaRPr lang="fi-FI" sz="16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Kaikki ilmoitukset ja yhteydenotot käsitellään moniammatillisesti yksiköissä. Tapauksia analysoidaan ja tarvittaessa toteutetaan korjattavia toimenpiteitä. Ilmoittajaan otetaan henkilökohtaisesti yhteyttä, mikäli hän niin toivoo.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73DFD9-4492-4421-BC78-6736575B7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9-12.2024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/>
          </p:cNvSpPr>
          <p:nvPr/>
        </p:nvSpPr>
        <p:spPr>
          <a:xfrm>
            <a:off x="1200329" y="1795722"/>
            <a:ext cx="261675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  571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  459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   83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VOV (vapautettu omasta virasta): 44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004455" y="1420380"/>
            <a:ext cx="324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TYÖTURVALLISUUS-ILMOITUKSIA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/>
          </p:cNvSpPr>
          <p:nvPr/>
        </p:nvSpPr>
        <p:spPr>
          <a:xfrm>
            <a:off x="4004455" y="2254767"/>
            <a:ext cx="3248334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39</a:t>
            </a:r>
            <a:r>
              <a:rPr lang="fi-FI" sz="1600" baseline="0" dirty="0">
                <a:solidFill>
                  <a:schemeClr val="bg1"/>
                </a:solidFill>
                <a:cs typeface="Arial"/>
              </a:rPr>
              <a:t> (28)</a:t>
            </a: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Uhka tai väkivalta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Kaatui, liukastui tai kompastui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Sisäilmaan liittyvä oire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/>
          </p:cNvSpPr>
          <p:nvPr/>
        </p:nvSpPr>
        <p:spPr>
          <a:xfrm>
            <a:off x="7341022" y="1404000"/>
            <a:ext cx="4917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LAKISÄÄTEINEN HENKILÖSTÖMITOITUS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/>
          </p:cNvSpPr>
          <p:nvPr/>
        </p:nvSpPr>
        <p:spPr>
          <a:xfrm>
            <a:off x="7341022" y="1736207"/>
            <a:ext cx="4917653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Lastensuojelun henkilöstömitoitus 39 asiakasta/sosiaalityöntekijä (enintään 35)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Äitiysneuvola 53 asiakasta/terveydenhoitaja (min 38-maks 76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 250 lasta/terveydenhoitaja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320)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Kouluterveydenhuolto 402 oppilasta/terveydenhoitaja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460)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Opiskeluterveydenhuolto 549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opisk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/terveydenhoitaja (maks. 570),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Oppilashuollon psykologit 1/780 ei toteudu, täydennetään ostopalveluilla, 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Kuraattorit 1/670 toteutuu pääosin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5,1% (3,5%) </a:t>
            </a:r>
            <a:r>
              <a:rPr lang="fi-FI" sz="1400" b="1" dirty="0">
                <a:solidFill>
                  <a:schemeClr val="bg1"/>
                </a:solidFill>
              </a:rPr>
              <a:t>Sairauspoissaolopäivät </a:t>
            </a:r>
            <a:r>
              <a:rPr lang="fi-FI" sz="1400" b="1" baseline="0" dirty="0">
                <a:solidFill>
                  <a:schemeClr val="bg1"/>
                </a:solidFill>
              </a:rPr>
              <a:t>/</a:t>
            </a:r>
            <a:r>
              <a:rPr lang="fi-FI" sz="1400" b="1" dirty="0">
                <a:solidFill>
                  <a:schemeClr val="bg1"/>
                </a:solidFill>
              </a:rPr>
              <a:t>työssäolopäivät</a:t>
            </a:r>
            <a:r>
              <a:rPr lang="fi-FI" sz="1400" b="1" baseline="0" dirty="0">
                <a:solidFill>
                  <a:schemeClr val="bg1"/>
                </a:solidFill>
              </a:rPr>
              <a:t> %</a:t>
            </a:r>
            <a:endParaRPr lang="fi-FI" sz="1400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73312" y="5246255"/>
            <a:ext cx="142033" cy="78285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/>
          </p:cNvSpPr>
          <p:nvPr/>
        </p:nvSpPr>
        <p:spPr>
          <a:xfrm>
            <a:off x="4004455" y="6098064"/>
            <a:ext cx="168514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1(11)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23391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Aktiivinen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johtajuus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henkilökunnan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osallistaminen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tukee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kulttuuria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jossa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autetaan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tuetaan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toisiaan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suunnitellaan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toimintaa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muutoksia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yhdessä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moniammatillisesti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</a:p>
          <a:p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Säännölliset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työpaikkakokoukset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selkeät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ohjeet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sovitut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toimenpiteet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Kehityskeskustelut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hyvä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perehdytys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Varhainentuki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työnohjaus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en-US" sz="1600" dirty="0" err="1">
                <a:solidFill>
                  <a:schemeClr val="bg1"/>
                </a:solidFill>
                <a:ea typeface="+mn-lt"/>
                <a:cs typeface="+mn-lt"/>
              </a:rPr>
              <a:t>Tyky-toiminta</a:t>
            </a:r>
            <a:r>
              <a:rPr lang="en-US" sz="16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  <a:cs typeface="Arial"/>
            </a:endParaRPr>
          </a:p>
          <a:p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56DDD6A59D75C46BC3F25CFEB77FB8E" ma:contentTypeVersion="6" ma:contentTypeDescription="Luo uusi asiakirja." ma:contentTypeScope="" ma:versionID="6591b078122f3af3a1c2a185f89bfaaa">
  <xsd:schema xmlns:xsd="http://www.w3.org/2001/XMLSchema" xmlns:xs="http://www.w3.org/2001/XMLSchema" xmlns:p="http://schemas.microsoft.com/office/2006/metadata/properties" xmlns:ns2="288c518c-0498-40ce-baa2-d6600c8cec9f" xmlns:ns3="36bfd946-06b4-417f-9fcd-3138f4a5bdbf" targetNamespace="http://schemas.microsoft.com/office/2006/metadata/properties" ma:root="true" ma:fieldsID="9d218cb81d76dabd73cdc553ddb00323" ns2:_="" ns3:_="">
    <xsd:import namespace="288c518c-0498-40ce-baa2-d6600c8cec9f"/>
    <xsd:import namespace="36bfd946-06b4-417f-9fcd-3138f4a5b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c518c-0498-40ce-baa2-d6600c8ce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fd946-06b4-417f-9fcd-3138f4a5b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schemas.microsoft.com/office/infopath/2007/PartnerControls"/>
    <ds:schemaRef ds:uri="288c518c-0498-40ce-baa2-d6600c8cec9f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36bfd946-06b4-417f-9fcd-3138f4a5bdb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B41CC7-F7E4-4C06-9B46-3C00CDEA6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c518c-0498-40ce-baa2-d6600c8cec9f"/>
    <ds:schemaRef ds:uri="36bfd946-06b4-417f-9fcd-3138f4a5b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926</Words>
  <Application>Microsoft Office PowerPoint</Application>
  <PresentationFormat>Widescreen</PresentationFormat>
  <Paragraphs>198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OVHP_teema</vt:lpstr>
      <vt:lpstr>Omavalvonnan seurantatietojen raportointi</vt:lpstr>
      <vt:lpstr>Saatavuus - Terveyspalvelut</vt:lpstr>
      <vt:lpstr>Saatavuus – Sosiaalihuolto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Mäki-Valtari Riika</cp:lastModifiedBy>
  <cp:revision>9</cp:revision>
  <dcterms:created xsi:type="dcterms:W3CDTF">2023-11-14T05:41:58Z</dcterms:created>
  <dcterms:modified xsi:type="dcterms:W3CDTF">2025-01-30T11:23:35Z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0x010100556DDD6A59D75C46BC3F25CFEB77FB8E</vt:lpwstr>
  </property>
  <property fmtid="{D5CDD505-2E9C-101B-9397-08002B2CF9AE}" pid="3" name="MediaServiceImageTags">
    <vt:lpwstr/>
  </property>
</Properties>
</file>