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2"/>
  </p:notesMasterIdLst>
  <p:handoutMasterIdLst>
    <p:handoutMasterId r:id="rId13"/>
  </p:handoutMasterIdLst>
  <p:sldIdLst>
    <p:sldId id="256" r:id="rId5"/>
    <p:sldId id="323" r:id="rId6"/>
    <p:sldId id="326" r:id="rId7"/>
    <p:sldId id="273" r:id="rId8"/>
    <p:sldId id="275" r:id="rId9"/>
    <p:sldId id="281" r:id="rId10"/>
    <p:sldId id="304"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4294503-7F91-146A-3DA3-8E88E28BAFE1}" name="Mäkinen Camilla" initials="MC" userId="S::camilla.makinen@ovph.fi::08b40afd-0646-4c4b-a542-b1647c187a0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nö Anna" initials="GA [2]" lastIdx="4" clrIdx="0">
    <p:extLst>
      <p:ext uri="{19B8F6BF-5375-455C-9EA6-DF929625EA0E}">
        <p15:presenceInfo xmlns:p15="http://schemas.microsoft.com/office/powerpoint/2012/main" userId="S::anna.grano@ovph.fi::a50b3b0e-1daf-4c22-886c-a5e083b437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15B8E-0398-A81C-7C57-167607F713CF}" v="6" dt="2025-01-23T13:22:43.364"/>
    <p1510:client id="{FB4B6121-9A20-FD7C-855D-D64CF5605ECD}" v="101" dt="2025-01-23T11:45:11.4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624" y="528"/>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2024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Tam-Huh</c:v>
                </c:pt>
                <c:pt idx="1">
                  <c:v>Tou-Elo</c:v>
                </c:pt>
                <c:pt idx="2">
                  <c:v>Syy-Jou</c:v>
                </c:pt>
              </c:strCache>
            </c:strRef>
          </c:cat>
          <c:val>
            <c:numRef>
              <c:f>Sheet1!$B$2:$B$4</c:f>
              <c:numCache>
                <c:formatCode>General</c:formatCode>
                <c:ptCount val="3"/>
                <c:pt idx="0">
                  <c:v>121</c:v>
                </c:pt>
                <c:pt idx="1">
                  <c:v>142</c:v>
                </c:pt>
                <c:pt idx="2">
                  <c:v>136</c:v>
                </c:pt>
              </c:numCache>
            </c:numRef>
          </c:val>
          <c:extLst>
            <c:ext xmlns:c16="http://schemas.microsoft.com/office/drawing/2014/chart" uri="{C3380CC4-5D6E-409C-BE32-E72D297353CC}">
              <c16:uniqueId val="{00000000-D56B-41E1-9755-E6F423127125}"/>
            </c:ext>
          </c:extLst>
        </c:ser>
        <c:ser>
          <c:idx val="1"/>
          <c:order val="1"/>
          <c:tx>
            <c:strRef>
              <c:f>Sheet1!$C$1</c:f>
              <c:strCache>
                <c:ptCount val="1"/>
                <c:pt idx="0">
                  <c:v>2025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fi-FI"/>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Tam-Huh</c:v>
                </c:pt>
                <c:pt idx="1">
                  <c:v>Tou-Elo</c:v>
                </c:pt>
                <c:pt idx="2">
                  <c:v>Syy-Jou</c:v>
                </c:pt>
              </c:strCache>
            </c:strRef>
          </c:cat>
          <c:val>
            <c:numRef>
              <c:f>Sheet1!$C$2:$C$4</c:f>
              <c:numCache>
                <c:formatCode>General</c:formatCode>
                <c:ptCount val="3"/>
                <c:pt idx="0">
                  <c:v>0</c:v>
                </c:pt>
              </c:numCache>
            </c:numRef>
          </c:val>
          <c:extLst>
            <c:ext xmlns:c16="http://schemas.microsoft.com/office/drawing/2014/chart" uri="{C3380CC4-5D6E-409C-BE32-E72D297353CC}">
              <c16:uniqueId val="{00000001-D56B-41E1-9755-E6F423127125}"/>
            </c:ext>
          </c:extLst>
        </c:ser>
        <c:dLbls>
          <c:showLegendKey val="0"/>
          <c:showVal val="1"/>
          <c:showCatName val="0"/>
          <c:showSerName val="0"/>
          <c:showPercent val="0"/>
          <c:showBubbleSize val="0"/>
        </c:dLbls>
        <c:gapWidth val="75"/>
        <c:axId val="535601984"/>
        <c:axId val="535602312"/>
      </c:barChart>
      <c:catAx>
        <c:axId val="535601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fi-FI"/>
          </a:p>
        </c:txPr>
        <c:crossAx val="535602312"/>
        <c:crosses val="autoZero"/>
        <c:auto val="1"/>
        <c:lblAlgn val="ctr"/>
        <c:lblOffset val="100"/>
        <c:noMultiLvlLbl val="0"/>
      </c:catAx>
      <c:valAx>
        <c:axId val="53560231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fi-FI"/>
          </a:p>
        </c:txPr>
        <c:crossAx val="5356019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4.7414566118227662E-2"/>
          <c:y val="8.0926054614112647E-2"/>
          <c:w val="0.53861177635663793"/>
          <c:h val="0.83453701694384841"/>
        </c:manualLayout>
      </c:layout>
      <c:ofPieChart>
        <c:ofPieType val="bar"/>
        <c:varyColors val="1"/>
        <c:ser>
          <c:idx val="0"/>
          <c:order val="0"/>
          <c:tx>
            <c:strRef>
              <c:f>Sheet1!$B$1</c:f>
              <c:strCache>
                <c:ptCount val="1"/>
                <c:pt idx="0">
                  <c:v>ANMÄLNINGAR OM AVVIKANDE HÄNDELSER 7729(7729)</c:v>
                </c:pt>
              </c:strCache>
            </c:strRef>
          </c:tx>
          <c:spPr>
            <a:solidFill>
              <a:srgbClr val="85C598"/>
            </a:solidFill>
            <a:ln>
              <a:noFill/>
            </a:ln>
          </c:spPr>
          <c:dPt>
            <c:idx val="0"/>
            <c:bubble3D val="0"/>
            <c:spPr>
              <a:solidFill>
                <a:srgbClr val="F39690"/>
              </a:solidFill>
              <a:ln w="19050">
                <a:noFill/>
              </a:ln>
              <a:effectLst/>
            </c:spPr>
            <c:extLst>
              <c:ext xmlns:c16="http://schemas.microsoft.com/office/drawing/2014/chart" uri="{C3380CC4-5D6E-409C-BE32-E72D297353CC}">
                <c16:uniqueId val="{00000001-460D-4B2D-880B-88935480DF0E}"/>
              </c:ext>
            </c:extLst>
          </c:dPt>
          <c:dPt>
            <c:idx val="1"/>
            <c:bubble3D val="0"/>
            <c:spPr>
              <a:solidFill>
                <a:srgbClr val="85C598"/>
              </a:solidFill>
              <a:ln w="19050">
                <a:noFill/>
              </a:ln>
              <a:effectLst/>
            </c:spPr>
            <c:extLst>
              <c:ext xmlns:c16="http://schemas.microsoft.com/office/drawing/2014/chart" uri="{C3380CC4-5D6E-409C-BE32-E72D297353CC}">
                <c16:uniqueId val="{00000003-460D-4B2D-880B-88935480DF0E}"/>
              </c:ext>
            </c:extLst>
          </c:dPt>
          <c:dPt>
            <c:idx val="2"/>
            <c:bubble3D val="0"/>
            <c:spPr>
              <a:solidFill>
                <a:srgbClr val="FDC84A"/>
              </a:solidFill>
              <a:ln w="19050">
                <a:noFill/>
              </a:ln>
              <a:effectLst/>
            </c:spPr>
            <c:extLst>
              <c:ext xmlns:c16="http://schemas.microsoft.com/office/drawing/2014/chart" uri="{C3380CC4-5D6E-409C-BE32-E72D297353CC}">
                <c16:uniqueId val="{00000005-460D-4B2D-880B-88935480DF0E}"/>
              </c:ext>
            </c:extLst>
          </c:dPt>
          <c:dPt>
            <c:idx val="3"/>
            <c:bubble3D val="0"/>
            <c:spPr>
              <a:solidFill>
                <a:srgbClr val="EB5C5F"/>
              </a:solidFill>
              <a:ln w="19050">
                <a:noFill/>
              </a:ln>
              <a:effectLst/>
            </c:spPr>
            <c:extLst>
              <c:ext xmlns:c16="http://schemas.microsoft.com/office/drawing/2014/chart" uri="{C3380CC4-5D6E-409C-BE32-E72D297353CC}">
                <c16:uniqueId val="{00000007-460D-4B2D-880B-88935480DF0E}"/>
              </c:ext>
            </c:extLst>
          </c:dPt>
          <c:dPt>
            <c:idx val="4"/>
            <c:bubble3D val="0"/>
            <c:spPr>
              <a:solidFill>
                <a:srgbClr val="D3433F"/>
              </a:solidFill>
              <a:ln w="19050">
                <a:noFill/>
              </a:ln>
              <a:effectLst/>
            </c:spPr>
            <c:extLst>
              <c:ext xmlns:c16="http://schemas.microsoft.com/office/drawing/2014/chart" uri="{C3380CC4-5D6E-409C-BE32-E72D297353CC}">
                <c16:uniqueId val="{00000009-460D-4B2D-880B-88935480DF0E}"/>
              </c:ext>
            </c:extLst>
          </c:dPt>
          <c:dPt>
            <c:idx val="5"/>
            <c:bubble3D val="0"/>
            <c:spPr>
              <a:solidFill>
                <a:srgbClr val="D3433F"/>
              </a:solidFill>
              <a:ln w="19050">
                <a:noFill/>
              </a:ln>
              <a:effectLst/>
            </c:spPr>
            <c:extLst>
              <c:ext xmlns:c16="http://schemas.microsoft.com/office/drawing/2014/chart" uri="{C3380CC4-5D6E-409C-BE32-E72D297353CC}">
                <c16:uniqueId val="{0000000B-460D-4B2D-880B-88935480DF0E}"/>
              </c:ext>
            </c:extLst>
          </c:dPt>
          <c:dLbls>
            <c:dLbl>
              <c:idx val="4"/>
              <c:delete val="1"/>
              <c:extLst>
                <c:ext xmlns:c15="http://schemas.microsoft.com/office/drawing/2012/chart" uri="{CE6537A1-D6FC-4f65-9D91-7224C49458BB}"/>
                <c:ext xmlns:c16="http://schemas.microsoft.com/office/drawing/2014/chart" uri="{C3380CC4-5D6E-409C-BE32-E72D297353CC}">
                  <c16:uniqueId val="{00000009-460D-4B2D-880B-88935480DF0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fi-FI"/>
              </a:p>
            </c:txPr>
            <c:dLblPos val="bestFit"/>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Sheet1!$A$2:$A$6</c:f>
              <c:strCache>
                <c:ptCount val="5"/>
                <c:pt idx="0">
                  <c:v>Tapahtui asiakkaalle</c:v>
                </c:pt>
                <c:pt idx="1">
                  <c:v>Läheltäpiti</c:v>
                </c:pt>
                <c:pt idx="2">
                  <c:v>Muut havainnot</c:v>
                </c:pt>
                <c:pt idx="3">
                  <c:v>Kohtalaiset seuraukset</c:v>
                </c:pt>
                <c:pt idx="4">
                  <c:v>Vakavat seuraukset</c:v>
                </c:pt>
              </c:strCache>
            </c:strRef>
          </c:cat>
          <c:val>
            <c:numRef>
              <c:f>Sheet1!$B$2:$B$6</c:f>
              <c:numCache>
                <c:formatCode>General</c:formatCode>
                <c:ptCount val="5"/>
                <c:pt idx="0">
                  <c:v>64</c:v>
                </c:pt>
                <c:pt idx="1">
                  <c:v>39</c:v>
                </c:pt>
                <c:pt idx="2">
                  <c:v>33</c:v>
                </c:pt>
                <c:pt idx="3">
                  <c:v>7</c:v>
                </c:pt>
                <c:pt idx="4">
                  <c:v>0</c:v>
                </c:pt>
              </c:numCache>
            </c:numRef>
          </c:val>
          <c:extLst>
            <c:ext xmlns:c16="http://schemas.microsoft.com/office/drawing/2014/chart" uri="{C3380CC4-5D6E-409C-BE32-E72D297353CC}">
              <c16:uniqueId val="{0000000C-460D-4B2D-880B-88935480DF0E}"/>
            </c:ext>
          </c:extLst>
        </c:ser>
        <c:dLbls>
          <c:dLblPos val="bestFit"/>
          <c:showLegendKey val="0"/>
          <c:showVal val="0"/>
          <c:showCatName val="0"/>
          <c:showSerName val="0"/>
          <c:showPercent val="1"/>
          <c:showBubbleSize val="0"/>
          <c:showLeaderLines val="1"/>
        </c:dLbls>
        <c:gapWidth val="11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r"/>
      <c:layout>
        <c:manualLayout>
          <c:xMode val="edge"/>
          <c:yMode val="edge"/>
          <c:x val="0.67385249730714736"/>
          <c:y val="2.3984262214361049E-2"/>
          <c:w val="0.32278406271076443"/>
          <c:h val="0.7944097519593259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fi-FI"/>
        </a:p>
      </c:txPr>
    </c:legend>
    <c:plotVisOnly val="1"/>
    <c:dispBlanksAs val="gap"/>
    <c:showDLblsOverMax val="0"/>
  </c:chart>
  <c:spPr>
    <a:noFill/>
    <a:ln>
      <a:noFill/>
    </a:ln>
    <a:effectLst/>
  </c:spPr>
  <c:txPr>
    <a:bodyPr/>
    <a:lstStyle/>
    <a:p>
      <a:pPr>
        <a:defRPr/>
      </a:pPr>
      <a:endParaRPr lang="fi-FI"/>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690A8B4-A175-47E0-9DA4-67B367CF71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40708A30-2F99-4DC8-97D0-02632F0CEB1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1332C6-2739-449A-8E1C-DF133202CBD0}" type="datetimeFigureOut">
              <a:rPr lang="fi-FI" smtClean="0"/>
              <a:t>19.2.2025</a:t>
            </a:fld>
            <a:endParaRPr lang="fi-FI"/>
          </a:p>
        </p:txBody>
      </p:sp>
      <p:sp>
        <p:nvSpPr>
          <p:cNvPr id="4" name="Footer Placeholder 3">
            <a:extLst>
              <a:ext uri="{FF2B5EF4-FFF2-40B4-BE49-F238E27FC236}">
                <a16:creationId xmlns:a16="http://schemas.microsoft.com/office/drawing/2014/main" id="{9227B36E-21B3-4DF2-9912-01BC3F9EEE8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BB65EA9B-9ACE-4A36-A2A0-8F4A6523614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5E5EF4-BA7F-4A42-BB51-703B5F75C493}" type="slidenum">
              <a:rPr lang="fi-FI" smtClean="0"/>
              <a:t>‹#›</a:t>
            </a:fld>
            <a:endParaRPr lang="fi-FI"/>
          </a:p>
        </p:txBody>
      </p:sp>
    </p:spTree>
    <p:extLst>
      <p:ext uri="{BB962C8B-B14F-4D97-AF65-F5344CB8AC3E}">
        <p14:creationId xmlns:p14="http://schemas.microsoft.com/office/powerpoint/2010/main" val="72094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EBC61-E677-49EC-905C-8E373E977562}" type="datetimeFigureOut">
              <a:rPr lang="en-US" smtClean="0"/>
              <a:t>2/19/2025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B0DF54-D132-4835-A060-2DDF25001979}" type="slidenum">
              <a:rPr lang="en-US" smtClean="0"/>
              <a:t>‹#›</a:t>
            </a:fld>
            <a:endParaRPr lang="en-US"/>
          </a:p>
        </p:txBody>
      </p:sp>
    </p:spTree>
    <p:extLst>
      <p:ext uri="{BB962C8B-B14F-4D97-AF65-F5344CB8AC3E}">
        <p14:creationId xmlns:p14="http://schemas.microsoft.com/office/powerpoint/2010/main" val="2461313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FI"/>
          </a:p>
        </p:txBody>
      </p:sp>
      <p:sp>
        <p:nvSpPr>
          <p:cNvPr id="4" name="Slide Number Placeholder 3"/>
          <p:cNvSpPr>
            <a:spLocks noGrp="1"/>
          </p:cNvSpPr>
          <p:nvPr>
            <p:ph type="sldNum" sz="quarter" idx="10"/>
          </p:nvPr>
        </p:nvSpPr>
        <p:spPr/>
        <p:txBody>
          <a:bodyPr/>
          <a:lstStyle/>
          <a:p>
            <a:fld id="{18B0DF54-D132-4835-A060-2DDF25001979}" type="slidenum">
              <a:rPr lang="en-US" smtClean="0"/>
              <a:t>4</a:t>
            </a:fld>
            <a:endParaRPr lang="en-US"/>
          </a:p>
        </p:txBody>
      </p:sp>
    </p:spTree>
    <p:extLst>
      <p:ext uri="{BB962C8B-B14F-4D97-AF65-F5344CB8AC3E}">
        <p14:creationId xmlns:p14="http://schemas.microsoft.com/office/powerpoint/2010/main" val="326256041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mslag / Kansi">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BD9989D6-F31F-4EC5-946F-B333986A8700}"/>
              </a:ext>
            </a:extLst>
          </p:cNvPr>
          <p:cNvSpPr>
            <a:spLocks noGrp="1"/>
          </p:cNvSpPr>
          <p:nvPr>
            <p:ph type="title" hasCustomPrompt="1"/>
          </p:nvPr>
        </p:nvSpPr>
        <p:spPr>
          <a:xfrm>
            <a:off x="2200100" y="914884"/>
            <a:ext cx="7911566" cy="2072107"/>
          </a:xfrm>
        </p:spPr>
        <p:txBody>
          <a:bodyPr anchor="b">
            <a:normAutofit/>
          </a:bodyPr>
          <a:lstStyle>
            <a:lvl1pPr>
              <a:defRPr sz="6600" b="1">
                <a:solidFill>
                  <a:schemeClr val="bg1"/>
                </a:solidFill>
              </a:defRPr>
            </a:lvl1pPr>
          </a:lstStyle>
          <a:p>
            <a:r>
              <a:rPr lang="sv-SE"/>
              <a:t>Klicka för att sätta </a:t>
            </a:r>
            <a:br>
              <a:rPr lang="sv-SE"/>
            </a:br>
            <a:r>
              <a:rPr lang="sv-SE"/>
              <a:t>rubriken</a:t>
            </a:r>
            <a:endParaRPr lang="fi-FI"/>
          </a:p>
        </p:txBody>
      </p:sp>
      <p:sp>
        <p:nvSpPr>
          <p:cNvPr id="3" name="Tekstin paikkamerkki 2">
            <a:extLst>
              <a:ext uri="{FF2B5EF4-FFF2-40B4-BE49-F238E27FC236}">
                <a16:creationId xmlns:a16="http://schemas.microsoft.com/office/drawing/2014/main" id="{316C2E39-1FFB-4EB1-83CE-55B81ACB00AE}"/>
              </a:ext>
            </a:extLst>
          </p:cNvPr>
          <p:cNvSpPr>
            <a:spLocks noGrp="1"/>
          </p:cNvSpPr>
          <p:nvPr>
            <p:ph type="body" idx="1" hasCustomPrompt="1"/>
          </p:nvPr>
        </p:nvSpPr>
        <p:spPr>
          <a:xfrm>
            <a:off x="2200100" y="3413033"/>
            <a:ext cx="7934716" cy="347919"/>
          </a:xfrm>
        </p:spPr>
        <p:txBody>
          <a:bodyPr>
            <a:normAutofit/>
          </a:bodyPr>
          <a:lstStyle>
            <a:lvl1pPr marL="0" indent="0">
              <a:buNone/>
              <a:defRPr sz="20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pic>
        <p:nvPicPr>
          <p:cNvPr id="5" name="Kuva 4">
            <a:extLst>
              <a:ext uri="{FF2B5EF4-FFF2-40B4-BE49-F238E27FC236}">
                <a16:creationId xmlns:a16="http://schemas.microsoft.com/office/drawing/2014/main" id="{977A0A71-A835-403F-AD0D-5E408F30A0E3}"/>
              </a:ext>
              <a:ext uri="{C183D7F6-B498-43B3-948B-1728B52AA6E4}">
                <adec:decorative xmlns:adec="http://schemas.microsoft.com/office/drawing/2017/decorative" xmlns="" val="1"/>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7886218" y="5824812"/>
            <a:ext cx="3688466" cy="608776"/>
          </a:xfrm>
          <a:prstGeom prst="rect">
            <a:avLst/>
          </a:prstGeom>
        </p:spPr>
      </p:pic>
      <p:sp>
        <p:nvSpPr>
          <p:cNvPr id="14" name="Tekstin paikkamerkki 2">
            <a:extLst>
              <a:ext uri="{FF2B5EF4-FFF2-40B4-BE49-F238E27FC236}">
                <a16:creationId xmlns:a16="http://schemas.microsoft.com/office/drawing/2014/main" id="{228ECC36-F686-4B0E-B126-D1ED6CF08A34}"/>
              </a:ext>
            </a:extLst>
          </p:cNvPr>
          <p:cNvSpPr>
            <a:spLocks noGrp="1"/>
          </p:cNvSpPr>
          <p:nvPr>
            <p:ph type="body" idx="13" hasCustomPrompt="1"/>
          </p:nvPr>
        </p:nvSpPr>
        <p:spPr>
          <a:xfrm>
            <a:off x="2184667" y="6156384"/>
            <a:ext cx="4443769" cy="233637"/>
          </a:xfrm>
        </p:spPr>
        <p:txBody>
          <a:bodyPr>
            <a:noAutofit/>
          </a:bodyPr>
          <a:lstStyle>
            <a:lvl1pPr marL="0" indent="0">
              <a:lnSpc>
                <a:spcPts val="1200"/>
              </a:lnSpc>
              <a:spcBef>
                <a:spcPts val="600"/>
              </a:spcBef>
              <a:buNone/>
              <a:defRPr sz="1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fi-FI" b="0" i="0" err="1">
                <a:effectLst/>
                <a:latin typeface="Segoe UI" panose="020B0502040204020203" pitchFamily="34" charset="0"/>
              </a:rPr>
              <a:t>Författarinformation</a:t>
            </a:r>
            <a:r>
              <a:rPr lang="fi-FI" b="0" i="0">
                <a:effectLst/>
                <a:latin typeface="Segoe UI" panose="020B0502040204020203" pitchFamily="34" charset="0"/>
              </a:rPr>
              <a:t> </a:t>
            </a:r>
            <a:r>
              <a:rPr lang="fi-FI" b="0" i="0" err="1">
                <a:effectLst/>
                <a:latin typeface="Segoe UI" panose="020B0502040204020203" pitchFamily="34" charset="0"/>
              </a:rPr>
              <a:t>Förnamn</a:t>
            </a:r>
            <a:r>
              <a:rPr lang="fi-FI" b="0" i="0">
                <a:effectLst/>
                <a:latin typeface="Segoe UI" panose="020B0502040204020203" pitchFamily="34" charset="0"/>
              </a:rPr>
              <a:t> </a:t>
            </a:r>
            <a:r>
              <a:rPr lang="fi-FI" b="0" i="0" err="1">
                <a:effectLst/>
                <a:latin typeface="Segoe UI" panose="020B0502040204020203" pitchFamily="34" charset="0"/>
              </a:rPr>
              <a:t>Efternamn</a:t>
            </a:r>
            <a:r>
              <a:rPr lang="fi-FI" b="0" i="0">
                <a:effectLst/>
                <a:latin typeface="Segoe UI" panose="020B0502040204020203" pitchFamily="34" charset="0"/>
              </a:rPr>
              <a:t> | Datum</a:t>
            </a:r>
          </a:p>
        </p:txBody>
      </p:sp>
    </p:spTree>
    <p:extLst>
      <p:ext uri="{BB962C8B-B14F-4D97-AF65-F5344CB8AC3E}">
        <p14:creationId xmlns:p14="http://schemas.microsoft.com/office/powerpoint/2010/main" val="2959767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a:off x="6660000" y="1291041"/>
            <a:ext cx="0" cy="558991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6660000" y="4086000"/>
            <a:ext cx="553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1128000" y="5404220"/>
            <a:ext cx="553200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8838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200329"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baseline="0"/>
            </a:lvl1pPr>
          </a:lstStyle>
          <a:p>
            <a:r>
              <a:rPr lang="fi-FI" sz="3600">
                <a:solidFill>
                  <a:schemeClr val="tx1"/>
                </a:solidFill>
              </a:rPr>
              <a:t>Henkilöstö</a:t>
            </a:r>
          </a:p>
        </p:txBody>
      </p:sp>
      <p:pic>
        <p:nvPicPr>
          <p:cNvPr id="6" name="Picture 5"/>
          <p:cNvPicPr>
            <a:picLocks noChangeAspect="1"/>
          </p:cNvPicPr>
          <p:nvPr userDrawn="1"/>
        </p:nvPicPr>
        <p:blipFill>
          <a:blip r:embed="rId2"/>
          <a:stretch>
            <a:fillRect/>
          </a:stretch>
        </p:blipFill>
        <p:spPr>
          <a:xfrm>
            <a:off x="3897162" y="5073549"/>
            <a:ext cx="1926658" cy="1016988"/>
          </a:xfrm>
          <a:prstGeom prst="rect">
            <a:avLst/>
          </a:prstGeom>
        </p:spPr>
      </p:pic>
      <p:sp>
        <p:nvSpPr>
          <p:cNvPr id="7" name="TextBox 6"/>
          <p:cNvSpPr txBox="1"/>
          <p:nvPr userDrawn="1"/>
        </p:nvSpPr>
        <p:spPr>
          <a:xfrm>
            <a:off x="3646650" y="4541635"/>
            <a:ext cx="70587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cxnSp>
        <p:nvCxnSpPr>
          <p:cNvPr id="12" name="Straight Connector 11"/>
          <p:cNvCxnSpPr/>
          <p:nvPr userDrawn="1"/>
        </p:nvCxnSpPr>
        <p:spPr>
          <a:xfrm>
            <a:off x="1200329" y="4473964"/>
            <a:ext cx="1106925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597370" y="4473964"/>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5394" y="4473963"/>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3930376" y="1328936"/>
            <a:ext cx="0" cy="314342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7310828" y="1327338"/>
            <a:ext cx="0" cy="314502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74015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255343" y="-34782"/>
            <a:ext cx="11069254" cy="701102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34781"/>
            <a:ext cx="11431557" cy="142674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baseline="0"/>
            </a:lvl1pPr>
          </a:lstStyle>
          <a:p>
            <a:r>
              <a:rPr lang="fi-FI" sz="3600">
                <a:solidFill>
                  <a:schemeClr val="tx1"/>
                </a:solidFill>
              </a:rPr>
              <a:t>Personal</a:t>
            </a:r>
          </a:p>
        </p:txBody>
      </p:sp>
      <p:pic>
        <p:nvPicPr>
          <p:cNvPr id="6" name="Picture 5"/>
          <p:cNvPicPr>
            <a:picLocks noChangeAspect="1"/>
          </p:cNvPicPr>
          <p:nvPr userDrawn="1"/>
        </p:nvPicPr>
        <p:blipFill>
          <a:blip r:embed="rId2"/>
          <a:stretch>
            <a:fillRect/>
          </a:stretch>
        </p:blipFill>
        <p:spPr>
          <a:xfrm>
            <a:off x="3897162" y="5073549"/>
            <a:ext cx="1926658" cy="1016988"/>
          </a:xfrm>
          <a:prstGeom prst="rect">
            <a:avLst/>
          </a:prstGeom>
        </p:spPr>
      </p:pic>
      <p:cxnSp>
        <p:nvCxnSpPr>
          <p:cNvPr id="12" name="Straight Connector 11"/>
          <p:cNvCxnSpPr/>
          <p:nvPr userDrawn="1"/>
        </p:nvCxnSpPr>
        <p:spPr>
          <a:xfrm>
            <a:off x="1200329" y="4473964"/>
            <a:ext cx="11069256"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3597370" y="4473964"/>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6175394" y="4473963"/>
            <a:ext cx="0" cy="250228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userDrawn="1"/>
        </p:nvCxnSpPr>
        <p:spPr>
          <a:xfrm>
            <a:off x="4647744" y="1330534"/>
            <a:ext cx="0" cy="314342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userDrawn="1"/>
        </p:nvCxnSpPr>
        <p:spPr>
          <a:xfrm>
            <a:off x="7970046" y="1328936"/>
            <a:ext cx="0" cy="314502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35743584-D823-48E2-ABA9-FB131738E2AB}"/>
              </a:ext>
            </a:extLst>
          </p:cNvPr>
          <p:cNvSpPr txBox="1"/>
          <p:nvPr userDrawn="1"/>
        </p:nvSpPr>
        <p:spPr>
          <a:xfrm>
            <a:off x="3646650" y="4541635"/>
            <a:ext cx="70587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Tree>
    <p:extLst>
      <p:ext uri="{BB962C8B-B14F-4D97-AF65-F5344CB8AC3E}">
        <p14:creationId xmlns:p14="http://schemas.microsoft.com/office/powerpoint/2010/main" val="1320928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61896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Mellanrubrik / Väliotsikko 1">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pic>
        <p:nvPicPr>
          <p:cNvPr id="12" name="Kuva 11">
            <a:extLst>
              <a:ext uri="{FF2B5EF4-FFF2-40B4-BE49-F238E27FC236}">
                <a16:creationId xmlns:a16="http://schemas.microsoft.com/office/drawing/2014/main" id="{F6B8AB5D-811F-4B06-A2B7-A29159A8EF82}"/>
              </a:ext>
              <a:ext uri="{C183D7F6-B498-43B3-948B-1728B52AA6E4}">
                <adec:decorative xmlns:adec="http://schemas.microsoft.com/office/drawing/2017/decorative" xmlns="" val="1"/>
              </a:ext>
            </a:extLst>
          </p:cNvPr>
          <p:cNvPicPr>
            <a:picLocks noChangeAspect="1"/>
          </p:cNvPicPr>
          <p:nvPr userDrawn="1"/>
        </p:nvPicPr>
        <p:blipFill rotWithShape="1">
          <a:blip r:embed="rId2">
            <a:extLst>
              <a:ext uri="{96DAC541-7B7A-43D3-8B79-37D633B846F1}">
                <asvg:svgBlip xmlns:asvg="http://schemas.microsoft.com/office/drawing/2016/SVG/main" xmlns="" r:embed="rId3"/>
              </a:ext>
            </a:extLst>
          </a:blip>
          <a:srcRect t="7582" r="2599" b="7653"/>
          <a:stretch/>
        </p:blipFill>
        <p:spPr>
          <a:xfrm>
            <a:off x="2553495" y="-1"/>
            <a:ext cx="9638506" cy="6858001"/>
          </a:xfrm>
          <a:prstGeom prst="rect">
            <a:avLst/>
          </a:prstGeom>
        </p:spPr>
      </p:pic>
      <p:sp>
        <p:nvSpPr>
          <p:cNvPr id="7" name="Suorakulmio 6">
            <a:extLst>
              <a:ext uri="{FF2B5EF4-FFF2-40B4-BE49-F238E27FC236}">
                <a16:creationId xmlns:a16="http://schemas.microsoft.com/office/drawing/2014/main" id="{621CD312-6FC1-4BBF-800D-A161539795B1}"/>
              </a:ext>
              <a:ext uri="{C183D7F6-B498-43B3-948B-1728B52AA6E4}">
                <adec:decorative xmlns:adec="http://schemas.microsoft.com/office/drawing/2017/decorative" xmlns="" val="1"/>
              </a:ext>
            </a:extLst>
          </p:cNvPr>
          <p:cNvSpPr/>
          <p:nvPr userDrawn="1"/>
        </p:nvSpPr>
        <p:spPr>
          <a:xfrm>
            <a:off x="1828800" y="555585"/>
            <a:ext cx="9769034" cy="57641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Otsikko 1">
            <a:extLst>
              <a:ext uri="{FF2B5EF4-FFF2-40B4-BE49-F238E27FC236}">
                <a16:creationId xmlns:a16="http://schemas.microsoft.com/office/drawing/2014/main" id="{6B794C0E-ABDA-46B2-87C9-9CE37E803DF1}"/>
              </a:ext>
            </a:extLst>
          </p:cNvPr>
          <p:cNvSpPr>
            <a:spLocks noGrp="1"/>
          </p:cNvSpPr>
          <p:nvPr>
            <p:ph type="title" hasCustomPrompt="1"/>
          </p:nvPr>
        </p:nvSpPr>
        <p:spPr>
          <a:xfrm>
            <a:off x="2651512" y="1481560"/>
            <a:ext cx="7881449" cy="2511706"/>
          </a:xfrm>
        </p:spPr>
        <p:txBody>
          <a:bodyPr anchor="b">
            <a:noAutofit/>
          </a:bodyPr>
          <a:lstStyle>
            <a:lvl1pPr>
              <a:defRPr sz="6000" b="1">
                <a:solidFill>
                  <a:schemeClr val="tx1"/>
                </a:solidFill>
              </a:defRPr>
            </a:lvl1pPr>
          </a:lstStyle>
          <a:p>
            <a:r>
              <a:rPr lang="sv-SE"/>
              <a:t>Klicka för att sätta </a:t>
            </a:r>
            <a:br>
              <a:rPr lang="sv-SE"/>
            </a:br>
            <a:r>
              <a:rPr lang="sv-SE"/>
              <a:t>rubriken</a:t>
            </a:r>
            <a:endParaRPr lang="fi-FI"/>
          </a:p>
        </p:txBody>
      </p:sp>
      <p:sp>
        <p:nvSpPr>
          <p:cNvPr id="15" name="Tekstin paikkamerkki 2">
            <a:extLst>
              <a:ext uri="{FF2B5EF4-FFF2-40B4-BE49-F238E27FC236}">
                <a16:creationId xmlns:a16="http://schemas.microsoft.com/office/drawing/2014/main" id="{3A0EC7A0-5676-4A13-9CF1-A44526782232}"/>
              </a:ext>
            </a:extLst>
          </p:cNvPr>
          <p:cNvSpPr>
            <a:spLocks noGrp="1"/>
          </p:cNvSpPr>
          <p:nvPr>
            <p:ph type="body" idx="1" hasCustomPrompt="1"/>
          </p:nvPr>
        </p:nvSpPr>
        <p:spPr>
          <a:xfrm>
            <a:off x="2651511" y="4281899"/>
            <a:ext cx="7881449" cy="382697"/>
          </a:xfrm>
        </p:spPr>
        <p:txBody>
          <a:bodyPr>
            <a:noAutofit/>
          </a:bodyPr>
          <a:lstStyle>
            <a:lvl1pPr marL="0" indent="0">
              <a:buNone/>
              <a:defRPr sz="2400" b="1">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spTree>
    <p:extLst>
      <p:ext uri="{BB962C8B-B14F-4D97-AF65-F5344CB8AC3E}">
        <p14:creationId xmlns:p14="http://schemas.microsoft.com/office/powerpoint/2010/main" val="9865506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Mellanrubrik / Väliotsikko 1">
    <p:spTree>
      <p:nvGrpSpPr>
        <p:cNvPr id="1" name=""/>
        <p:cNvGrpSpPr/>
        <p:nvPr/>
      </p:nvGrpSpPr>
      <p:grpSpPr>
        <a:xfrm>
          <a:off x="0" y="0"/>
          <a:ext cx="0" cy="0"/>
          <a:chOff x="0" y="0"/>
          <a:chExt cx="0" cy="0"/>
        </a:xfrm>
      </p:grpSpPr>
      <p:pic>
        <p:nvPicPr>
          <p:cNvPr id="12" name="Kuva 11">
            <a:extLst>
              <a:ext uri="{FF2B5EF4-FFF2-40B4-BE49-F238E27FC236}">
                <a16:creationId xmlns:a16="http://schemas.microsoft.com/office/drawing/2014/main" id="{97326C7A-C2EB-4325-8143-E8591DB57890}"/>
              </a:ext>
              <a:ext uri="{C183D7F6-B498-43B3-948B-1728B52AA6E4}">
                <adec:decorative xmlns:adec="http://schemas.microsoft.com/office/drawing/2017/decorative" xmlns="" val="1"/>
              </a:ext>
            </a:extLst>
          </p:cNvPr>
          <p:cNvPicPr>
            <a:picLocks noChangeAspect="1"/>
          </p:cNvPicPr>
          <p:nvPr userDrawn="1"/>
        </p:nvPicPr>
        <p:blipFill rotWithShape="1">
          <a:blip r:embed="rId2">
            <a:extLst>
              <a:ext uri="{96DAC541-7B7A-43D3-8B79-37D633B846F1}">
                <asvg:svgBlip xmlns:asvg="http://schemas.microsoft.com/office/drawing/2016/SVG/main" xmlns="" r:embed="rId3"/>
              </a:ext>
            </a:extLst>
          </a:blip>
          <a:srcRect t="7122" r="2989" b="8476"/>
          <a:stretch/>
        </p:blipFill>
        <p:spPr>
          <a:xfrm>
            <a:off x="2550911" y="0"/>
            <a:ext cx="9641089" cy="6858000"/>
          </a:xfrm>
          <a:prstGeom prst="rect">
            <a:avLst/>
          </a:prstGeom>
        </p:spPr>
      </p:pic>
      <p:sp>
        <p:nvSpPr>
          <p:cNvPr id="7" name="Suorakulmio 6">
            <a:extLst>
              <a:ext uri="{FF2B5EF4-FFF2-40B4-BE49-F238E27FC236}">
                <a16:creationId xmlns:a16="http://schemas.microsoft.com/office/drawing/2014/main" id="{621CD312-6FC1-4BBF-800D-A161539795B1}"/>
              </a:ext>
              <a:ext uri="{C183D7F6-B498-43B3-948B-1728B52AA6E4}">
                <adec:decorative xmlns:adec="http://schemas.microsoft.com/office/drawing/2017/decorative" xmlns="" val="1"/>
              </a:ext>
            </a:extLst>
          </p:cNvPr>
          <p:cNvSpPr/>
          <p:nvPr userDrawn="1"/>
        </p:nvSpPr>
        <p:spPr>
          <a:xfrm>
            <a:off x="1828800" y="555585"/>
            <a:ext cx="9769034" cy="576419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4" name="Otsikko 1">
            <a:extLst>
              <a:ext uri="{FF2B5EF4-FFF2-40B4-BE49-F238E27FC236}">
                <a16:creationId xmlns:a16="http://schemas.microsoft.com/office/drawing/2014/main" id="{9E67AA12-B1E4-4AFF-9D09-DF4180C6A35E}"/>
              </a:ext>
            </a:extLst>
          </p:cNvPr>
          <p:cNvSpPr>
            <a:spLocks noGrp="1"/>
          </p:cNvSpPr>
          <p:nvPr>
            <p:ph type="title" hasCustomPrompt="1"/>
          </p:nvPr>
        </p:nvSpPr>
        <p:spPr>
          <a:xfrm>
            <a:off x="2651512" y="1481560"/>
            <a:ext cx="7881449" cy="2511706"/>
          </a:xfrm>
        </p:spPr>
        <p:txBody>
          <a:bodyPr anchor="b">
            <a:noAutofit/>
          </a:bodyPr>
          <a:lstStyle>
            <a:lvl1pPr>
              <a:defRPr sz="6000" b="1">
                <a:solidFill>
                  <a:schemeClr val="tx1"/>
                </a:solidFill>
              </a:defRPr>
            </a:lvl1pPr>
          </a:lstStyle>
          <a:p>
            <a:r>
              <a:rPr lang="sv-SE"/>
              <a:t>Klicka för att sätta </a:t>
            </a:r>
            <a:br>
              <a:rPr lang="sv-SE"/>
            </a:br>
            <a:r>
              <a:rPr lang="sv-SE"/>
              <a:t>rubriken</a:t>
            </a:r>
            <a:endParaRPr lang="fi-FI"/>
          </a:p>
        </p:txBody>
      </p:sp>
      <p:sp>
        <p:nvSpPr>
          <p:cNvPr id="15" name="Tekstin paikkamerkki 2">
            <a:extLst>
              <a:ext uri="{FF2B5EF4-FFF2-40B4-BE49-F238E27FC236}">
                <a16:creationId xmlns:a16="http://schemas.microsoft.com/office/drawing/2014/main" id="{1BBE9987-4AB2-4C77-9BF5-E044F5744C48}"/>
              </a:ext>
            </a:extLst>
          </p:cNvPr>
          <p:cNvSpPr>
            <a:spLocks noGrp="1"/>
          </p:cNvSpPr>
          <p:nvPr>
            <p:ph type="body" idx="1" hasCustomPrompt="1"/>
          </p:nvPr>
        </p:nvSpPr>
        <p:spPr>
          <a:xfrm>
            <a:off x="2651511" y="4281900"/>
            <a:ext cx="7881449" cy="428996"/>
          </a:xfrm>
        </p:spPr>
        <p:txBody>
          <a:bodyPr>
            <a:noAutofit/>
          </a:bodyPr>
          <a:lstStyle>
            <a:lvl1pPr marL="0" indent="0">
              <a:buNone/>
              <a:defRPr sz="2400" b="1">
                <a:solidFill>
                  <a:schemeClr val="accent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spTree>
    <p:extLst>
      <p:ext uri="{BB962C8B-B14F-4D97-AF65-F5344CB8AC3E}">
        <p14:creationId xmlns:p14="http://schemas.microsoft.com/office/powerpoint/2010/main" val="630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m / Tyhjä">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740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vslutning / Lopetus">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7CFEF7D0-89E7-4DFE-9FC4-7B4ABF4A5357}"/>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Tekstin paikkamerkki 2">
            <a:extLst>
              <a:ext uri="{FF2B5EF4-FFF2-40B4-BE49-F238E27FC236}">
                <a16:creationId xmlns:a16="http://schemas.microsoft.com/office/drawing/2014/main" id="{18EE2646-56AA-4BB0-8E80-712AD9226B4D}"/>
              </a:ext>
            </a:extLst>
          </p:cNvPr>
          <p:cNvSpPr>
            <a:spLocks noGrp="1"/>
          </p:cNvSpPr>
          <p:nvPr>
            <p:ph type="body" idx="1" hasCustomPrompt="1"/>
          </p:nvPr>
        </p:nvSpPr>
        <p:spPr>
          <a:xfrm>
            <a:off x="3043858" y="3604926"/>
            <a:ext cx="7710725" cy="351638"/>
          </a:xfrm>
        </p:spPr>
        <p:txBody>
          <a:bodyPr>
            <a:normAutofit/>
          </a:bodyPr>
          <a:lstStyle>
            <a:lvl1pPr marL="0" indent="0" algn="ctr">
              <a:buNone/>
              <a:defRPr sz="180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err="1"/>
              <a:t>Förnamn</a:t>
            </a:r>
            <a:r>
              <a:rPr lang="fi-FI"/>
              <a:t> </a:t>
            </a:r>
            <a:r>
              <a:rPr lang="fi-FI" err="1"/>
              <a:t>Efternamn</a:t>
            </a:r>
            <a:r>
              <a:rPr lang="fi-FI"/>
              <a:t> | </a:t>
            </a:r>
            <a:r>
              <a:rPr lang="fi-FI" err="1"/>
              <a:t>Kontaktinformation</a:t>
            </a:r>
            <a:r>
              <a:rPr lang="fi-FI"/>
              <a:t> | osterbottensvalfard.fi</a:t>
            </a:r>
          </a:p>
        </p:txBody>
      </p:sp>
    </p:spTree>
    <p:extLst>
      <p:ext uri="{BB962C8B-B14F-4D97-AF65-F5344CB8AC3E}">
        <p14:creationId xmlns:p14="http://schemas.microsoft.com/office/powerpoint/2010/main" val="1644486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mslag + bild / Kansi + kuva">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a:extLst>
              <a:ext uri="{FF2B5EF4-FFF2-40B4-BE49-F238E27FC236}">
                <a16:creationId xmlns:a16="http://schemas.microsoft.com/office/drawing/2014/main" id="{BD9989D6-F31F-4EC5-946F-B333986A8700}"/>
              </a:ext>
            </a:extLst>
          </p:cNvPr>
          <p:cNvSpPr>
            <a:spLocks noGrp="1"/>
          </p:cNvSpPr>
          <p:nvPr>
            <p:ph type="title" hasCustomPrompt="1"/>
          </p:nvPr>
        </p:nvSpPr>
        <p:spPr>
          <a:xfrm>
            <a:off x="1792742" y="567159"/>
            <a:ext cx="4911522" cy="2299519"/>
          </a:xfrm>
        </p:spPr>
        <p:txBody>
          <a:bodyPr anchor="b">
            <a:normAutofit/>
          </a:bodyPr>
          <a:lstStyle>
            <a:lvl1pPr>
              <a:defRPr sz="4800" b="1">
                <a:solidFill>
                  <a:schemeClr val="bg1"/>
                </a:solidFill>
              </a:defRPr>
            </a:lvl1pPr>
          </a:lstStyle>
          <a:p>
            <a:r>
              <a:rPr lang="sv-SE"/>
              <a:t>Klicka för att sätta rubriken</a:t>
            </a:r>
            <a:endParaRPr lang="fi-FI"/>
          </a:p>
        </p:txBody>
      </p:sp>
      <p:sp>
        <p:nvSpPr>
          <p:cNvPr id="3" name="Tekstin paikkamerkki 2">
            <a:extLst>
              <a:ext uri="{FF2B5EF4-FFF2-40B4-BE49-F238E27FC236}">
                <a16:creationId xmlns:a16="http://schemas.microsoft.com/office/drawing/2014/main" id="{316C2E39-1FFB-4EB1-83CE-55B81ACB00AE}"/>
              </a:ext>
            </a:extLst>
          </p:cNvPr>
          <p:cNvSpPr>
            <a:spLocks noGrp="1"/>
          </p:cNvSpPr>
          <p:nvPr>
            <p:ph type="body" idx="1" hasCustomPrompt="1"/>
          </p:nvPr>
        </p:nvSpPr>
        <p:spPr>
          <a:xfrm>
            <a:off x="1792742" y="3136739"/>
            <a:ext cx="4911522" cy="1018844"/>
          </a:xfrm>
        </p:spPr>
        <p:txBody>
          <a:bodyPr>
            <a:normAutofit/>
          </a:bodyPr>
          <a:lstStyle>
            <a:lvl1pPr marL="0" indent="0">
              <a:buNone/>
              <a:defRPr sz="2000" b="1">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sv-SE" b="0" i="0">
                <a:effectLst/>
                <a:latin typeface="Segoe UI" panose="020B0502040204020203" pitchFamily="34" charset="0"/>
              </a:rPr>
              <a:t>Klicka för att sätta underrubriken</a:t>
            </a:r>
          </a:p>
        </p:txBody>
      </p:sp>
      <p:pic>
        <p:nvPicPr>
          <p:cNvPr id="5" name="Kuva 4">
            <a:extLst>
              <a:ext uri="{FF2B5EF4-FFF2-40B4-BE49-F238E27FC236}">
                <a16:creationId xmlns:a16="http://schemas.microsoft.com/office/drawing/2014/main" id="{977A0A71-A835-403F-AD0D-5E408F30A0E3}"/>
              </a:ext>
              <a:ext uri="{C183D7F6-B498-43B3-948B-1728B52AA6E4}">
                <adec:decorative xmlns:adec="http://schemas.microsoft.com/office/drawing/2017/decorative" xmlns="" val="1"/>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1792742" y="5824812"/>
            <a:ext cx="3688466" cy="608776"/>
          </a:xfrm>
          <a:prstGeom prst="rect">
            <a:avLst/>
          </a:prstGeom>
        </p:spPr>
      </p:pic>
      <p:sp>
        <p:nvSpPr>
          <p:cNvPr id="14" name="Tekstin paikkamerkki 2">
            <a:extLst>
              <a:ext uri="{FF2B5EF4-FFF2-40B4-BE49-F238E27FC236}">
                <a16:creationId xmlns:a16="http://schemas.microsoft.com/office/drawing/2014/main" id="{228ECC36-F686-4B0E-B126-D1ED6CF08A34}"/>
              </a:ext>
            </a:extLst>
          </p:cNvPr>
          <p:cNvSpPr>
            <a:spLocks noGrp="1"/>
          </p:cNvSpPr>
          <p:nvPr>
            <p:ph type="body" idx="13" hasCustomPrompt="1"/>
          </p:nvPr>
        </p:nvSpPr>
        <p:spPr>
          <a:xfrm>
            <a:off x="1792743" y="4425644"/>
            <a:ext cx="4911521" cy="279730"/>
          </a:xfrm>
        </p:spPr>
        <p:txBody>
          <a:bodyPr>
            <a:noAutofit/>
          </a:bodyPr>
          <a:lstStyle>
            <a:lvl1pPr marL="0" indent="0">
              <a:lnSpc>
                <a:spcPts val="1200"/>
              </a:lnSpc>
              <a:spcBef>
                <a:spcPts val="600"/>
              </a:spcBef>
              <a:buNone/>
              <a:defRPr sz="12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gn="l"/>
            <a:r>
              <a:rPr lang="fi-FI" b="0" i="0" err="1">
                <a:effectLst/>
                <a:latin typeface="Segoe UI" panose="020B0502040204020203" pitchFamily="34" charset="0"/>
              </a:rPr>
              <a:t>Författarinformation</a:t>
            </a:r>
            <a:r>
              <a:rPr lang="fi-FI" b="0" i="0">
                <a:effectLst/>
                <a:latin typeface="Segoe UI" panose="020B0502040204020203" pitchFamily="34" charset="0"/>
              </a:rPr>
              <a:t> </a:t>
            </a:r>
            <a:r>
              <a:rPr lang="fi-FI" b="0" i="0" err="1">
                <a:effectLst/>
                <a:latin typeface="Segoe UI" panose="020B0502040204020203" pitchFamily="34" charset="0"/>
              </a:rPr>
              <a:t>Förnamn</a:t>
            </a:r>
            <a:r>
              <a:rPr lang="fi-FI" b="0" i="0">
                <a:effectLst/>
                <a:latin typeface="Segoe UI" panose="020B0502040204020203" pitchFamily="34" charset="0"/>
              </a:rPr>
              <a:t> </a:t>
            </a:r>
            <a:r>
              <a:rPr lang="fi-FI" b="0" i="0" err="1">
                <a:effectLst/>
                <a:latin typeface="Segoe UI" panose="020B0502040204020203" pitchFamily="34" charset="0"/>
              </a:rPr>
              <a:t>Efternamn</a:t>
            </a:r>
            <a:r>
              <a:rPr lang="fi-FI" b="0" i="0">
                <a:effectLst/>
                <a:latin typeface="Segoe UI" panose="020B0502040204020203" pitchFamily="34" charset="0"/>
              </a:rPr>
              <a:t> | Datum</a:t>
            </a:r>
          </a:p>
        </p:txBody>
      </p:sp>
      <p:sp>
        <p:nvSpPr>
          <p:cNvPr id="10" name="Sisällön paikkamerkki 2">
            <a:extLst>
              <a:ext uri="{FF2B5EF4-FFF2-40B4-BE49-F238E27FC236}">
                <a16:creationId xmlns:a16="http://schemas.microsoft.com/office/drawing/2014/main" id="{B1E416C0-4E6D-428D-8B11-8AA4319A4838}"/>
              </a:ext>
            </a:extLst>
          </p:cNvPr>
          <p:cNvSpPr>
            <a:spLocks noGrp="1"/>
          </p:cNvSpPr>
          <p:nvPr>
            <p:ph sz="half" idx="15" hasCustomPrompt="1"/>
          </p:nvPr>
        </p:nvSpPr>
        <p:spPr>
          <a:xfrm>
            <a:off x="7209212" y="1"/>
            <a:ext cx="4980065" cy="6858000"/>
          </a:xfrm>
        </p:spPr>
        <p:txBody>
          <a:bodyPr>
            <a:normAutofit/>
          </a:bodyPr>
          <a:lstStyle>
            <a:lvl1pPr marL="0" indent="0">
              <a:buFont typeface="Arial" panose="020B0604020202020204" pitchFamily="34" charset="0"/>
              <a:buNone/>
              <a:defRPr sz="1400">
                <a:solidFill>
                  <a:schemeClr val="bg1"/>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i-FI" b="0" i="0" err="1">
                <a:effectLst/>
                <a:latin typeface="Segoe UI" panose="020B0502040204020203" pitchFamily="34" charset="0"/>
              </a:rPr>
              <a:t>Infoga</a:t>
            </a:r>
            <a:r>
              <a:rPr lang="fi-FI" b="0" i="0">
                <a:effectLst/>
                <a:latin typeface="Segoe UI" panose="020B0502040204020203" pitchFamily="34" charset="0"/>
              </a:rPr>
              <a:t> bild</a:t>
            </a:r>
            <a:endParaRPr lang="fi-FI"/>
          </a:p>
        </p:txBody>
      </p:sp>
    </p:spTree>
    <p:extLst>
      <p:ext uri="{BB962C8B-B14F-4D97-AF65-F5344CB8AC3E}">
        <p14:creationId xmlns:p14="http://schemas.microsoft.com/office/powerpoint/2010/main" val="2024199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nehåll /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1CCC9F-863F-4912-9980-8F52D255222E}"/>
              </a:ext>
            </a:extLst>
          </p:cNvPr>
          <p:cNvSpPr>
            <a:spLocks noGrp="1"/>
          </p:cNvSpPr>
          <p:nvPr>
            <p:ph type="title" hasCustomPrompt="1"/>
          </p:nvPr>
        </p:nvSpPr>
        <p:spPr>
          <a:xfrm>
            <a:off x="1853391" y="762946"/>
            <a:ext cx="9327754" cy="1563565"/>
          </a:xfrm>
        </p:spPr>
        <p:txBody>
          <a:bodyPr>
            <a:normAutofit/>
          </a:bodyPr>
          <a:lstStyle>
            <a:lvl1pPr>
              <a:defRPr sz="3200" b="1"/>
            </a:lvl1pPr>
          </a:lstStyle>
          <a:p>
            <a:r>
              <a:rPr lang="sv-SE"/>
              <a:t>Klicka för att sätta </a:t>
            </a:r>
            <a:br>
              <a:rPr lang="sv-SE"/>
            </a:br>
            <a:r>
              <a:rPr lang="sv-SE"/>
              <a:t>rubriken</a:t>
            </a:r>
            <a:endParaRPr lang="fi-FI"/>
          </a:p>
        </p:txBody>
      </p:sp>
      <p:sp>
        <p:nvSpPr>
          <p:cNvPr id="3" name="Sisällön paikkamerkki 2">
            <a:extLst>
              <a:ext uri="{FF2B5EF4-FFF2-40B4-BE49-F238E27FC236}">
                <a16:creationId xmlns:a16="http://schemas.microsoft.com/office/drawing/2014/main" id="{76D1FF4A-38CC-40DC-83BE-DDE4BF5548B2}"/>
              </a:ext>
            </a:extLst>
          </p:cNvPr>
          <p:cNvSpPr>
            <a:spLocks noGrp="1"/>
          </p:cNvSpPr>
          <p:nvPr>
            <p:ph sz="half" idx="1" hasCustomPrompt="1"/>
          </p:nvPr>
        </p:nvSpPr>
        <p:spPr>
          <a:xfrm>
            <a:off x="1853389" y="2326511"/>
            <a:ext cx="9327755" cy="3850452"/>
          </a:xfrm>
        </p:spPr>
        <p:txBody>
          <a:bodyPr>
            <a:normAutofit/>
          </a:bodyPr>
          <a:lstStyle>
            <a:lvl1pPr marL="457200" indent="-457200">
              <a:buClr>
                <a:schemeClr val="accent1"/>
              </a:buClr>
              <a:buFont typeface="Arial" panose="020B0604020202020204" pitchFamily="34" charset="0"/>
              <a:buChar char="•"/>
              <a:defRPr sz="2400"/>
            </a:lvl1pPr>
          </a:lstStyle>
          <a:p>
            <a:pPr algn="l"/>
            <a:r>
              <a:rPr lang="sv-SE" b="0" i="0">
                <a:effectLst/>
                <a:latin typeface="Segoe UI" panose="020B0502040204020203" pitchFamily="34" charset="0"/>
              </a:rPr>
              <a:t>Klicka för att sätta texten</a:t>
            </a:r>
          </a:p>
        </p:txBody>
      </p:sp>
    </p:spTree>
    <p:extLst>
      <p:ext uri="{BB962C8B-B14F-4D97-AF65-F5344CB8AC3E}">
        <p14:creationId xmlns:p14="http://schemas.microsoft.com/office/powerpoint/2010/main" val="19565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nehåll + bild / Sisältö +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31CCC9F-863F-4912-9980-8F52D255222E}"/>
              </a:ext>
            </a:extLst>
          </p:cNvPr>
          <p:cNvSpPr>
            <a:spLocks noGrp="1"/>
          </p:cNvSpPr>
          <p:nvPr>
            <p:ph type="title" hasCustomPrompt="1"/>
          </p:nvPr>
        </p:nvSpPr>
        <p:spPr>
          <a:xfrm>
            <a:off x="1853391" y="762946"/>
            <a:ext cx="4491680" cy="1563565"/>
          </a:xfrm>
        </p:spPr>
        <p:txBody>
          <a:bodyPr>
            <a:normAutofit/>
          </a:bodyPr>
          <a:lstStyle>
            <a:lvl1pPr>
              <a:defRPr sz="3200" b="1"/>
            </a:lvl1pPr>
          </a:lstStyle>
          <a:p>
            <a:r>
              <a:rPr lang="sv-SE"/>
              <a:t>Klicka för att sätta </a:t>
            </a:r>
            <a:br>
              <a:rPr lang="sv-SE"/>
            </a:br>
            <a:r>
              <a:rPr lang="sv-SE"/>
              <a:t>rubriken</a:t>
            </a:r>
            <a:endParaRPr lang="fi-FI"/>
          </a:p>
        </p:txBody>
      </p:sp>
      <p:sp>
        <p:nvSpPr>
          <p:cNvPr id="3" name="Sisällön paikkamerkki 2">
            <a:extLst>
              <a:ext uri="{FF2B5EF4-FFF2-40B4-BE49-F238E27FC236}">
                <a16:creationId xmlns:a16="http://schemas.microsoft.com/office/drawing/2014/main" id="{76D1FF4A-38CC-40DC-83BE-DDE4BF5548B2}"/>
              </a:ext>
            </a:extLst>
          </p:cNvPr>
          <p:cNvSpPr>
            <a:spLocks noGrp="1"/>
          </p:cNvSpPr>
          <p:nvPr>
            <p:ph sz="half" idx="1" hasCustomPrompt="1"/>
          </p:nvPr>
        </p:nvSpPr>
        <p:spPr>
          <a:xfrm>
            <a:off x="1853390" y="2326511"/>
            <a:ext cx="4491680" cy="3850452"/>
          </a:xfrm>
        </p:spPr>
        <p:txBody>
          <a:bodyPr>
            <a:normAutofit/>
          </a:bodyPr>
          <a:lstStyle>
            <a:lvl1pPr marL="457200" indent="-457200">
              <a:buClr>
                <a:schemeClr val="accent1"/>
              </a:buClr>
              <a:buFont typeface="Arial" panose="020B0604020202020204" pitchFamily="34" charset="0"/>
              <a:buChar char="•"/>
              <a:defRPr sz="2400"/>
            </a:lvl1pPr>
          </a:lstStyle>
          <a:p>
            <a:pPr algn="l"/>
            <a:r>
              <a:rPr lang="sv-SE" b="0" i="0">
                <a:effectLst/>
                <a:latin typeface="Segoe UI" panose="020B0502040204020203" pitchFamily="34" charset="0"/>
              </a:rPr>
              <a:t>Klicka för att sätta texten</a:t>
            </a:r>
          </a:p>
        </p:txBody>
      </p:sp>
      <p:sp>
        <p:nvSpPr>
          <p:cNvPr id="9" name="Sisällön paikkamerkki 2">
            <a:extLst>
              <a:ext uri="{FF2B5EF4-FFF2-40B4-BE49-F238E27FC236}">
                <a16:creationId xmlns:a16="http://schemas.microsoft.com/office/drawing/2014/main" id="{1DA025EC-89A3-44CB-B84C-6A8DB57CA696}"/>
              </a:ext>
            </a:extLst>
          </p:cNvPr>
          <p:cNvSpPr>
            <a:spLocks noGrp="1"/>
          </p:cNvSpPr>
          <p:nvPr>
            <p:ph sz="half" idx="10" hasCustomPrompt="1"/>
          </p:nvPr>
        </p:nvSpPr>
        <p:spPr>
          <a:xfrm>
            <a:off x="6772099" y="762946"/>
            <a:ext cx="4385897" cy="5414017"/>
          </a:xfrm>
        </p:spPr>
        <p:txBody>
          <a:bodyPr>
            <a:normAutofit/>
          </a:bodyPr>
          <a:lstStyle>
            <a:lvl1pPr marL="0" indent="0">
              <a:buFont typeface="Arial" panose="020B0604020202020204" pitchFamily="34" charset="0"/>
              <a:buNone/>
              <a:defRPr sz="1400">
                <a:solidFill>
                  <a:schemeClr val="accent2"/>
                </a:solidFill>
              </a:defRPr>
            </a:lvl1pPr>
          </a:lstStyle>
          <a:p>
            <a:pPr algn="l"/>
            <a:r>
              <a:rPr lang="fi-FI" b="0" i="0" err="1">
                <a:effectLst/>
                <a:latin typeface="Segoe UI" panose="020B0502040204020203" pitchFamily="34" charset="0"/>
              </a:rPr>
              <a:t>Infoga</a:t>
            </a:r>
            <a:r>
              <a:rPr lang="fi-FI" b="0" i="0">
                <a:effectLst/>
                <a:latin typeface="Segoe UI" panose="020B0502040204020203" pitchFamily="34" charset="0"/>
              </a:rPr>
              <a:t> bild</a:t>
            </a:r>
          </a:p>
        </p:txBody>
      </p:sp>
    </p:spTree>
    <p:extLst>
      <p:ext uri="{BB962C8B-B14F-4D97-AF65-F5344CB8AC3E}">
        <p14:creationId xmlns:p14="http://schemas.microsoft.com/office/powerpoint/2010/main" val="74654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a:lvl1pPr>
          </a:lstStyle>
          <a:p>
            <a:r>
              <a:rPr lang="fi-FI" sz="3600">
                <a:solidFill>
                  <a:schemeClr val="tx1"/>
                </a:solidFill>
              </a:rPr>
              <a:t>Saatavuus/</a:t>
            </a:r>
            <a:r>
              <a:rPr lang="fi-FI" sz="3600" err="1">
                <a:solidFill>
                  <a:schemeClr val="tx1"/>
                </a:solidFill>
              </a:rPr>
              <a:t>Tillgänglighet</a:t>
            </a:r>
            <a:endParaRPr lang="fi-FI" sz="3600">
              <a:solidFill>
                <a:schemeClr val="tx1"/>
              </a:solidFill>
            </a:endParaRPr>
          </a:p>
        </p:txBody>
      </p:sp>
      <p:cxnSp>
        <p:nvCxnSpPr>
          <p:cNvPr id="3" name="Straight Connector 2"/>
          <p:cNvCxnSpPr/>
          <p:nvPr userDrawn="1"/>
        </p:nvCxnSpPr>
        <p:spPr>
          <a:xfrm>
            <a:off x="4798800" y="1391960"/>
            <a:ext cx="0" cy="596669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a:xfrm>
            <a:off x="8517600" y="891309"/>
            <a:ext cx="0" cy="596669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999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9066337" y="1694162"/>
            <a:ext cx="565977" cy="565977"/>
          </a:xfrm>
          <a:prstGeom prst="rect">
            <a:avLst/>
          </a:prstGeom>
          <a:solidFill>
            <a:srgbClr val="213A8F"/>
          </a:solidFill>
        </p:spPr>
      </p:pic>
      <p:pic>
        <p:nvPicPr>
          <p:cNvPr id="6" name="Picture 5"/>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rot="10800000">
            <a:off x="9038573" y="3248691"/>
            <a:ext cx="610548" cy="610548"/>
          </a:xfrm>
          <a:prstGeom prst="rect">
            <a:avLst/>
          </a:prstGeom>
        </p:spPr>
      </p:pic>
      <p:sp>
        <p:nvSpPr>
          <p:cNvPr id="7" name="Oval 6"/>
          <p:cNvSpPr/>
          <p:nvPr userDrawn="1"/>
        </p:nvSpPr>
        <p:spPr>
          <a:xfrm>
            <a:off x="5256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9" name="Oval 8"/>
          <p:cNvSpPr/>
          <p:nvPr userDrawn="1"/>
        </p:nvSpPr>
        <p:spPr>
          <a:xfrm>
            <a:off x="6192000" y="4244541"/>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0" name="Oval 9"/>
          <p:cNvSpPr/>
          <p:nvPr userDrawn="1"/>
        </p:nvSpPr>
        <p:spPr>
          <a:xfrm>
            <a:off x="6192000" y="3004809"/>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1" name="Oval 10"/>
          <p:cNvSpPr/>
          <p:nvPr userDrawn="1"/>
        </p:nvSpPr>
        <p:spPr>
          <a:xfrm>
            <a:off x="5256000" y="548427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2" name="Oval 11"/>
          <p:cNvSpPr/>
          <p:nvPr userDrawn="1"/>
        </p:nvSpPr>
        <p:spPr>
          <a:xfrm flipH="1">
            <a:off x="3744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3" name="Oval 12"/>
          <p:cNvSpPr/>
          <p:nvPr userDrawn="1"/>
        </p:nvSpPr>
        <p:spPr>
          <a:xfrm flipH="1">
            <a:off x="2808000" y="4279589"/>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4" name="Oval 13"/>
          <p:cNvSpPr/>
          <p:nvPr userDrawn="1"/>
        </p:nvSpPr>
        <p:spPr>
          <a:xfrm flipH="1">
            <a:off x="2808000" y="299911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5" name="Oval 14"/>
          <p:cNvSpPr/>
          <p:nvPr userDrawn="1"/>
        </p:nvSpPr>
        <p:spPr>
          <a:xfrm flipH="1">
            <a:off x="3744000" y="549609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pic>
        <p:nvPicPr>
          <p:cNvPr id="24" name="Picture 23"/>
          <p:cNvPicPr>
            <a:picLocks noChangeAspect="1"/>
          </p:cNvPicPr>
          <p:nvPr userDrawn="1"/>
        </p:nvPicPr>
        <p:blipFill>
          <a:blip r:embed="rId4"/>
          <a:stretch>
            <a:fillRect/>
          </a:stretch>
        </p:blipFill>
        <p:spPr>
          <a:xfrm>
            <a:off x="3951106" y="3421474"/>
            <a:ext cx="1926680" cy="1016988"/>
          </a:xfrm>
          <a:prstGeom prst="rect">
            <a:avLst/>
          </a:prstGeom>
        </p:spPr>
      </p:pic>
      <p:sp>
        <p:nvSpPr>
          <p:cNvPr id="25" name="TextBox 24"/>
          <p:cNvSpPr txBox="1"/>
          <p:nvPr userDrawn="1"/>
        </p:nvSpPr>
        <p:spPr>
          <a:xfrm>
            <a:off x="4581070" y="3074694"/>
            <a:ext cx="697987"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Tree>
    <p:extLst>
      <p:ext uri="{BB962C8B-B14F-4D97-AF65-F5344CB8AC3E}">
        <p14:creationId xmlns:p14="http://schemas.microsoft.com/office/powerpoint/2010/main" val="139653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9066337" y="1694162"/>
            <a:ext cx="565977" cy="565977"/>
          </a:xfrm>
          <a:prstGeom prst="rect">
            <a:avLst/>
          </a:prstGeom>
          <a:solidFill>
            <a:srgbClr val="213A8F"/>
          </a:solidFill>
        </p:spPr>
      </p:pic>
      <p:pic>
        <p:nvPicPr>
          <p:cNvPr id="6" name="Picture 5"/>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rot="10800000">
            <a:off x="9038573" y="3248691"/>
            <a:ext cx="610548" cy="610548"/>
          </a:xfrm>
          <a:prstGeom prst="rect">
            <a:avLst/>
          </a:prstGeom>
        </p:spPr>
      </p:pic>
      <p:sp>
        <p:nvSpPr>
          <p:cNvPr id="7" name="Oval 6"/>
          <p:cNvSpPr/>
          <p:nvPr userDrawn="1"/>
        </p:nvSpPr>
        <p:spPr>
          <a:xfrm>
            <a:off x="5256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9" name="Oval 8"/>
          <p:cNvSpPr/>
          <p:nvPr userDrawn="1"/>
        </p:nvSpPr>
        <p:spPr>
          <a:xfrm>
            <a:off x="6192000" y="4244541"/>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0" name="Oval 9"/>
          <p:cNvSpPr/>
          <p:nvPr userDrawn="1"/>
        </p:nvSpPr>
        <p:spPr>
          <a:xfrm>
            <a:off x="6192000" y="3004809"/>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1" name="Oval 10"/>
          <p:cNvSpPr/>
          <p:nvPr userDrawn="1"/>
        </p:nvSpPr>
        <p:spPr>
          <a:xfrm>
            <a:off x="5256000" y="548427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2" name="Oval 11"/>
          <p:cNvSpPr/>
          <p:nvPr userDrawn="1"/>
        </p:nvSpPr>
        <p:spPr>
          <a:xfrm flipH="1">
            <a:off x="3744000" y="1840493"/>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3" name="Oval 12"/>
          <p:cNvSpPr/>
          <p:nvPr userDrawn="1"/>
        </p:nvSpPr>
        <p:spPr>
          <a:xfrm flipH="1">
            <a:off x="2808000" y="4279589"/>
            <a:ext cx="860127" cy="860127"/>
          </a:xfrm>
          <a:prstGeom prst="ellipse">
            <a:avLst/>
          </a:prstGeom>
          <a:solidFill>
            <a:srgbClr val="85C59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4" name="Oval 13"/>
          <p:cNvSpPr/>
          <p:nvPr userDrawn="1"/>
        </p:nvSpPr>
        <p:spPr>
          <a:xfrm flipH="1">
            <a:off x="2808000" y="3001778"/>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sp>
        <p:nvSpPr>
          <p:cNvPr id="15" name="Oval 14"/>
          <p:cNvSpPr/>
          <p:nvPr userDrawn="1"/>
        </p:nvSpPr>
        <p:spPr>
          <a:xfrm flipH="1">
            <a:off x="3744000" y="5496093"/>
            <a:ext cx="860127" cy="86012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ko-KR" altLang="en-US" sz="1800" b="0" i="0" u="none" strike="noStrike" kern="1200" cap="none" spc="0" normalizeH="0" baseline="0" noProof="0">
              <a:ln>
                <a:noFill/>
              </a:ln>
              <a:solidFill>
                <a:prstClr val="white"/>
              </a:solidFill>
              <a:effectLst/>
              <a:uLnTx/>
              <a:uFillTx/>
              <a:latin typeface="Calibri" panose="020F0502020204030204"/>
              <a:ea typeface="맑은 고딕" panose="020B0503020000020004" pitchFamily="34" charset="-127"/>
              <a:cs typeface="+mn-cs"/>
            </a:endParaRPr>
          </a:p>
        </p:txBody>
      </p:sp>
      <p:pic>
        <p:nvPicPr>
          <p:cNvPr id="24" name="Picture 23"/>
          <p:cNvPicPr>
            <a:picLocks noChangeAspect="1"/>
          </p:cNvPicPr>
          <p:nvPr userDrawn="1"/>
        </p:nvPicPr>
        <p:blipFill>
          <a:blip r:embed="rId4"/>
          <a:stretch>
            <a:fillRect/>
          </a:stretch>
        </p:blipFill>
        <p:spPr>
          <a:xfrm>
            <a:off x="3951106" y="3421474"/>
            <a:ext cx="1926680" cy="1016988"/>
          </a:xfrm>
          <a:prstGeom prst="rect">
            <a:avLst/>
          </a:prstGeom>
        </p:spPr>
      </p:pic>
      <p:sp>
        <p:nvSpPr>
          <p:cNvPr id="25" name="TextBox 24"/>
          <p:cNvSpPr txBox="1"/>
          <p:nvPr userDrawn="1"/>
        </p:nvSpPr>
        <p:spPr>
          <a:xfrm>
            <a:off x="4577121" y="3006628"/>
            <a:ext cx="705885" cy="369332"/>
          </a:xfrm>
          <a:prstGeom prst="rect">
            <a:avLst/>
          </a:prstGeom>
          <a:noFill/>
        </p:spPr>
        <p:txBody>
          <a:bodyPr wrap="square" rtlCol="0">
            <a:spAutoFit/>
          </a:bodyPr>
          <a:lstStyle/>
          <a:p>
            <a:pPr algn="ctr"/>
            <a:r>
              <a:rPr lang="fi-FI" b="1">
                <a:solidFill>
                  <a:schemeClr val="accent4"/>
                </a:solidFill>
              </a:rPr>
              <a:t>NPS</a:t>
            </a:r>
            <a:endParaRPr lang="en-US" sz="1600" b="1">
              <a:solidFill>
                <a:schemeClr val="accent4"/>
              </a:solidFill>
            </a:endParaRPr>
          </a:p>
        </p:txBody>
      </p:sp>
      <p:sp>
        <p:nvSpPr>
          <p:cNvPr id="28" name="Rubrik">
            <a:extLst>
              <a:ext uri="{FF2B5EF4-FFF2-40B4-BE49-F238E27FC236}">
                <a16:creationId xmlns:a16="http://schemas.microsoft.com/office/drawing/2014/main" id="{205F0CE6-FF24-48D9-88EA-D77D0AB4F0AB}"/>
              </a:ext>
            </a:extLst>
          </p:cNvPr>
          <p:cNvSpPr>
            <a:spLocks noGrp="1"/>
          </p:cNvSpPr>
          <p:nvPr>
            <p:ph type="title" idx="4294967295"/>
          </p:nvPr>
        </p:nvSpPr>
        <p:spPr>
          <a:xfrm>
            <a:off x="1653884" y="413813"/>
            <a:ext cx="9327754" cy="774907"/>
          </a:xfrm>
        </p:spPr>
        <p:txBody>
          <a:bodyPr/>
          <a:lstStyle/>
          <a:p>
            <a:r>
              <a:rPr lang="fi-FI" sz="3600" b="1" err="1">
                <a:solidFill>
                  <a:schemeClr val="tx1"/>
                </a:solidFill>
              </a:rPr>
              <a:t>Kundupplevelse</a:t>
            </a:r>
            <a:endParaRPr lang="fi-FI" sz="3600" b="1">
              <a:solidFill>
                <a:schemeClr val="tx1"/>
              </a:solidFill>
            </a:endParaRPr>
          </a:p>
        </p:txBody>
      </p:sp>
    </p:spTree>
    <p:extLst>
      <p:ext uri="{BB962C8B-B14F-4D97-AF65-F5344CB8AC3E}">
        <p14:creationId xmlns:p14="http://schemas.microsoft.com/office/powerpoint/2010/main" val="2291657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p:nvPr>
        </p:nvSpPr>
        <p:spPr>
          <a:xfrm>
            <a:off x="1653884" y="413813"/>
            <a:ext cx="9327754" cy="774907"/>
          </a:xfrm>
        </p:spPr>
        <p:txBody>
          <a:bodyPr/>
          <a:lstStyle>
            <a:lvl1pPr>
              <a:defRPr b="1"/>
            </a:lvl1pPr>
          </a:lstStyle>
          <a:p>
            <a:r>
              <a:rPr lang="fi-FI" sz="3600" err="1">
                <a:solidFill>
                  <a:schemeClr val="tx1"/>
                </a:solidFill>
              </a:rPr>
              <a:t>Säkerhet</a:t>
            </a:r>
            <a:r>
              <a:rPr lang="fi-FI" sz="3600">
                <a:solidFill>
                  <a:schemeClr val="tx1"/>
                </a:solidFill>
              </a:rPr>
              <a:t> </a:t>
            </a:r>
            <a:r>
              <a:rPr lang="fi-FI" sz="3600" err="1">
                <a:solidFill>
                  <a:schemeClr val="tx1"/>
                </a:solidFill>
              </a:rPr>
              <a:t>och</a:t>
            </a:r>
            <a:r>
              <a:rPr lang="fi-FI" sz="3600">
                <a:solidFill>
                  <a:schemeClr val="tx1"/>
                </a:solidFill>
              </a:rPr>
              <a:t> </a:t>
            </a:r>
            <a:r>
              <a:rPr lang="fi-FI" sz="3600" err="1">
                <a:solidFill>
                  <a:schemeClr val="tx1"/>
                </a:solidFill>
              </a:rPr>
              <a:t>kvalitet</a:t>
            </a:r>
            <a:endParaRPr lang="fi-FI" sz="3600">
              <a:solidFill>
                <a:schemeClr val="tx1"/>
              </a:solidFill>
            </a:endParaRPr>
          </a:p>
        </p:txBody>
      </p:sp>
      <p:cxnSp>
        <p:nvCxnSpPr>
          <p:cNvPr id="6" name="Straight Connector 5"/>
          <p:cNvCxnSpPr/>
          <p:nvPr userDrawn="1"/>
        </p:nvCxnSpPr>
        <p:spPr>
          <a:xfrm>
            <a:off x="1123602" y="4488872"/>
            <a:ext cx="1107809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8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46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userDrawn="1"/>
        </p:nvCxnSpPr>
        <p:spPr>
          <a:xfrm>
            <a:off x="64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userDrawn="1"/>
        </p:nvCxnSpPr>
        <p:spPr>
          <a:xfrm>
            <a:off x="4680000" y="1299411"/>
            <a:ext cx="0" cy="31894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8640000" y="1264071"/>
            <a:ext cx="0" cy="32248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a:off x="82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E0997A41-488F-47FE-A14E-4E3CBAC2B407}"/>
              </a:ext>
            </a:extLst>
          </p:cNvPr>
          <p:cNvSpPr txBox="1"/>
          <p:nvPr userDrawn="1"/>
        </p:nvSpPr>
        <p:spPr>
          <a:xfrm>
            <a:off x="4735669" y="1404000"/>
            <a:ext cx="3826745"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sv-SE" b="1">
                <a:solidFill>
                  <a:srgbClr val="85C598"/>
                </a:solidFill>
              </a:rPr>
              <a:t>DE ANMÄLDA HÄNDELSERNAS KARAKTÄR</a:t>
            </a:r>
          </a:p>
        </p:txBody>
      </p:sp>
      <p:sp>
        <p:nvSpPr>
          <p:cNvPr id="23" name="TextBox 22">
            <a:extLst>
              <a:ext uri="{FF2B5EF4-FFF2-40B4-BE49-F238E27FC236}">
                <a16:creationId xmlns:a16="http://schemas.microsoft.com/office/drawing/2014/main" id="{62FE2FFB-F344-4344-940D-26D2C6046DF3}"/>
              </a:ext>
            </a:extLst>
          </p:cNvPr>
          <p:cNvSpPr txBox="1"/>
          <p:nvPr userDrawn="1"/>
        </p:nvSpPr>
        <p:spPr>
          <a:xfrm>
            <a:off x="1179185" y="1404000"/>
            <a:ext cx="2847474" cy="584775"/>
          </a:xfrm>
          <a:prstGeom prst="rect">
            <a:avLst/>
          </a:prstGeom>
          <a:noFill/>
        </p:spPr>
        <p:txBody>
          <a:bodyPr wrap="square" rtlCol="0">
            <a:spAutoFit/>
          </a:bodyPr>
          <a:lstStyle/>
          <a:p>
            <a:r>
              <a:rPr lang="fi-FI" sz="1600" b="1">
                <a:solidFill>
                  <a:schemeClr val="accent4"/>
                </a:solidFill>
              </a:rPr>
              <a:t>ANTAL ANMÄLAN OM NEGATIV HÄNDELSE </a:t>
            </a:r>
            <a:endParaRPr lang="en-US" sz="1600" b="1">
              <a:solidFill>
                <a:schemeClr val="accent4"/>
              </a:solidFill>
            </a:endParaRPr>
          </a:p>
        </p:txBody>
      </p:sp>
    </p:spTree>
    <p:extLst>
      <p:ext uri="{BB962C8B-B14F-4D97-AF65-F5344CB8AC3E}">
        <p14:creationId xmlns:p14="http://schemas.microsoft.com/office/powerpoint/2010/main" val="1380680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Mellanrubrik / Väliotsikko 2">
    <p:spTree>
      <p:nvGrpSpPr>
        <p:cNvPr id="1" name=""/>
        <p:cNvGrpSpPr/>
        <p:nvPr/>
      </p:nvGrpSpPr>
      <p:grpSpPr>
        <a:xfrm>
          <a:off x="0" y="0"/>
          <a:ext cx="0" cy="0"/>
          <a:chOff x="0" y="0"/>
          <a:chExt cx="0" cy="0"/>
        </a:xfrm>
      </p:grpSpPr>
      <p:sp>
        <p:nvSpPr>
          <p:cNvPr id="8" name="Suorakulmio 7">
            <a:extLst>
              <a:ext uri="{FF2B5EF4-FFF2-40B4-BE49-F238E27FC236}">
                <a16:creationId xmlns:a16="http://schemas.microsoft.com/office/drawing/2014/main" id="{9171C9EA-1BEC-4619-B728-CEDDB184F91C}"/>
              </a:ext>
              <a:ext uri="{C183D7F6-B498-43B3-948B-1728B52AA6E4}">
                <adec:decorative xmlns:adec="http://schemas.microsoft.com/office/drawing/2017/decorative" xmlns="" val="1"/>
              </a:ext>
            </a:extLst>
          </p:cNvPr>
          <p:cNvSpPr/>
          <p:nvPr userDrawn="1"/>
        </p:nvSpPr>
        <p:spPr>
          <a:xfrm>
            <a:off x="1122744" y="0"/>
            <a:ext cx="11069256"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5" name="Rectangle 4"/>
          <p:cNvSpPr/>
          <p:nvPr userDrawn="1"/>
        </p:nvSpPr>
        <p:spPr>
          <a:xfrm>
            <a:off x="1055716" y="-11424"/>
            <a:ext cx="11213869" cy="140338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ubrik">
            <a:extLst>
              <a:ext uri="{FF2B5EF4-FFF2-40B4-BE49-F238E27FC236}">
                <a16:creationId xmlns:a16="http://schemas.microsoft.com/office/drawing/2014/main" id="{205F0CE6-FF24-48D9-88EA-D77D0AB4F0AB}"/>
              </a:ext>
            </a:extLst>
          </p:cNvPr>
          <p:cNvSpPr>
            <a:spLocks noGrp="1"/>
          </p:cNvSpPr>
          <p:nvPr>
            <p:ph type="title" idx="4294967295" hasCustomPrompt="1"/>
          </p:nvPr>
        </p:nvSpPr>
        <p:spPr>
          <a:xfrm>
            <a:off x="1653884" y="413813"/>
            <a:ext cx="9327754" cy="774907"/>
          </a:xfrm>
        </p:spPr>
        <p:txBody>
          <a:bodyPr/>
          <a:lstStyle>
            <a:lvl1pPr>
              <a:defRPr b="1"/>
            </a:lvl1pPr>
          </a:lstStyle>
          <a:p>
            <a:r>
              <a:rPr lang="fi-FI" sz="3600">
                <a:solidFill>
                  <a:schemeClr val="tx1"/>
                </a:solidFill>
              </a:rPr>
              <a:t>Turvallisuus ja laatu</a:t>
            </a:r>
          </a:p>
        </p:txBody>
      </p:sp>
      <p:sp>
        <p:nvSpPr>
          <p:cNvPr id="26" name="TextBox 25"/>
          <p:cNvSpPr txBox="1"/>
          <p:nvPr userDrawn="1"/>
        </p:nvSpPr>
        <p:spPr>
          <a:xfrm>
            <a:off x="1197033" y="1404000"/>
            <a:ext cx="2467897"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fi-FI" b="1">
                <a:solidFill>
                  <a:schemeClr val="accent4"/>
                </a:solidFill>
              </a:rPr>
              <a:t>VAARATAPAHTUMA ILMOITUSTEN MÄÄRÄ</a:t>
            </a:r>
            <a:endParaRPr lang="en-US" b="1">
              <a:solidFill>
                <a:schemeClr val="accent4"/>
              </a:solidFill>
            </a:endParaRPr>
          </a:p>
        </p:txBody>
      </p:sp>
      <p:sp>
        <p:nvSpPr>
          <p:cNvPr id="27" name="TextBox 26"/>
          <p:cNvSpPr txBox="1"/>
          <p:nvPr userDrawn="1"/>
        </p:nvSpPr>
        <p:spPr>
          <a:xfrm>
            <a:off x="4753431" y="1404000"/>
            <a:ext cx="2467897" cy="584775"/>
          </a:xfrm>
          <a:prstGeom prst="rect">
            <a:avLst/>
          </a:prstGeom>
          <a:noFill/>
        </p:spPr>
        <p:txBody>
          <a:bodyPr wrap="square" rtlCol="0">
            <a:spAutoFit/>
          </a:bodyPr>
          <a:lstStyle/>
          <a:p>
            <a:pPr>
              <a:defRPr sz="1600" b="1" i="0" u="none" strike="noStrike" kern="1200" spc="0" baseline="0">
                <a:solidFill>
                  <a:srgbClr val="85C598"/>
                </a:solidFill>
                <a:latin typeface="+mn-lt"/>
                <a:ea typeface="+mn-ea"/>
                <a:cs typeface="+mn-cs"/>
              </a:defRPr>
            </a:pPr>
            <a:r>
              <a:rPr lang="sv-SE" sz="1600" b="1">
                <a:solidFill>
                  <a:srgbClr val="85C598"/>
                </a:solidFill>
              </a:rPr>
              <a:t>VAARATAPAHTUMA ILMOITUKSET </a:t>
            </a:r>
          </a:p>
        </p:txBody>
      </p:sp>
      <p:cxnSp>
        <p:nvCxnSpPr>
          <p:cNvPr id="29" name="Straight Connector 28">
            <a:extLst>
              <a:ext uri="{FF2B5EF4-FFF2-40B4-BE49-F238E27FC236}">
                <a16:creationId xmlns:a16="http://schemas.microsoft.com/office/drawing/2014/main" id="{CEC3B77E-0D3E-4B5A-8A4D-5EEF2CF1F41B}"/>
              </a:ext>
            </a:extLst>
          </p:cNvPr>
          <p:cNvCxnSpPr/>
          <p:nvPr userDrawn="1"/>
        </p:nvCxnSpPr>
        <p:spPr>
          <a:xfrm>
            <a:off x="1123602" y="4488872"/>
            <a:ext cx="11078095"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319E674-D238-42EB-876D-09B7AAC31327}"/>
              </a:ext>
            </a:extLst>
          </p:cNvPr>
          <p:cNvCxnSpPr/>
          <p:nvPr userDrawn="1"/>
        </p:nvCxnSpPr>
        <p:spPr>
          <a:xfrm>
            <a:off x="28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6ADCBBD-B6ED-4152-B8C4-0DC573033107}"/>
              </a:ext>
            </a:extLst>
          </p:cNvPr>
          <p:cNvCxnSpPr/>
          <p:nvPr userDrawn="1"/>
        </p:nvCxnSpPr>
        <p:spPr>
          <a:xfrm>
            <a:off x="4680000" y="4488872"/>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A35BE4C-1B5A-48EE-84DB-C2B08640B807}"/>
              </a:ext>
            </a:extLst>
          </p:cNvPr>
          <p:cNvCxnSpPr/>
          <p:nvPr userDrawn="1"/>
        </p:nvCxnSpPr>
        <p:spPr>
          <a:xfrm>
            <a:off x="64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941A194-48EB-4091-A182-F366B11A0BC8}"/>
              </a:ext>
            </a:extLst>
          </p:cNvPr>
          <p:cNvCxnSpPr/>
          <p:nvPr userDrawn="1"/>
        </p:nvCxnSpPr>
        <p:spPr>
          <a:xfrm>
            <a:off x="4680000" y="1299411"/>
            <a:ext cx="0" cy="318946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DF4010C-4B32-4FC4-9A31-D4B806832335}"/>
              </a:ext>
            </a:extLst>
          </p:cNvPr>
          <p:cNvCxnSpPr/>
          <p:nvPr userDrawn="1"/>
        </p:nvCxnSpPr>
        <p:spPr>
          <a:xfrm>
            <a:off x="8640000" y="1264071"/>
            <a:ext cx="0" cy="32248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6CD3214-45BE-4687-A978-284152739751}"/>
              </a:ext>
            </a:extLst>
          </p:cNvPr>
          <p:cNvCxnSpPr/>
          <p:nvPr userDrawn="1"/>
        </p:nvCxnSpPr>
        <p:spPr>
          <a:xfrm>
            <a:off x="8280000" y="4488871"/>
            <a:ext cx="0" cy="245225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1757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sv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A7AAD77-E012-4221-83A5-D7ADEB8D241A}"/>
              </a:ext>
            </a:extLst>
          </p:cNvPr>
          <p:cNvSpPr>
            <a:spLocks noGrp="1"/>
          </p:cNvSpPr>
          <p:nvPr>
            <p:ph type="title"/>
          </p:nvPr>
        </p:nvSpPr>
        <p:spPr>
          <a:xfrm>
            <a:off x="1853390" y="762946"/>
            <a:ext cx="9125505" cy="909453"/>
          </a:xfrm>
          <a:prstGeom prst="rect">
            <a:avLst/>
          </a:prstGeom>
        </p:spPr>
        <p:txBody>
          <a:bodyPr vert="horz" lIns="91440" tIns="45720" rIns="91440" bIns="45720" rtlCol="0" anchor="ctr">
            <a:norm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201F2BC0-DD14-447B-BE79-5BFE77A3D519}"/>
              </a:ext>
            </a:extLst>
          </p:cNvPr>
          <p:cNvSpPr>
            <a:spLocks noGrp="1"/>
          </p:cNvSpPr>
          <p:nvPr>
            <p:ph type="body" idx="1"/>
          </p:nvPr>
        </p:nvSpPr>
        <p:spPr>
          <a:xfrm>
            <a:off x="1853390" y="1807336"/>
            <a:ext cx="9125505"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pic>
        <p:nvPicPr>
          <p:cNvPr id="8" name="Kuva 7">
            <a:extLst>
              <a:ext uri="{FF2B5EF4-FFF2-40B4-BE49-F238E27FC236}">
                <a16:creationId xmlns:a16="http://schemas.microsoft.com/office/drawing/2014/main" id="{235314FF-C2D7-405B-A15B-6B537B96F66D}"/>
              </a:ext>
              <a:ext uri="{C183D7F6-B498-43B3-948B-1728B52AA6E4}">
                <adec:decorative xmlns:adec="http://schemas.microsoft.com/office/drawing/2017/decorative" xmlns="" val="1"/>
              </a:ext>
            </a:extLst>
          </p:cNvPr>
          <p:cNvPicPr>
            <a:picLocks noChangeAspect="1"/>
          </p:cNvPicPr>
          <p:nvPr userDrawn="1"/>
        </p:nvPicPr>
        <p:blipFill>
          <a:blip r:embed="rId19">
            <a:extLst>
              <a:ext uri="{96DAC541-7B7A-43D3-8B79-37D633B846F1}">
                <asvg:svgBlip xmlns:asvg="http://schemas.microsoft.com/office/drawing/2016/SVG/main" xmlns="" r:embed="rId20"/>
              </a:ext>
            </a:extLst>
          </a:blip>
          <a:stretch>
            <a:fillRect/>
          </a:stretch>
        </p:blipFill>
        <p:spPr>
          <a:xfrm>
            <a:off x="266216" y="552066"/>
            <a:ext cx="613457" cy="515001"/>
          </a:xfrm>
          <a:prstGeom prst="rect">
            <a:avLst/>
          </a:prstGeom>
        </p:spPr>
      </p:pic>
      <p:cxnSp>
        <p:nvCxnSpPr>
          <p:cNvPr id="10" name="Suora yhdysviiva 9">
            <a:extLst>
              <a:ext uri="{FF2B5EF4-FFF2-40B4-BE49-F238E27FC236}">
                <a16:creationId xmlns:a16="http://schemas.microsoft.com/office/drawing/2014/main" id="{8AE9BA5D-CB1F-42B4-95FA-B46C48732C58}"/>
              </a:ext>
            </a:extLst>
          </p:cNvPr>
          <p:cNvCxnSpPr/>
          <p:nvPr userDrawn="1"/>
        </p:nvCxnSpPr>
        <p:spPr>
          <a:xfrm>
            <a:off x="1143621" y="557760"/>
            <a:ext cx="0" cy="5736508"/>
          </a:xfrm>
          <a:prstGeom prst="line">
            <a:avLst/>
          </a:prstGeom>
          <a:ln>
            <a:solidFill>
              <a:schemeClr val="tx1">
                <a:lumMod val="20000"/>
                <a:lumOff val="80000"/>
              </a:schemeClr>
            </a:solidFill>
          </a:ln>
        </p:spPr>
        <p:style>
          <a:lnRef idx="1">
            <a:schemeClr val="accent1"/>
          </a:lnRef>
          <a:fillRef idx="0">
            <a:schemeClr val="accent1"/>
          </a:fillRef>
          <a:effectRef idx="0">
            <a:schemeClr val="accent1"/>
          </a:effectRef>
          <a:fontRef idx="minor">
            <a:schemeClr val="tx1"/>
          </a:fontRef>
        </p:style>
      </p:cxnSp>
      <p:sp>
        <p:nvSpPr>
          <p:cNvPr id="11" name="Otsikon paikkamerkki 1">
            <a:extLst>
              <a:ext uri="{FF2B5EF4-FFF2-40B4-BE49-F238E27FC236}">
                <a16:creationId xmlns:a16="http://schemas.microsoft.com/office/drawing/2014/main" id="{D5D4B195-9A4B-4226-8C21-060A5ED30A41}"/>
              </a:ext>
              <a:ext uri="{C183D7F6-B498-43B3-948B-1728B52AA6E4}">
                <adec:decorative xmlns:adec="http://schemas.microsoft.com/office/drawing/2017/decorative" xmlns="" val="1"/>
              </a:ext>
            </a:extLst>
          </p:cNvPr>
          <p:cNvSpPr txBox="1">
            <a:spLocks/>
          </p:cNvSpPr>
          <p:nvPr userDrawn="1"/>
        </p:nvSpPr>
        <p:spPr>
          <a:xfrm>
            <a:off x="380411" y="1298695"/>
            <a:ext cx="476113" cy="5241000"/>
          </a:xfrm>
          <a:prstGeom prst="rect">
            <a:avLst/>
          </a:prstGeom>
        </p:spPr>
        <p:txBody>
          <a:bodyPr vert="vert270" lIns="91440" tIns="45720" rIns="91440" bIns="45720" numCol="1"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marR="0" algn="r" rtl="0"/>
            <a:r>
              <a:rPr lang="fi-FI" sz="900" b="0" i="0" u="none" strike="noStrike" spc="300" baseline="30000">
                <a:solidFill>
                  <a:schemeClr val="tx1"/>
                </a:solidFill>
                <a:latin typeface="Arial" panose="020B0604020202020204" pitchFamily="34" charset="0"/>
              </a:rPr>
              <a:t>ÖSTERBOTTENS VÄLFÄRDSOMRÅDE </a:t>
            </a:r>
            <a:r>
              <a:rPr lang="fi-FI" sz="900" b="0" i="0" u="none" strike="noStrike" spc="300" baseline="30000">
                <a:solidFill>
                  <a:schemeClr val="accent2"/>
                </a:solidFill>
                <a:latin typeface="Arial" panose="020B0604020202020204" pitchFamily="34" charset="0"/>
              </a:rPr>
              <a:t>| POHJANMAAN HYVINVOINTIALUE </a:t>
            </a:r>
          </a:p>
        </p:txBody>
      </p:sp>
    </p:spTree>
    <p:extLst>
      <p:ext uri="{BB962C8B-B14F-4D97-AF65-F5344CB8AC3E}">
        <p14:creationId xmlns:p14="http://schemas.microsoft.com/office/powerpoint/2010/main" val="3231554497"/>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709" r:id="rId5"/>
    <p:sldLayoutId id="2147483693" r:id="rId6"/>
    <p:sldLayoutId id="2147483694" r:id="rId7"/>
    <p:sldLayoutId id="2147483695" r:id="rId8"/>
    <p:sldLayoutId id="2147483696" r:id="rId9"/>
    <p:sldLayoutId id="2147483697" r:id="rId10"/>
    <p:sldLayoutId id="2147483708" r:id="rId11"/>
    <p:sldLayoutId id="2147483706" r:id="rId12"/>
    <p:sldLayoutId id="2147483701" r:id="rId13"/>
    <p:sldLayoutId id="2147483702" r:id="rId14"/>
    <p:sldLayoutId id="2147483703" r:id="rId15"/>
    <p:sldLayoutId id="2147483704" r:id="rId16"/>
    <p:sldLayoutId id="2147483705" r:id="rId17"/>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54E7A8-5072-420C-8029-2B2F9E87BE12}"/>
              </a:ext>
            </a:extLst>
          </p:cNvPr>
          <p:cNvSpPr>
            <a:spLocks noGrp="1"/>
          </p:cNvSpPr>
          <p:nvPr>
            <p:ph type="title"/>
          </p:nvPr>
        </p:nvSpPr>
        <p:spPr/>
        <p:txBody>
          <a:bodyPr>
            <a:noAutofit/>
          </a:bodyPr>
          <a:lstStyle/>
          <a:p>
            <a:r>
              <a:rPr lang="fi-FI" sz="4800" dirty="0"/>
              <a:t>Omavalvonnan </a:t>
            </a:r>
            <a:r>
              <a:rPr lang="fi-FI" sz="4800" dirty="0" smtClean="0"/>
              <a:t>seurantatietojen </a:t>
            </a:r>
            <a:r>
              <a:rPr lang="fi-FI" sz="4800" dirty="0"/>
              <a:t>raportointi</a:t>
            </a:r>
          </a:p>
        </p:txBody>
      </p:sp>
      <p:sp>
        <p:nvSpPr>
          <p:cNvPr id="3" name="Rubrik2">
            <a:extLst>
              <a:ext uri="{FF2B5EF4-FFF2-40B4-BE49-F238E27FC236}">
                <a16:creationId xmlns:a16="http://schemas.microsoft.com/office/drawing/2014/main" id="{CE2751FD-BF62-47E2-835B-FEDE70EA777A}"/>
              </a:ext>
            </a:extLst>
          </p:cNvPr>
          <p:cNvSpPr>
            <a:spLocks noGrp="1"/>
          </p:cNvSpPr>
          <p:nvPr>
            <p:ph type="body" idx="1"/>
          </p:nvPr>
        </p:nvSpPr>
        <p:spPr>
          <a:xfrm>
            <a:off x="2200100" y="3413033"/>
            <a:ext cx="7934716" cy="926211"/>
          </a:xfrm>
        </p:spPr>
        <p:txBody>
          <a:bodyPr vert="horz" lIns="91440" tIns="45720" rIns="91440" bIns="45720" rtlCol="0" anchor="t">
            <a:normAutofit fontScale="85000" lnSpcReduction="20000"/>
          </a:bodyPr>
          <a:lstStyle/>
          <a:p>
            <a:r>
              <a:rPr lang="fi-FI" dirty="0"/>
              <a:t>Tulosalue: </a:t>
            </a:r>
            <a:endParaRPr lang="sv-SE" dirty="0"/>
          </a:p>
          <a:p>
            <a:r>
              <a:rPr lang="fi-FI" dirty="0" err="1"/>
              <a:t>Sosiaali</a:t>
            </a:r>
            <a:r>
              <a:rPr lang="fi-FI" dirty="0"/>
              <a:t>- ja </a:t>
            </a:r>
            <a:r>
              <a:rPr lang="fi-FI" dirty="0" err="1"/>
              <a:t>terveyskeskus_Sosiaali</a:t>
            </a:r>
            <a:r>
              <a:rPr lang="fi-FI" dirty="0"/>
              <a:t>- ja terveydenhuollon avopalvelut</a:t>
            </a:r>
            <a:endParaRPr lang="fi-FI" dirty="0">
              <a:cs typeface="Arial"/>
            </a:endParaRPr>
          </a:p>
          <a:p>
            <a:r>
              <a:rPr lang="fi-FI" dirty="0"/>
              <a:t>Raportoitava ajanjakso: 9-12.2024</a:t>
            </a:r>
            <a:endParaRPr lang="fi-FI" dirty="0">
              <a:cs typeface="Arial"/>
            </a:endParaRPr>
          </a:p>
        </p:txBody>
      </p:sp>
      <p:sp>
        <p:nvSpPr>
          <p:cNvPr id="5" name="TextBox 4"/>
          <p:cNvSpPr txBox="1"/>
          <p:nvPr/>
        </p:nvSpPr>
        <p:spPr>
          <a:xfrm>
            <a:off x="2200100" y="5124393"/>
            <a:ext cx="6683433" cy="738664"/>
          </a:xfrm>
          <a:prstGeom prst="rect">
            <a:avLst/>
          </a:prstGeom>
          <a:noFill/>
        </p:spPr>
        <p:txBody>
          <a:bodyPr wrap="square" rtlCol="0">
            <a:spAutoFit/>
          </a:bodyPr>
          <a:lstStyle/>
          <a:p>
            <a:r>
              <a:rPr lang="fi-FI" sz="1400">
                <a:solidFill>
                  <a:schemeClr val="bg1"/>
                </a:solidFill>
              </a:rPr>
              <a:t>Lyhenteet:</a:t>
            </a:r>
          </a:p>
          <a:p>
            <a:r>
              <a:rPr lang="fi-FI" sz="1400">
                <a:solidFill>
                  <a:schemeClr val="bg1"/>
                </a:solidFill>
              </a:rPr>
              <a:t>NPS (Net </a:t>
            </a:r>
            <a:r>
              <a:rPr lang="fi-FI" sz="1400" err="1">
                <a:solidFill>
                  <a:schemeClr val="bg1"/>
                </a:solidFill>
              </a:rPr>
              <a:t>Promoter</a:t>
            </a:r>
            <a:r>
              <a:rPr lang="fi-FI" sz="1400">
                <a:solidFill>
                  <a:schemeClr val="bg1"/>
                </a:solidFill>
              </a:rPr>
              <a:t> </a:t>
            </a:r>
            <a:r>
              <a:rPr lang="fi-FI" sz="1400" err="1">
                <a:solidFill>
                  <a:schemeClr val="bg1"/>
                </a:solidFill>
              </a:rPr>
              <a:t>Score</a:t>
            </a:r>
            <a:r>
              <a:rPr lang="fi-FI" sz="1400">
                <a:solidFill>
                  <a:schemeClr val="bg1"/>
                </a:solidFill>
              </a:rPr>
              <a:t>): Suositteluindeksi (asiakkaat ja henkilöstö)</a:t>
            </a:r>
          </a:p>
          <a:p>
            <a:r>
              <a:rPr lang="fi-FI" sz="1400" err="1">
                <a:solidFill>
                  <a:schemeClr val="bg1"/>
                </a:solidFill>
              </a:rPr>
              <a:t>Haipro</a:t>
            </a:r>
            <a:r>
              <a:rPr lang="fi-FI" sz="1400">
                <a:solidFill>
                  <a:schemeClr val="bg1"/>
                </a:solidFill>
              </a:rPr>
              <a:t>: Haitta- ja vaaratapahtumailmoitus -järjestelmä </a:t>
            </a:r>
          </a:p>
        </p:txBody>
      </p:sp>
    </p:spTree>
    <p:extLst>
      <p:ext uri="{BB962C8B-B14F-4D97-AF65-F5344CB8AC3E}">
        <p14:creationId xmlns:p14="http://schemas.microsoft.com/office/powerpoint/2010/main" val="1257341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24EE8-8D3B-44DC-9B9C-9EC3E822D1FC}"/>
              </a:ext>
            </a:extLst>
          </p:cNvPr>
          <p:cNvSpPr>
            <a:spLocks noGrp="1" noRot="1" noMove="1" noResize="1" noEditPoints="1" noAdjustHandles="1" noChangeArrowheads="1" noChangeShapeType="1"/>
          </p:cNvSpPr>
          <p:nvPr>
            <p:ph type="title" idx="4294967295"/>
          </p:nvPr>
        </p:nvSpPr>
        <p:spPr>
          <a:xfrm>
            <a:off x="1692000" y="432000"/>
            <a:ext cx="9327754" cy="774907"/>
          </a:xfrm>
        </p:spPr>
        <p:txBody>
          <a:bodyPr>
            <a:normAutofit/>
          </a:bodyPr>
          <a:lstStyle/>
          <a:p>
            <a:r>
              <a:rPr lang="fi-FI" b="1"/>
              <a:t>Saatavuus - Terveyspalvelut</a:t>
            </a:r>
            <a:endParaRPr lang="fi-FI"/>
          </a:p>
        </p:txBody>
      </p:sp>
      <p:sp>
        <p:nvSpPr>
          <p:cNvPr id="3" name="TextBox 2">
            <a:extLst>
              <a:ext uri="{FF2B5EF4-FFF2-40B4-BE49-F238E27FC236}">
                <a16:creationId xmlns:a16="http://schemas.microsoft.com/office/drawing/2014/main" id="{BCC6DCB8-9906-DE88-4E96-766D141714F1}"/>
              </a:ext>
              <a:ext uri="{C183D7F6-B498-43B3-948B-1728B52AA6E4}">
                <adec:decorative xmlns:adec="http://schemas.microsoft.com/office/drawing/2017/decorative" xmlns="" val="1"/>
              </a:ext>
            </a:extLst>
          </p:cNvPr>
          <p:cNvSpPr txBox="1"/>
          <p:nvPr/>
        </p:nvSpPr>
        <p:spPr>
          <a:xfrm>
            <a:off x="4824001" y="0"/>
            <a:ext cx="7368000"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sp>
        <p:nvSpPr>
          <p:cNvPr id="4" name="TextBox 3">
            <a:extLst>
              <a:ext uri="{FF2B5EF4-FFF2-40B4-BE49-F238E27FC236}">
                <a16:creationId xmlns:a16="http://schemas.microsoft.com/office/drawing/2014/main" id="{08E1BE7B-7B37-4A3D-9716-BC717E3F2966}"/>
              </a:ext>
            </a:extLst>
          </p:cNvPr>
          <p:cNvSpPr txBox="1">
            <a:spLocks noGrp="1" noRot="1" noMove="1" noResize="1" noEditPoints="1" noAdjustHandles="1" noChangeArrowheads="1" noChangeShapeType="1"/>
          </p:cNvSpPr>
          <p:nvPr/>
        </p:nvSpPr>
        <p:spPr>
          <a:xfrm>
            <a:off x="1152000" y="1404000"/>
            <a:ext cx="3600000" cy="646331"/>
          </a:xfrm>
          <a:prstGeom prst="rect">
            <a:avLst/>
          </a:prstGeom>
          <a:noFill/>
        </p:spPr>
        <p:txBody>
          <a:bodyPr wrap="square" rtlCol="0">
            <a:spAutoFit/>
          </a:bodyPr>
          <a:lstStyle/>
          <a:p>
            <a:r>
              <a:rPr lang="fi-FI" b="1">
                <a:solidFill>
                  <a:schemeClr val="accent4"/>
                </a:solidFill>
              </a:rPr>
              <a:t>HOITOON PÄÄSY TERVEYSPALVELUISSA</a:t>
            </a:r>
          </a:p>
        </p:txBody>
      </p:sp>
      <p:sp>
        <p:nvSpPr>
          <p:cNvPr id="6" name="TextBox 5">
            <a:extLst>
              <a:ext uri="{FF2B5EF4-FFF2-40B4-BE49-F238E27FC236}">
                <a16:creationId xmlns:a16="http://schemas.microsoft.com/office/drawing/2014/main" id="{58EB2B3B-2946-48D1-840B-098462D1C551}"/>
              </a:ext>
            </a:extLst>
          </p:cNvPr>
          <p:cNvSpPr txBox="1">
            <a:spLocks noGrp="1" noRot="1" noMove="1" noResize="1" noEditPoints="1" noAdjustHandles="1" noChangeArrowheads="1" noChangeShapeType="1"/>
          </p:cNvSpPr>
          <p:nvPr/>
        </p:nvSpPr>
        <p:spPr>
          <a:xfrm>
            <a:off x="1152000" y="2051982"/>
            <a:ext cx="3600000" cy="646331"/>
          </a:xfrm>
          <a:prstGeom prst="rect">
            <a:avLst/>
          </a:prstGeom>
          <a:noFill/>
        </p:spPr>
        <p:txBody>
          <a:bodyPr wrap="square" rtlCol="0">
            <a:spAutoFit/>
          </a:bodyPr>
          <a:lstStyle/>
          <a:p>
            <a:r>
              <a:rPr lang="fi-FI" b="1">
                <a:solidFill>
                  <a:schemeClr val="accent4"/>
                </a:solidFill>
              </a:rPr>
              <a:t>Perusterveydenhuolto</a:t>
            </a:r>
          </a:p>
          <a:p>
            <a:r>
              <a:rPr lang="fi-FI">
                <a:solidFill>
                  <a:schemeClr val="bg1"/>
                </a:solidFill>
              </a:rPr>
              <a:t>Hoitoon pääsy, tavoite alle 14 pvä</a:t>
            </a:r>
          </a:p>
        </p:txBody>
      </p:sp>
      <p:sp>
        <p:nvSpPr>
          <p:cNvPr id="5" name="TextBox 4">
            <a:extLst>
              <a:ext uri="{FF2B5EF4-FFF2-40B4-BE49-F238E27FC236}">
                <a16:creationId xmlns:a16="http://schemas.microsoft.com/office/drawing/2014/main" id="{C266D60A-00D3-4939-B4F3-52FF4ECAA6AF}"/>
              </a:ext>
            </a:extLst>
          </p:cNvPr>
          <p:cNvSpPr txBox="1">
            <a:spLocks noGrp="1" noRot="1" noMove="1" noResize="1" noEditPoints="1" noAdjustHandles="1" noChangeArrowheads="1" noChangeShapeType="1"/>
          </p:cNvSpPr>
          <p:nvPr/>
        </p:nvSpPr>
        <p:spPr>
          <a:xfrm>
            <a:off x="4824000" y="1404000"/>
            <a:ext cx="3600000" cy="369332"/>
          </a:xfrm>
          <a:prstGeom prst="rect">
            <a:avLst/>
          </a:prstGeom>
          <a:noFill/>
        </p:spPr>
        <p:txBody>
          <a:bodyPr wrap="square" rtlCol="0">
            <a:spAutoFit/>
          </a:bodyPr>
          <a:lstStyle/>
          <a:p>
            <a:r>
              <a:rPr lang="fi-FI" b="1">
                <a:solidFill>
                  <a:schemeClr val="accent4"/>
                </a:solidFill>
              </a:rPr>
              <a:t>TILANNE</a:t>
            </a:r>
          </a:p>
        </p:txBody>
      </p:sp>
      <p:sp>
        <p:nvSpPr>
          <p:cNvPr id="7" name="TextBox 6">
            <a:extLst>
              <a:ext uri="{FF2B5EF4-FFF2-40B4-BE49-F238E27FC236}">
                <a16:creationId xmlns:a16="http://schemas.microsoft.com/office/drawing/2014/main" id="{E4C4A084-C558-4692-86C8-4F4F4EBDEB45}"/>
              </a:ext>
            </a:extLst>
          </p:cNvPr>
          <p:cNvSpPr txBox="1">
            <a:spLocks noGrp="1" noRot="1" noMove="1" noResize="1" noEditPoints="1" noAdjustHandles="1" noChangeArrowheads="1" noChangeShapeType="1"/>
          </p:cNvSpPr>
          <p:nvPr/>
        </p:nvSpPr>
        <p:spPr>
          <a:xfrm>
            <a:off x="4824000" y="2016000"/>
            <a:ext cx="3600000" cy="1231106"/>
          </a:xfrm>
          <a:prstGeom prst="rect">
            <a:avLst/>
          </a:prstGeom>
          <a:noFill/>
        </p:spPr>
        <p:txBody>
          <a:bodyPr wrap="square" lIns="91440" tIns="45720" rIns="91440" bIns="45720" rtlCol="0" anchor="t">
            <a:spAutoFit/>
          </a:bodyPr>
          <a:lstStyle/>
          <a:p>
            <a:r>
              <a:rPr lang="fi-FI" sz="1400" dirty="0">
                <a:solidFill>
                  <a:schemeClr val="bg1"/>
                </a:solidFill>
              </a:rPr>
              <a:t>Hoito toteutuu 14 vrk:n sisällä </a:t>
            </a:r>
          </a:p>
          <a:p>
            <a:r>
              <a:rPr lang="fi-FI" sz="1400" dirty="0">
                <a:solidFill>
                  <a:schemeClr val="bg1"/>
                </a:solidFill>
              </a:rPr>
              <a:t>100% 4 yksikössä yli 80% 2 yksikössä.</a:t>
            </a:r>
          </a:p>
          <a:p>
            <a:r>
              <a:rPr lang="fi-FI" sz="1400" dirty="0">
                <a:solidFill>
                  <a:schemeClr val="bg1"/>
                </a:solidFill>
              </a:rPr>
              <a:t>yli 60% 3 yksikössä ja alle 50% 2 yksikössä</a:t>
            </a:r>
          </a:p>
          <a:p>
            <a:r>
              <a:rPr lang="fi-FI" dirty="0">
                <a:solidFill>
                  <a:schemeClr val="bg1"/>
                </a:solidFill>
              </a:rPr>
              <a:t> </a:t>
            </a:r>
            <a:endParaRPr lang="fi-FI" dirty="0">
              <a:solidFill>
                <a:schemeClr val="accent4"/>
              </a:solidFill>
            </a:endParaRPr>
          </a:p>
        </p:txBody>
      </p:sp>
      <p:sp>
        <p:nvSpPr>
          <p:cNvPr id="8" name="Tekstiruutu 7"/>
          <p:cNvSpPr txBox="1"/>
          <p:nvPr/>
        </p:nvSpPr>
        <p:spPr>
          <a:xfrm>
            <a:off x="4835043" y="3332916"/>
            <a:ext cx="3426642" cy="2308324"/>
          </a:xfrm>
          <a:prstGeom prst="rect">
            <a:avLst/>
          </a:prstGeom>
          <a:noFill/>
        </p:spPr>
        <p:txBody>
          <a:bodyPr wrap="square" lIns="91440" tIns="45720" rIns="91440" bIns="45720" rtlCol="0" anchor="t">
            <a:spAutoFit/>
          </a:bodyPr>
          <a:lstStyle/>
          <a:p>
            <a:r>
              <a:rPr lang="fi-FI" b="1" dirty="0">
                <a:solidFill>
                  <a:schemeClr val="accent4"/>
                </a:solidFill>
              </a:rPr>
              <a:t>Käyntimäärät</a:t>
            </a:r>
          </a:p>
          <a:p>
            <a:r>
              <a:rPr lang="fi-FI" sz="1400" dirty="0">
                <a:solidFill>
                  <a:schemeClr val="bg1"/>
                </a:solidFill>
                <a:cs typeface="Arial"/>
              </a:rPr>
              <a:t>Vastaanottokäynnit  lääkäreillä 64.959</a:t>
            </a:r>
          </a:p>
          <a:p>
            <a:r>
              <a:rPr lang="fi-FI" sz="1400" dirty="0">
                <a:solidFill>
                  <a:schemeClr val="bg1"/>
                </a:solidFill>
                <a:cs typeface="Arial"/>
              </a:rPr>
              <a:t>Vastaanottokäynnit hoitajilla 141.131</a:t>
            </a:r>
          </a:p>
          <a:p>
            <a:r>
              <a:rPr lang="fi-FI" sz="1400" dirty="0">
                <a:solidFill>
                  <a:schemeClr val="bg1"/>
                </a:solidFill>
                <a:cs typeface="Arial"/>
              </a:rPr>
              <a:t>Kaikki käynnit 206.090</a:t>
            </a:r>
          </a:p>
          <a:p>
            <a:endParaRPr lang="fi-FI" sz="1400" dirty="0">
              <a:solidFill>
                <a:schemeClr val="bg1"/>
              </a:solidFill>
            </a:endParaRPr>
          </a:p>
          <a:p>
            <a:r>
              <a:rPr lang="fi-FI" sz="1400" dirty="0">
                <a:solidFill>
                  <a:schemeClr val="bg1"/>
                </a:solidFill>
              </a:rPr>
              <a:t>Hoitotarvikejakelu asiakasmäärät</a:t>
            </a:r>
          </a:p>
          <a:p>
            <a:r>
              <a:rPr lang="fi-FI" sz="1400" dirty="0">
                <a:solidFill>
                  <a:schemeClr val="bg1"/>
                </a:solidFill>
              </a:rPr>
              <a:t>Kotijakeluohjelmassa 10.672   </a:t>
            </a:r>
          </a:p>
          <a:p>
            <a:r>
              <a:rPr lang="fi-FI" sz="1400" dirty="0">
                <a:solidFill>
                  <a:schemeClr val="bg1"/>
                </a:solidFill>
                <a:cs typeface="Arial"/>
              </a:rPr>
              <a:t>Diabeetikot  11.700 </a:t>
            </a:r>
          </a:p>
          <a:p>
            <a:r>
              <a:rPr lang="fi-FI" sz="1400" dirty="0">
                <a:solidFill>
                  <a:schemeClr val="bg1"/>
                </a:solidFill>
                <a:cs typeface="Arial"/>
              </a:rPr>
              <a:t>Muut </a:t>
            </a:r>
            <a:r>
              <a:rPr lang="fi-FI" sz="1400" dirty="0" err="1">
                <a:solidFill>
                  <a:schemeClr val="bg1"/>
                </a:solidFill>
                <a:cs typeface="Arial"/>
              </a:rPr>
              <a:t>asiakkasryhmät</a:t>
            </a:r>
            <a:r>
              <a:rPr lang="fi-FI" sz="1400" dirty="0">
                <a:solidFill>
                  <a:schemeClr val="bg1"/>
                </a:solidFill>
                <a:cs typeface="Arial"/>
              </a:rPr>
              <a:t> (hengityshalvaus, haavanhoito </a:t>
            </a:r>
            <a:r>
              <a:rPr lang="fi-FI" sz="1400" dirty="0" err="1">
                <a:solidFill>
                  <a:schemeClr val="bg1"/>
                </a:solidFill>
                <a:cs typeface="Arial"/>
              </a:rPr>
              <a:t>jne</a:t>
            </a:r>
            <a:r>
              <a:rPr lang="fi-FI" sz="1400" dirty="0">
                <a:solidFill>
                  <a:schemeClr val="bg1"/>
                </a:solidFill>
                <a:cs typeface="Arial"/>
              </a:rPr>
              <a:t>) 250</a:t>
            </a:r>
          </a:p>
        </p:txBody>
      </p:sp>
      <p:sp>
        <p:nvSpPr>
          <p:cNvPr id="10" name="Suorakulmio 9"/>
          <p:cNvSpPr/>
          <p:nvPr/>
        </p:nvSpPr>
        <p:spPr>
          <a:xfrm>
            <a:off x="4868174" y="5619337"/>
            <a:ext cx="3672212" cy="1477328"/>
          </a:xfrm>
          <a:prstGeom prst="rect">
            <a:avLst/>
          </a:prstGeom>
        </p:spPr>
        <p:txBody>
          <a:bodyPr wrap="square" lIns="91440" tIns="45720" rIns="91440" bIns="45720" anchor="t">
            <a:spAutoFit/>
          </a:bodyPr>
          <a:lstStyle/>
          <a:p>
            <a:r>
              <a:rPr lang="fi-FI" b="1" dirty="0">
                <a:solidFill>
                  <a:schemeClr val="accent4"/>
                </a:solidFill>
              </a:rPr>
              <a:t>Palvelusetelit</a:t>
            </a:r>
          </a:p>
          <a:p>
            <a:r>
              <a:rPr lang="fi-FI" dirty="0">
                <a:solidFill>
                  <a:schemeClr val="bg1"/>
                </a:solidFill>
              </a:rPr>
              <a:t>Diabetesyksikkö jalkahoidon </a:t>
            </a:r>
            <a:endParaRPr lang="fi-FI" dirty="0">
              <a:solidFill>
                <a:schemeClr val="bg1"/>
              </a:solidFill>
              <a:cs typeface="Arial"/>
            </a:endParaRPr>
          </a:p>
          <a:p>
            <a:r>
              <a:rPr lang="fi-FI" dirty="0">
                <a:solidFill>
                  <a:schemeClr val="bg1"/>
                </a:solidFill>
              </a:rPr>
              <a:t>palvelusetelit : 104  kpl</a:t>
            </a:r>
            <a:endParaRPr lang="fi-FI" dirty="0">
              <a:solidFill>
                <a:schemeClr val="bg1"/>
              </a:solidFill>
              <a:cs typeface="Arial"/>
            </a:endParaRPr>
          </a:p>
          <a:p>
            <a:endParaRPr lang="fi-FI" dirty="0">
              <a:solidFill>
                <a:schemeClr val="bg1"/>
              </a:solidFill>
            </a:endParaRPr>
          </a:p>
          <a:p>
            <a:endParaRPr lang="fi-FI" dirty="0">
              <a:solidFill>
                <a:schemeClr val="bg1"/>
              </a:solidFill>
            </a:endParaRPr>
          </a:p>
        </p:txBody>
      </p:sp>
      <p:sp>
        <p:nvSpPr>
          <p:cNvPr id="18" name="TextBox 17">
            <a:extLst>
              <a:ext uri="{FF2B5EF4-FFF2-40B4-BE49-F238E27FC236}">
                <a16:creationId xmlns:a16="http://schemas.microsoft.com/office/drawing/2014/main" id="{7F8FDB91-3671-44F9-8590-A8310AB93B6C}"/>
              </a:ext>
            </a:extLst>
          </p:cNvPr>
          <p:cNvSpPr txBox="1">
            <a:spLocks noGrp="1" noRot="1" noMove="1" noResize="1" noEditPoints="1" noAdjustHandles="1" noChangeArrowheads="1" noChangeShapeType="1"/>
          </p:cNvSpPr>
          <p:nvPr/>
        </p:nvSpPr>
        <p:spPr>
          <a:xfrm>
            <a:off x="8532000" y="1404000"/>
            <a:ext cx="3600000" cy="369332"/>
          </a:xfrm>
          <a:prstGeom prst="rect">
            <a:avLst/>
          </a:prstGeom>
          <a:noFill/>
        </p:spPr>
        <p:txBody>
          <a:bodyPr wrap="square" rtlCol="0">
            <a:spAutoFit/>
          </a:bodyPr>
          <a:lstStyle/>
          <a:p>
            <a:r>
              <a:rPr lang="fi-FI" b="1">
                <a:solidFill>
                  <a:schemeClr val="accent4"/>
                </a:solidFill>
              </a:rPr>
              <a:t>KORJAAVAT TOIMENPITEET</a:t>
            </a:r>
          </a:p>
        </p:txBody>
      </p:sp>
      <p:sp>
        <p:nvSpPr>
          <p:cNvPr id="19" name="TextBox 18">
            <a:extLst>
              <a:ext uri="{FF2B5EF4-FFF2-40B4-BE49-F238E27FC236}">
                <a16:creationId xmlns:a16="http://schemas.microsoft.com/office/drawing/2014/main" id="{6ABB7FC3-A7E2-40B8-B539-D6D02155A351}"/>
              </a:ext>
            </a:extLst>
          </p:cNvPr>
          <p:cNvSpPr txBox="1">
            <a:spLocks noGrp="1" noRot="1" noMove="1" noResize="1" noEditPoints="1" noAdjustHandles="1" noChangeArrowheads="1" noChangeShapeType="1"/>
          </p:cNvSpPr>
          <p:nvPr/>
        </p:nvSpPr>
        <p:spPr>
          <a:xfrm>
            <a:off x="8532000" y="1803808"/>
            <a:ext cx="3600000" cy="3539430"/>
          </a:xfrm>
          <a:prstGeom prst="rect">
            <a:avLst/>
          </a:prstGeom>
          <a:noFill/>
        </p:spPr>
        <p:txBody>
          <a:bodyPr wrap="square" lIns="91440" tIns="45720" rIns="91440" bIns="45720" rtlCol="0" anchor="t">
            <a:spAutoFit/>
          </a:bodyPr>
          <a:lstStyle/>
          <a:p>
            <a:r>
              <a:rPr lang="fi-FI" sz="1600" dirty="0">
                <a:solidFill>
                  <a:schemeClr val="bg1"/>
                </a:solidFill>
                <a:ea typeface="+mn-lt"/>
                <a:cs typeface="+mn-lt"/>
              </a:rPr>
              <a:t>Sisäiset prosessit käydään säännöllisesti läpi moniammatillisissa työryhmissä,  tavoitteena parantaa hoidon saatavuutta ja hoidon jatkuvuutta.</a:t>
            </a:r>
          </a:p>
          <a:p>
            <a:r>
              <a:rPr lang="fi-FI" sz="1600" dirty="0">
                <a:solidFill>
                  <a:schemeClr val="bg1"/>
                </a:solidFill>
                <a:cs typeface="Arial" panose="020B0604020202020204"/>
              </a:rPr>
              <a:t>Pilotoidaan erilaisia toimintamalleja palveluiden saatavuuden parantamiseksi</a:t>
            </a:r>
          </a:p>
          <a:p>
            <a:r>
              <a:rPr lang="fi-FI" sz="1600" dirty="0">
                <a:solidFill>
                  <a:schemeClr val="bg1"/>
                </a:solidFill>
                <a:cs typeface="Arial" panose="020B0604020202020204"/>
              </a:rPr>
              <a:t>Omalääkäri/tiimityö pilotointi meneillään.</a:t>
            </a:r>
          </a:p>
          <a:p>
            <a:r>
              <a:rPr lang="fi-FI" sz="1600" dirty="0">
                <a:solidFill>
                  <a:schemeClr val="bg1"/>
                </a:solidFill>
                <a:cs typeface="Arial" panose="020B0604020202020204"/>
              </a:rPr>
              <a:t>Digipalveluiden ja etävastaanottojen laajentaminen</a:t>
            </a:r>
          </a:p>
          <a:p>
            <a:r>
              <a:rPr lang="fi-FI" sz="1600" dirty="0">
                <a:solidFill>
                  <a:schemeClr val="bg1"/>
                </a:solidFill>
                <a:cs typeface="Arial" panose="020B0604020202020204"/>
              </a:rPr>
              <a:t>Hoitotakuu jonojen käsittelyn tehostaminen</a:t>
            </a:r>
          </a:p>
        </p:txBody>
      </p:sp>
      <p:sp>
        <p:nvSpPr>
          <p:cNvPr id="16" name="Tekstiruutu 15">
            <a:extLst>
              <a:ext uri="{FF2B5EF4-FFF2-40B4-BE49-F238E27FC236}">
                <a16:creationId xmlns:a16="http://schemas.microsoft.com/office/drawing/2014/main" id="{3BF56558-B806-5419-0C34-EFEBF79AE71B}"/>
              </a:ext>
            </a:extLst>
          </p:cNvPr>
          <p:cNvSpPr txBox="1"/>
          <p:nvPr/>
        </p:nvSpPr>
        <p:spPr>
          <a:xfrm>
            <a:off x="8457097" y="5303350"/>
            <a:ext cx="3749517"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600">
              <a:solidFill>
                <a:schemeClr val="bg1"/>
              </a:solidFill>
              <a:cs typeface="Arial"/>
            </a:endParaRPr>
          </a:p>
          <a:p>
            <a:endParaRPr lang="en-US" sz="1600">
              <a:solidFill>
                <a:schemeClr val="bg1"/>
              </a:solidFill>
            </a:endParaRPr>
          </a:p>
          <a:p>
            <a:r>
              <a:rPr lang="en-US" sz="1600" err="1">
                <a:solidFill>
                  <a:schemeClr val="bg1"/>
                </a:solidFill>
              </a:rPr>
              <a:t>Jalkahoidon</a:t>
            </a:r>
            <a:r>
              <a:rPr lang="en-US" sz="1600">
                <a:solidFill>
                  <a:schemeClr val="bg1"/>
                </a:solidFill>
              </a:rPr>
              <a:t> </a:t>
            </a:r>
            <a:r>
              <a:rPr lang="en-US" sz="1600" err="1">
                <a:solidFill>
                  <a:schemeClr val="bg1"/>
                </a:solidFill>
              </a:rPr>
              <a:t>palvelusetelit</a:t>
            </a:r>
            <a:r>
              <a:rPr lang="en-US" sz="1600">
                <a:solidFill>
                  <a:schemeClr val="bg1"/>
                </a:solidFill>
              </a:rPr>
              <a:t> </a:t>
            </a:r>
            <a:r>
              <a:rPr lang="en-US" sz="1600" err="1">
                <a:solidFill>
                  <a:schemeClr val="bg1"/>
                </a:solidFill>
              </a:rPr>
              <a:t>käyttöön</a:t>
            </a:r>
            <a:r>
              <a:rPr lang="en-US" sz="1600">
                <a:solidFill>
                  <a:schemeClr val="bg1"/>
                </a:solidFill>
              </a:rPr>
              <a:t> </a:t>
            </a:r>
            <a:r>
              <a:rPr lang="en-US" sz="1600" err="1">
                <a:solidFill>
                  <a:schemeClr val="bg1"/>
                </a:solidFill>
              </a:rPr>
              <a:t>diabetesvastaanotolla</a:t>
            </a:r>
            <a:endParaRPr lang="en-US" sz="1600">
              <a:solidFill>
                <a:schemeClr val="bg1"/>
              </a:solidFill>
              <a:cs typeface="Arial"/>
            </a:endParaRPr>
          </a:p>
        </p:txBody>
      </p:sp>
    </p:spTree>
    <p:extLst>
      <p:ext uri="{BB962C8B-B14F-4D97-AF65-F5344CB8AC3E}">
        <p14:creationId xmlns:p14="http://schemas.microsoft.com/office/powerpoint/2010/main" val="266265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56603033-A70A-44EE-8CF7-BB698FD96320}"/>
              </a:ext>
            </a:extLst>
          </p:cNvPr>
          <p:cNvSpPr>
            <a:spLocks noGrp="1" noRot="1" noMove="1" noResize="1" noEditPoints="1" noAdjustHandles="1" noChangeArrowheads="1" noChangeShapeType="1"/>
          </p:cNvSpPr>
          <p:nvPr>
            <p:ph type="title" idx="4294967295"/>
          </p:nvPr>
        </p:nvSpPr>
        <p:spPr>
          <a:xfrm>
            <a:off x="1692000" y="432000"/>
            <a:ext cx="9327754" cy="774907"/>
          </a:xfrm>
        </p:spPr>
        <p:txBody>
          <a:bodyPr/>
          <a:lstStyle/>
          <a:p>
            <a:r>
              <a:rPr lang="fi-FI" b="1" dirty="0"/>
              <a:t>Saatavuus – Sosiaalihuolto</a:t>
            </a:r>
          </a:p>
        </p:txBody>
      </p:sp>
      <p:sp>
        <p:nvSpPr>
          <p:cNvPr id="7" name="TextBox 6">
            <a:extLst>
              <a:ext uri="{FF2B5EF4-FFF2-40B4-BE49-F238E27FC236}">
                <a16:creationId xmlns:a16="http://schemas.microsoft.com/office/drawing/2014/main" id="{7B31D9A3-4D57-564B-803B-19DDC1713465}"/>
              </a:ext>
              <a:ext uri="{C183D7F6-B498-43B3-948B-1728B52AA6E4}">
                <adec:decorative xmlns:adec="http://schemas.microsoft.com/office/drawing/2017/decorative" xmlns="" val="1"/>
              </a:ext>
            </a:extLst>
          </p:cNvPr>
          <p:cNvSpPr txBox="1"/>
          <p:nvPr/>
        </p:nvSpPr>
        <p:spPr>
          <a:xfrm>
            <a:off x="5120641" y="0"/>
            <a:ext cx="7071360"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sp>
        <p:nvSpPr>
          <p:cNvPr id="3" name="TextBox 2">
            <a:extLst>
              <a:ext uri="{FF2B5EF4-FFF2-40B4-BE49-F238E27FC236}">
                <a16:creationId xmlns:a16="http://schemas.microsoft.com/office/drawing/2014/main" id="{89C1DCE2-AB1D-41CE-B3A1-291B9357851C}"/>
              </a:ext>
            </a:extLst>
          </p:cNvPr>
          <p:cNvSpPr txBox="1">
            <a:spLocks noGrp="1" noRot="1" noMove="1" noResize="1" noEditPoints="1" noAdjustHandles="1" noChangeArrowheads="1" noChangeShapeType="1"/>
          </p:cNvSpPr>
          <p:nvPr/>
        </p:nvSpPr>
        <p:spPr>
          <a:xfrm>
            <a:off x="1152000" y="1404000"/>
            <a:ext cx="3600000" cy="646331"/>
          </a:xfrm>
          <a:prstGeom prst="rect">
            <a:avLst/>
          </a:prstGeom>
          <a:noFill/>
        </p:spPr>
        <p:txBody>
          <a:bodyPr wrap="square" lIns="91440" tIns="45720" rIns="91440" bIns="45720" rtlCol="0" anchor="t">
            <a:spAutoFit/>
          </a:bodyPr>
          <a:lstStyle/>
          <a:p>
            <a:r>
              <a:rPr lang="fi-FI" b="1">
                <a:solidFill>
                  <a:schemeClr val="accent4"/>
                </a:solidFill>
              </a:rPr>
              <a:t>ASIAKKUUTEEN PÄÄSY SOSIAALIHUOLLOSSA</a:t>
            </a:r>
          </a:p>
        </p:txBody>
      </p:sp>
      <p:sp>
        <p:nvSpPr>
          <p:cNvPr id="5" name="TextBox 4">
            <a:extLst>
              <a:ext uri="{FF2B5EF4-FFF2-40B4-BE49-F238E27FC236}">
                <a16:creationId xmlns:a16="http://schemas.microsoft.com/office/drawing/2014/main" id="{799BE94B-F9B8-400D-9498-9981D7C18A93}"/>
              </a:ext>
            </a:extLst>
          </p:cNvPr>
          <p:cNvSpPr txBox="1">
            <a:spLocks noGrp="1" noRot="1" noMove="1" noResize="1" noEditPoints="1" noAdjustHandles="1" noChangeArrowheads="1" noChangeShapeType="1"/>
          </p:cNvSpPr>
          <p:nvPr/>
        </p:nvSpPr>
        <p:spPr>
          <a:xfrm>
            <a:off x="1152000" y="2052000"/>
            <a:ext cx="3600000" cy="923330"/>
          </a:xfrm>
          <a:prstGeom prst="rect">
            <a:avLst/>
          </a:prstGeom>
          <a:noFill/>
        </p:spPr>
        <p:txBody>
          <a:bodyPr wrap="square" lIns="91440" tIns="45720" rIns="91440" bIns="45720" rtlCol="0" anchor="t">
            <a:spAutoFit/>
          </a:bodyPr>
          <a:lstStyle/>
          <a:p>
            <a:r>
              <a:rPr lang="fi-FI" b="1">
                <a:solidFill>
                  <a:schemeClr val="accent4"/>
                </a:solidFill>
              </a:rPr>
              <a:t>Aikuissosiaalityö </a:t>
            </a:r>
          </a:p>
          <a:p>
            <a:r>
              <a:rPr lang="fi-FI">
                <a:solidFill>
                  <a:schemeClr val="bg1"/>
                </a:solidFill>
              </a:rPr>
              <a:t>Palvelutarpeenarviointi kolmen kuukauden sisällä.</a:t>
            </a:r>
            <a:endParaRPr lang="fi-FI">
              <a:solidFill>
                <a:schemeClr val="bg1"/>
              </a:solidFill>
              <a:cs typeface="Arial"/>
            </a:endParaRPr>
          </a:p>
        </p:txBody>
      </p:sp>
      <p:sp>
        <p:nvSpPr>
          <p:cNvPr id="2" name="Suorakulmio 1"/>
          <p:cNvSpPr/>
          <p:nvPr/>
        </p:nvSpPr>
        <p:spPr>
          <a:xfrm>
            <a:off x="1152000" y="3525953"/>
            <a:ext cx="3597009" cy="1661993"/>
          </a:xfrm>
          <a:prstGeom prst="rect">
            <a:avLst/>
          </a:prstGeom>
        </p:spPr>
        <p:txBody>
          <a:bodyPr wrap="square" lIns="91440" tIns="45720" rIns="91440" bIns="45720" anchor="t">
            <a:spAutoFit/>
          </a:bodyPr>
          <a:lstStyle/>
          <a:p>
            <a:r>
              <a:rPr lang="fi-FI" b="1">
                <a:solidFill>
                  <a:schemeClr val="accent4"/>
                </a:solidFill>
              </a:rPr>
              <a:t>Lastensuojelun jälkihuolto</a:t>
            </a:r>
          </a:p>
          <a:p>
            <a:r>
              <a:rPr lang="fi-FI" sz="1200">
                <a:solidFill>
                  <a:schemeClr val="bg1"/>
                </a:solidFill>
                <a:ea typeface="+mn-lt"/>
                <a:cs typeface="+mn-lt"/>
              </a:rPr>
              <a:t>Jälkihuolto tarkoittaa sosiaali- ja terveydenhuollon palveluja lapsille ja nuorille, jotka ovat olleet sijoitettuna kodin ulkopuolelle huostaanoton seurauksena tai kiireellisen sijoituksen tukitoimena. Lapsilla tarkoitetaan alle 18-vuotiaita ja nuorilla 18 vuotta täyttäneitä ja nuoria aikuisia.</a:t>
            </a:r>
          </a:p>
          <a:p>
            <a:r>
              <a:rPr lang="fi-FI" sz="1200">
                <a:solidFill>
                  <a:schemeClr val="bg1"/>
                </a:solidFill>
                <a:cs typeface="Arial"/>
              </a:rPr>
              <a:t>Jälkihuolto on 18-23-vuotiaille.</a:t>
            </a:r>
          </a:p>
        </p:txBody>
      </p:sp>
      <p:sp>
        <p:nvSpPr>
          <p:cNvPr id="13" name="TextBox 12">
            <a:extLst>
              <a:ext uri="{FF2B5EF4-FFF2-40B4-BE49-F238E27FC236}">
                <a16:creationId xmlns:a16="http://schemas.microsoft.com/office/drawing/2014/main" id="{896720EF-00AE-445F-82AE-9CD1D05BC388}"/>
              </a:ext>
            </a:extLst>
          </p:cNvPr>
          <p:cNvSpPr txBox="1">
            <a:spLocks noGrp="1" noRot="1" noMove="1" noResize="1" noEditPoints="1" noAdjustHandles="1" noChangeArrowheads="1" noChangeShapeType="1"/>
          </p:cNvSpPr>
          <p:nvPr/>
        </p:nvSpPr>
        <p:spPr>
          <a:xfrm>
            <a:off x="1152000" y="5652000"/>
            <a:ext cx="3600000" cy="923330"/>
          </a:xfrm>
          <a:prstGeom prst="rect">
            <a:avLst/>
          </a:prstGeom>
          <a:noFill/>
        </p:spPr>
        <p:txBody>
          <a:bodyPr wrap="square" lIns="91440" tIns="45720" rIns="91440" bIns="45720" rtlCol="0" anchor="t">
            <a:spAutoFit/>
          </a:bodyPr>
          <a:lstStyle/>
          <a:p>
            <a:r>
              <a:rPr lang="fi-FI" b="1">
                <a:solidFill>
                  <a:schemeClr val="accent4"/>
                </a:solidFill>
              </a:rPr>
              <a:t>Ehkäisevä ja täydentävä toimeentulotuki</a:t>
            </a:r>
          </a:p>
          <a:p>
            <a:endParaRPr lang="fi-FI" b="1">
              <a:solidFill>
                <a:schemeClr val="accent4"/>
              </a:solidFill>
              <a:cs typeface="Arial"/>
            </a:endParaRPr>
          </a:p>
        </p:txBody>
      </p:sp>
      <p:sp>
        <p:nvSpPr>
          <p:cNvPr id="4" name="TextBox 3">
            <a:extLst>
              <a:ext uri="{FF2B5EF4-FFF2-40B4-BE49-F238E27FC236}">
                <a16:creationId xmlns:a16="http://schemas.microsoft.com/office/drawing/2014/main" id="{DB6E193D-B47F-4A92-A08B-82B34CEF196A}"/>
              </a:ext>
            </a:extLst>
          </p:cNvPr>
          <p:cNvSpPr txBox="1">
            <a:spLocks noGrp="1" noRot="1" noMove="1" noResize="1" noEditPoints="1" noAdjustHandles="1" noChangeArrowheads="1" noChangeShapeType="1"/>
          </p:cNvSpPr>
          <p:nvPr/>
        </p:nvSpPr>
        <p:spPr>
          <a:xfrm>
            <a:off x="4824000" y="1404000"/>
            <a:ext cx="3600000" cy="369332"/>
          </a:xfrm>
          <a:prstGeom prst="rect">
            <a:avLst/>
          </a:prstGeom>
          <a:noFill/>
        </p:spPr>
        <p:txBody>
          <a:bodyPr wrap="square" rtlCol="0">
            <a:spAutoFit/>
          </a:bodyPr>
          <a:lstStyle/>
          <a:p>
            <a:r>
              <a:rPr lang="fi-FI" b="1">
                <a:solidFill>
                  <a:schemeClr val="accent4"/>
                </a:solidFill>
              </a:rPr>
              <a:t>TILANNE</a:t>
            </a:r>
          </a:p>
        </p:txBody>
      </p:sp>
      <p:sp>
        <p:nvSpPr>
          <p:cNvPr id="6" name="TextBox 5">
            <a:extLst>
              <a:ext uri="{FF2B5EF4-FFF2-40B4-BE49-F238E27FC236}">
                <a16:creationId xmlns:a16="http://schemas.microsoft.com/office/drawing/2014/main" id="{273FF2A7-1675-4544-A95A-EBAA71416BF0}"/>
              </a:ext>
            </a:extLst>
          </p:cNvPr>
          <p:cNvSpPr txBox="1">
            <a:spLocks noGrp="1" noRot="1" noMove="1" noResize="1" noEditPoints="1" noAdjustHandles="1" noChangeArrowheads="1" noChangeShapeType="1"/>
          </p:cNvSpPr>
          <p:nvPr/>
        </p:nvSpPr>
        <p:spPr>
          <a:xfrm>
            <a:off x="4824000" y="2052000"/>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cs typeface="Arial"/>
              </a:rPr>
              <a:t>Pysynyt ennallaan</a:t>
            </a:r>
          </a:p>
        </p:txBody>
      </p:sp>
      <p:sp>
        <p:nvSpPr>
          <p:cNvPr id="8" name="TextBox 7">
            <a:extLst>
              <a:ext uri="{FF2B5EF4-FFF2-40B4-BE49-F238E27FC236}">
                <a16:creationId xmlns:a16="http://schemas.microsoft.com/office/drawing/2014/main" id="{B4355A85-2CD8-F0A6-5D7E-E8A817CB1655}"/>
              </a:ext>
            </a:extLst>
          </p:cNvPr>
          <p:cNvSpPr txBox="1"/>
          <p:nvPr/>
        </p:nvSpPr>
        <p:spPr>
          <a:xfrm>
            <a:off x="4824000" y="4173131"/>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cs typeface="Arial"/>
              </a:rPr>
              <a:t>Pysynyt ennallaan</a:t>
            </a:r>
          </a:p>
        </p:txBody>
      </p:sp>
      <p:sp>
        <p:nvSpPr>
          <p:cNvPr id="14" name="TextBox 13">
            <a:extLst>
              <a:ext uri="{FF2B5EF4-FFF2-40B4-BE49-F238E27FC236}">
                <a16:creationId xmlns:a16="http://schemas.microsoft.com/office/drawing/2014/main" id="{2341BE04-8B49-4CA3-A6A7-26D9DBA06F10}"/>
              </a:ext>
            </a:extLst>
          </p:cNvPr>
          <p:cNvSpPr txBox="1">
            <a:spLocks noGrp="1" noRot="1" noMove="1" noResize="1" noEditPoints="1" noAdjustHandles="1" noChangeArrowheads="1" noChangeShapeType="1"/>
          </p:cNvSpPr>
          <p:nvPr/>
        </p:nvSpPr>
        <p:spPr>
          <a:xfrm>
            <a:off x="4824000" y="5652000"/>
            <a:ext cx="3600000" cy="646331"/>
          </a:xfrm>
          <a:prstGeom prst="rect">
            <a:avLst/>
          </a:prstGeom>
          <a:noFill/>
        </p:spPr>
        <p:txBody>
          <a:bodyPr wrap="square" lIns="91440" tIns="45720" rIns="91440" bIns="45720" rtlCol="0" anchor="t">
            <a:spAutoFit/>
          </a:bodyPr>
          <a:lstStyle/>
          <a:p>
            <a:r>
              <a:rPr lang="fi-FI">
                <a:solidFill>
                  <a:schemeClr val="bg1"/>
                </a:solidFill>
              </a:rPr>
              <a:t>Toteutuu</a:t>
            </a:r>
          </a:p>
          <a:p>
            <a:r>
              <a:rPr lang="fi-FI">
                <a:solidFill>
                  <a:schemeClr val="accent4"/>
                </a:solidFill>
              </a:rPr>
              <a:t>Pysynyt ennallaan</a:t>
            </a:r>
            <a:endParaRPr lang="fi-FI">
              <a:solidFill>
                <a:schemeClr val="accent4"/>
              </a:solidFill>
              <a:cs typeface="Arial"/>
            </a:endParaRPr>
          </a:p>
        </p:txBody>
      </p:sp>
      <p:sp>
        <p:nvSpPr>
          <p:cNvPr id="17" name="TextBox 16">
            <a:extLst>
              <a:ext uri="{FF2B5EF4-FFF2-40B4-BE49-F238E27FC236}">
                <a16:creationId xmlns:a16="http://schemas.microsoft.com/office/drawing/2014/main" id="{C5566E25-4577-43E1-80D3-532BC3DEE894}"/>
              </a:ext>
            </a:extLst>
          </p:cNvPr>
          <p:cNvSpPr txBox="1">
            <a:spLocks noGrp="1" noRot="1" noMove="1" noResize="1" noEditPoints="1" noAdjustHandles="1" noChangeArrowheads="1" noChangeShapeType="1"/>
          </p:cNvSpPr>
          <p:nvPr/>
        </p:nvSpPr>
        <p:spPr>
          <a:xfrm>
            <a:off x="8532000" y="1404000"/>
            <a:ext cx="3600000" cy="369332"/>
          </a:xfrm>
          <a:prstGeom prst="rect">
            <a:avLst/>
          </a:prstGeom>
          <a:noFill/>
        </p:spPr>
        <p:txBody>
          <a:bodyPr wrap="square" rtlCol="0">
            <a:spAutoFit/>
          </a:bodyPr>
          <a:lstStyle/>
          <a:p>
            <a:r>
              <a:rPr lang="fi-FI" b="1">
                <a:solidFill>
                  <a:schemeClr val="accent4"/>
                </a:solidFill>
              </a:rPr>
              <a:t>KORJAAVAT TOIMENPITEET</a:t>
            </a:r>
          </a:p>
        </p:txBody>
      </p:sp>
      <p:sp>
        <p:nvSpPr>
          <p:cNvPr id="19" name="Rectangle 18">
            <a:extLst>
              <a:ext uri="{FF2B5EF4-FFF2-40B4-BE49-F238E27FC236}">
                <a16:creationId xmlns:a16="http://schemas.microsoft.com/office/drawing/2014/main" id="{16C64C6D-CB16-42BC-B618-3EE739A3F89C}"/>
              </a:ext>
            </a:extLst>
          </p:cNvPr>
          <p:cNvSpPr/>
          <p:nvPr/>
        </p:nvSpPr>
        <p:spPr>
          <a:xfrm>
            <a:off x="8532000" y="1970425"/>
            <a:ext cx="3660000" cy="5262979"/>
          </a:xfrm>
          <a:prstGeom prst="rect">
            <a:avLst/>
          </a:prstGeom>
        </p:spPr>
        <p:txBody>
          <a:bodyPr wrap="square" lIns="91440" tIns="45720" rIns="91440" bIns="45720" anchor="t">
            <a:spAutoFit/>
          </a:bodyPr>
          <a:lstStyle/>
          <a:p>
            <a:pPr lvl="0">
              <a:buNone/>
            </a:pPr>
            <a:r>
              <a:rPr lang="fi-FI" sz="1600" b="0" i="0" u="none" strike="noStrike" baseline="0">
                <a:solidFill>
                  <a:srgbClr val="FFFFFF"/>
                </a:solidFill>
                <a:latin typeface="Arial"/>
                <a:ea typeface="Arial"/>
                <a:cs typeface="Arial"/>
              </a:rPr>
              <a:t>Sisäiset prosessit käydään säännöllisesti läpi </a:t>
            </a:r>
            <a:r>
              <a:rPr lang="fi-FI" sz="1600">
                <a:solidFill>
                  <a:srgbClr val="FFFFFF"/>
                </a:solidFill>
                <a:latin typeface="Arial"/>
                <a:ea typeface="Arial"/>
                <a:cs typeface="Arial"/>
              </a:rPr>
              <a:t>moniammatillisesti.</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r>
              <a:rPr lang="fi-FI" sz="1600">
                <a:solidFill>
                  <a:schemeClr val="bg1"/>
                </a:solidFill>
                <a:cs typeface="Arial"/>
              </a:rPr>
              <a:t>Lastensuojelun jälkihuollon kylkeen rakennetaan nuorisososiaalityön tiimi 18-29-vuotiaille.</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a:p>
            <a:r>
              <a:rPr lang="fi-FI" sz="1600">
                <a:solidFill>
                  <a:schemeClr val="bg1"/>
                </a:solidFill>
                <a:cs typeface="Arial"/>
              </a:rPr>
              <a:t>Luodaan yhtenäiset myöntämisperiaatteet koko Pohjanmaan hyvinvointialueelle.</a:t>
            </a:r>
          </a:p>
          <a:p>
            <a:endParaRPr lang="fi-FI" sz="1600">
              <a:solidFill>
                <a:schemeClr val="bg1"/>
              </a:solidFill>
              <a:cs typeface="Arial"/>
            </a:endParaRPr>
          </a:p>
          <a:p>
            <a:endParaRPr lang="fi-FI" sz="1600">
              <a:solidFill>
                <a:schemeClr val="bg1"/>
              </a:solidFill>
              <a:cs typeface="Arial"/>
            </a:endParaRPr>
          </a:p>
          <a:p>
            <a:endParaRPr lang="fi-FI" sz="1600">
              <a:solidFill>
                <a:schemeClr val="bg1"/>
              </a:solidFill>
              <a:cs typeface="Arial"/>
            </a:endParaRPr>
          </a:p>
        </p:txBody>
      </p:sp>
    </p:spTree>
    <p:extLst>
      <p:ext uri="{BB962C8B-B14F-4D97-AF65-F5344CB8AC3E}">
        <p14:creationId xmlns:p14="http://schemas.microsoft.com/office/powerpoint/2010/main" val="429139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title" idx="4294967295"/>
          </p:nvPr>
        </p:nvSpPr>
        <p:spPr>
          <a:xfrm>
            <a:off x="1692000" y="431800"/>
            <a:ext cx="9124950" cy="909638"/>
          </a:xfrm>
        </p:spPr>
        <p:txBody>
          <a:bodyPr/>
          <a:lstStyle/>
          <a:p>
            <a:r>
              <a:rPr lang="fi-FI" b="1" dirty="0"/>
              <a:t>Turvallisuus ja laatu</a:t>
            </a:r>
            <a:endParaRPr lang="en-US" b="1" dirty="0"/>
          </a:p>
        </p:txBody>
      </p:sp>
      <p:sp>
        <p:nvSpPr>
          <p:cNvPr id="3" name="TextBox 2">
            <a:extLst>
              <a:ext uri="{FF2B5EF4-FFF2-40B4-BE49-F238E27FC236}">
                <a16:creationId xmlns:a16="http://schemas.microsoft.com/office/drawing/2014/main" id="{CA3EF8D1-886F-8C2A-F464-456EDA1F2128}"/>
              </a:ext>
              <a:ext uri="{C183D7F6-B498-43B3-948B-1728B52AA6E4}">
                <adec:decorative xmlns:adec="http://schemas.microsoft.com/office/drawing/2017/decorative" xmlns="" val="1"/>
              </a:ext>
            </a:extLst>
          </p:cNvPr>
          <p:cNvSpPr txBox="1"/>
          <p:nvPr/>
        </p:nvSpPr>
        <p:spPr>
          <a:xfrm>
            <a:off x="5043949" y="0"/>
            <a:ext cx="7148052"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graphicFrame>
        <p:nvGraphicFramePr>
          <p:cNvPr id="18" name="Chart 17" descr="Taulukko Vaaratapahtumailmoitusten määrä &#10;Tammikuu-Huhtikuu 2024 135&#10;Tammikuu-Huhtikuu 2024 211&#10;Toukokuu-Elokuu 2023 168&#10;Toukokuu-Elokuu 2024 &#10;Syyskuu-Joulukuu 2023 171&#10;Syyskuu- Joulukuu 2024 ">
            <a:extLst>
              <a:ext uri="{FF2B5EF4-FFF2-40B4-BE49-F238E27FC236}">
                <a16:creationId xmlns:a16="http://schemas.microsoft.com/office/drawing/2014/main" id="{09D56CB9-FEB7-483C-8207-2D26C813B250}"/>
              </a:ext>
            </a:extLst>
          </p:cNvPr>
          <p:cNvGraphicFramePr/>
          <p:nvPr>
            <p:extLst>
              <p:ext uri="{D42A27DB-BD31-4B8C-83A1-F6EECF244321}">
                <p14:modId xmlns:p14="http://schemas.microsoft.com/office/powerpoint/2010/main" val="2788735563"/>
              </p:ext>
            </p:extLst>
          </p:nvPr>
        </p:nvGraphicFramePr>
        <p:xfrm>
          <a:off x="1142448" y="1991107"/>
          <a:ext cx="3476262" cy="250889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Chart 18" descr="Ympyrädiagrammi vaaratapahtumailmoitukset:&#10;Läheltäpiti 28 %&#10;Muut havainnot 25%&#10;Tapahtui asiakkaalle 47%&#10;josta&#10;Kohtalaiset seuraukset 6,8%&#10;Vakavat seuraukset: 0,6 %">
            <a:extLst>
              <a:ext uri="{FF2B5EF4-FFF2-40B4-BE49-F238E27FC236}">
                <a16:creationId xmlns:a16="http://schemas.microsoft.com/office/drawing/2014/main" id="{BFF24A90-41A4-4A37-BAA2-72FDF0932478}"/>
              </a:ext>
            </a:extLst>
          </p:cNvPr>
          <p:cNvGraphicFramePr/>
          <p:nvPr>
            <p:extLst>
              <p:ext uri="{D42A27DB-BD31-4B8C-83A1-F6EECF244321}">
                <p14:modId xmlns:p14="http://schemas.microsoft.com/office/powerpoint/2010/main" val="3326214680"/>
              </p:ext>
            </p:extLst>
          </p:nvPr>
        </p:nvGraphicFramePr>
        <p:xfrm>
          <a:off x="4707774" y="1806216"/>
          <a:ext cx="3929150" cy="2595663"/>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7EA9B04F-2CE8-40E9-87C6-7E8526A045C6}"/>
              </a:ext>
            </a:extLst>
          </p:cNvPr>
          <p:cNvSpPr txBox="1">
            <a:spLocks noGrp="1" noRot="1" noMove="1" noResize="1" noEditPoints="1" noAdjustHandles="1" noChangeArrowheads="1" noChangeShapeType="1"/>
          </p:cNvSpPr>
          <p:nvPr/>
        </p:nvSpPr>
        <p:spPr>
          <a:xfrm>
            <a:off x="8636924" y="1404000"/>
            <a:ext cx="3555076" cy="523220"/>
          </a:xfrm>
          <a:prstGeom prst="rect">
            <a:avLst/>
          </a:prstGeom>
          <a:noFill/>
        </p:spPr>
        <p:txBody>
          <a:bodyPr wrap="square" rtlCol="0">
            <a:spAutoFit/>
          </a:bodyPr>
          <a:lstStyle/>
          <a:p>
            <a:r>
              <a:rPr lang="fi-FI" sz="1400" b="1">
                <a:solidFill>
                  <a:schemeClr val="accent4"/>
                </a:solidFill>
              </a:rPr>
              <a:t>YLEISIMMÄT ILMOITUSTYYPIT HENKILÖKUNTA: </a:t>
            </a:r>
            <a:endParaRPr lang="en-US" sz="1400" b="1">
              <a:solidFill>
                <a:schemeClr val="accent4"/>
              </a:solidFill>
            </a:endParaRPr>
          </a:p>
        </p:txBody>
      </p:sp>
      <p:sp>
        <p:nvSpPr>
          <p:cNvPr id="5" name="TextBox 4"/>
          <p:cNvSpPr txBox="1">
            <a:spLocks noGrp="1" noRot="1" noMove="1" noResize="1" noEditPoints="1" noAdjustHandles="1" noChangeArrowheads="1" noChangeShapeType="1"/>
          </p:cNvSpPr>
          <p:nvPr/>
        </p:nvSpPr>
        <p:spPr>
          <a:xfrm>
            <a:off x="8718698" y="2037098"/>
            <a:ext cx="3416127" cy="1600438"/>
          </a:xfrm>
          <a:prstGeom prst="rect">
            <a:avLst/>
          </a:prstGeom>
          <a:noFill/>
        </p:spPr>
        <p:txBody>
          <a:bodyPr wrap="square" lIns="91440" tIns="45720" rIns="91440" bIns="45720" rtlCol="0" anchor="t">
            <a:spAutoFit/>
          </a:bodyPr>
          <a:lstStyle/>
          <a:p>
            <a:pPr marL="342900" indent="-342900">
              <a:buAutoNum type="arabicPeriod"/>
            </a:pPr>
            <a:r>
              <a:rPr lang="fi-FI" sz="1600" dirty="0">
                <a:solidFill>
                  <a:schemeClr val="bg1"/>
                </a:solidFill>
                <a:cs typeface="Arial"/>
              </a:rPr>
              <a:t>Tiedonkulku</a:t>
            </a:r>
          </a:p>
          <a:p>
            <a:pPr marL="342900" indent="-342900">
              <a:buAutoNum type="arabicPeriod"/>
            </a:pPr>
            <a:r>
              <a:rPr lang="fi-FI" sz="1600" dirty="0">
                <a:solidFill>
                  <a:schemeClr val="bg1"/>
                </a:solidFill>
                <a:cs typeface="Arial"/>
              </a:rPr>
              <a:t>Lääke- ja nestehoito</a:t>
            </a:r>
          </a:p>
          <a:p>
            <a:pPr marL="342900" indent="-342900">
              <a:buAutoNum type="arabicPeriod"/>
            </a:pPr>
            <a:r>
              <a:rPr lang="fi-FI" sz="1600" dirty="0">
                <a:solidFill>
                  <a:schemeClr val="bg1"/>
                </a:solidFill>
                <a:cs typeface="Arial"/>
              </a:rPr>
              <a:t>Hoidon/palvelun järjestelyihin tai saatavuuteen liittyvä</a:t>
            </a:r>
          </a:p>
          <a:p>
            <a:pPr marL="342900" indent="-342900">
              <a:buAutoNum type="arabicPeriod"/>
            </a:pPr>
            <a:r>
              <a:rPr lang="fi-FI" sz="1600" dirty="0">
                <a:solidFill>
                  <a:schemeClr val="bg1"/>
                </a:solidFill>
                <a:cs typeface="Arial"/>
              </a:rPr>
              <a:t>Muu hoito</a:t>
            </a:r>
          </a:p>
          <a:p>
            <a:pPr marL="342900" indent="-342900">
              <a:buAutoNum type="arabicPeriod"/>
            </a:pPr>
            <a:endParaRPr lang="en-US" dirty="0">
              <a:solidFill>
                <a:srgbClr val="213A8F"/>
              </a:solidFill>
              <a:cs typeface="Arial"/>
            </a:endParaRPr>
          </a:p>
        </p:txBody>
      </p:sp>
      <p:sp>
        <p:nvSpPr>
          <p:cNvPr id="12" name="TextBox 11">
            <a:extLst>
              <a:ext uri="{FF2B5EF4-FFF2-40B4-BE49-F238E27FC236}">
                <a16:creationId xmlns:a16="http://schemas.microsoft.com/office/drawing/2014/main" id="{C19A6102-A104-4835-B038-12AB22A776C7}"/>
              </a:ext>
            </a:extLst>
          </p:cNvPr>
          <p:cNvSpPr txBox="1">
            <a:spLocks noGrp="1" noRot="1" noMove="1" noResize="1" noEditPoints="1" noAdjustHandles="1" noChangeArrowheads="1" noChangeShapeType="1"/>
          </p:cNvSpPr>
          <p:nvPr/>
        </p:nvSpPr>
        <p:spPr>
          <a:xfrm>
            <a:off x="1117568" y="4500000"/>
            <a:ext cx="1746795" cy="1169551"/>
          </a:xfrm>
          <a:prstGeom prst="rect">
            <a:avLst/>
          </a:prstGeom>
          <a:noFill/>
        </p:spPr>
        <p:txBody>
          <a:bodyPr wrap="square" rtlCol="0">
            <a:spAutoFit/>
          </a:bodyPr>
          <a:lstStyle/>
          <a:p>
            <a:pPr algn="ctr"/>
            <a:r>
              <a:rPr lang="fi-FI" sz="1400" b="1">
                <a:solidFill>
                  <a:srgbClr val="85C598"/>
                </a:solidFill>
                <a:latin typeface="Arial" panose="020B0604020202020204"/>
              </a:rPr>
              <a:t>SOSIAALI-HUOLLON</a:t>
            </a:r>
            <a:r>
              <a:rPr lang="fi-FI" sz="1400" b="1" baseline="0">
                <a:solidFill>
                  <a:srgbClr val="85C598"/>
                </a:solidFill>
                <a:latin typeface="Arial" panose="020B0604020202020204"/>
              </a:rPr>
              <a:t> EPÄKOHTA-</a:t>
            </a:r>
            <a:r>
              <a:rPr lang="fi-FI" sz="1400" b="1">
                <a:solidFill>
                  <a:srgbClr val="85C598"/>
                </a:solidFill>
                <a:latin typeface="Arial" panose="020B0604020202020204"/>
              </a:rPr>
              <a:t>ILMOITUSTEN MÄÄRÄ:</a:t>
            </a:r>
            <a:endParaRPr lang="en-US" sz="1400" b="1">
              <a:solidFill>
                <a:srgbClr val="85C598"/>
              </a:solidFill>
              <a:latin typeface="Arial" panose="020B0604020202020204"/>
            </a:endParaRPr>
          </a:p>
        </p:txBody>
      </p:sp>
      <p:sp>
        <p:nvSpPr>
          <p:cNvPr id="9" name="TextBox 8"/>
          <p:cNvSpPr txBox="1">
            <a:spLocks noGrp="1" noRot="1" noMove="1" noResize="1" noEditPoints="1" noAdjustHandles="1" noChangeArrowheads="1" noChangeShapeType="1"/>
          </p:cNvSpPr>
          <p:nvPr/>
        </p:nvSpPr>
        <p:spPr>
          <a:xfrm>
            <a:off x="1064363" y="5796000"/>
            <a:ext cx="1800000" cy="830997"/>
          </a:xfrm>
          <a:prstGeom prst="rect">
            <a:avLst/>
          </a:prstGeom>
          <a:noFill/>
        </p:spPr>
        <p:txBody>
          <a:bodyPr wrap="square" lIns="91440" tIns="45720" rIns="91440" bIns="45720" rtlCol="0" anchor="t">
            <a:spAutoFit/>
          </a:bodyPr>
          <a:lstStyle/>
          <a:p>
            <a:pPr algn="ctr"/>
            <a:r>
              <a:rPr lang="fi-FI" sz="4800" dirty="0">
                <a:solidFill>
                  <a:schemeClr val="bg1"/>
                </a:solidFill>
                <a:cs typeface="Arial"/>
              </a:rPr>
              <a:t>(8)</a:t>
            </a:r>
          </a:p>
        </p:txBody>
      </p:sp>
      <p:sp>
        <p:nvSpPr>
          <p:cNvPr id="13" name="TextBox 12">
            <a:extLst>
              <a:ext uri="{FF2B5EF4-FFF2-40B4-BE49-F238E27FC236}">
                <a16:creationId xmlns:a16="http://schemas.microsoft.com/office/drawing/2014/main" id="{97DFFB56-B560-4117-8AD4-5DE69416041E}"/>
              </a:ext>
            </a:extLst>
          </p:cNvPr>
          <p:cNvSpPr txBox="1">
            <a:spLocks noGrp="1" noRot="1" noMove="1" noResize="1" noEditPoints="1" noAdjustHandles="1" noChangeArrowheads="1" noChangeShapeType="1"/>
          </p:cNvSpPr>
          <p:nvPr/>
        </p:nvSpPr>
        <p:spPr>
          <a:xfrm>
            <a:off x="2917705" y="4500000"/>
            <a:ext cx="1746795" cy="1200329"/>
          </a:xfrm>
          <a:prstGeom prst="rect">
            <a:avLst/>
          </a:prstGeom>
          <a:noFill/>
        </p:spPr>
        <p:txBody>
          <a:bodyPr wrap="square" rtlCol="0">
            <a:spAutoFit/>
          </a:bodyPr>
          <a:lstStyle/>
          <a:p>
            <a:pPr algn="ctr"/>
            <a:r>
              <a:rPr lang="fi-FI" sz="1200" b="1">
                <a:solidFill>
                  <a:schemeClr val="accent4"/>
                </a:solidFill>
              </a:rPr>
              <a:t>ASIAKKAIDEN TEKEMÄT VAARATAPAHTUMA-ILMOITUKSET MÄÄRÄ (VERTAUS AIK. KAUTEEN)</a:t>
            </a:r>
            <a:endParaRPr lang="en-US" sz="1200" b="1">
              <a:solidFill>
                <a:schemeClr val="accent4"/>
              </a:solidFill>
            </a:endParaRPr>
          </a:p>
        </p:txBody>
      </p:sp>
      <p:sp>
        <p:nvSpPr>
          <p:cNvPr id="8" name="TextBox 7"/>
          <p:cNvSpPr txBox="1">
            <a:spLocks noGrp="1" noRot="1" noMove="1" noResize="1" noEditPoints="1" noAdjustHandles="1" noChangeArrowheads="1" noChangeShapeType="1"/>
          </p:cNvSpPr>
          <p:nvPr/>
        </p:nvSpPr>
        <p:spPr>
          <a:xfrm>
            <a:off x="2879999" y="5796000"/>
            <a:ext cx="1800000" cy="584775"/>
          </a:xfrm>
          <a:prstGeom prst="rect">
            <a:avLst/>
          </a:prstGeom>
          <a:noFill/>
        </p:spPr>
        <p:txBody>
          <a:bodyPr wrap="square" lIns="91440" tIns="45720" rIns="91440" bIns="45720" rtlCol="0" anchor="t">
            <a:spAutoFit/>
          </a:bodyPr>
          <a:lstStyle/>
          <a:p>
            <a:pPr algn="ctr"/>
            <a:r>
              <a:rPr lang="fi-FI" sz="3200" dirty="0">
                <a:solidFill>
                  <a:schemeClr val="bg1"/>
                </a:solidFill>
              </a:rPr>
              <a:t>26(12)</a:t>
            </a:r>
            <a:endParaRPr lang="en-US" sz="4800" dirty="0">
              <a:solidFill>
                <a:schemeClr val="bg1"/>
              </a:solidFill>
            </a:endParaRPr>
          </a:p>
        </p:txBody>
      </p:sp>
      <p:sp>
        <p:nvSpPr>
          <p:cNvPr id="15" name="TextBox 14">
            <a:extLst>
              <a:ext uri="{FF2B5EF4-FFF2-40B4-BE49-F238E27FC236}">
                <a16:creationId xmlns:a16="http://schemas.microsoft.com/office/drawing/2014/main" id="{4EB88840-D611-4EDE-B010-D3B120C249BA}"/>
              </a:ext>
            </a:extLst>
          </p:cNvPr>
          <p:cNvSpPr txBox="1">
            <a:spLocks noGrp="1" noRot="1" noMove="1" noResize="1" noEditPoints="1" noAdjustHandles="1" noChangeArrowheads="1" noChangeShapeType="1"/>
          </p:cNvSpPr>
          <p:nvPr/>
        </p:nvSpPr>
        <p:spPr>
          <a:xfrm>
            <a:off x="4707774" y="4500000"/>
            <a:ext cx="1746794" cy="2246769"/>
          </a:xfrm>
          <a:prstGeom prst="rect">
            <a:avLst/>
          </a:prstGeom>
          <a:noFill/>
        </p:spPr>
        <p:txBody>
          <a:bodyPr wrap="square" rtlCol="0">
            <a:spAutoFit/>
          </a:bodyPr>
          <a:lstStyle/>
          <a:p>
            <a:pPr algn="ctr"/>
            <a:r>
              <a:rPr lang="fi-FI" sz="1200" b="1" dirty="0">
                <a:solidFill>
                  <a:schemeClr val="accent4"/>
                </a:solidFill>
              </a:rPr>
              <a:t>YHTEYDENOTOT POTILASASIA-VASTAAVILLE (KPL</a:t>
            </a:r>
          </a:p>
          <a:p>
            <a:pPr algn="ctr"/>
            <a:endParaRPr lang="fi-FI" sz="1200" b="1" dirty="0">
              <a:solidFill>
                <a:schemeClr val="accent4"/>
              </a:solidFill>
            </a:endParaRPr>
          </a:p>
          <a:p>
            <a:pPr algn="ctr"/>
            <a:endParaRPr lang="fi-FI" sz="1200" b="1" dirty="0">
              <a:solidFill>
                <a:schemeClr val="accent4"/>
              </a:solidFill>
            </a:endParaRPr>
          </a:p>
          <a:p>
            <a:pPr algn="ctr"/>
            <a:endParaRPr lang="fi-FI" sz="1200" b="1" dirty="0">
              <a:solidFill>
                <a:schemeClr val="accent4"/>
              </a:solidFill>
            </a:endParaRPr>
          </a:p>
          <a:p>
            <a:pPr algn="ctr"/>
            <a:endParaRPr lang="fi-FI" sz="1200" b="1" dirty="0">
              <a:solidFill>
                <a:schemeClr val="accent4"/>
              </a:solidFill>
            </a:endParaRPr>
          </a:p>
          <a:p>
            <a:pPr algn="ctr"/>
            <a:endParaRPr lang="fi-FI" sz="1200" b="1" dirty="0">
              <a:solidFill>
                <a:schemeClr val="accent4"/>
              </a:solidFill>
            </a:endParaRPr>
          </a:p>
          <a:p>
            <a:pPr algn="ctr"/>
            <a:endParaRPr lang="fi-FI" sz="1200" b="1" dirty="0">
              <a:solidFill>
                <a:schemeClr val="accent4"/>
              </a:solidFill>
            </a:endParaRPr>
          </a:p>
          <a:p>
            <a:pPr algn="ctr"/>
            <a:r>
              <a:rPr lang="fi-FI" sz="3200" b="1" dirty="0">
                <a:solidFill>
                  <a:schemeClr val="accent4"/>
                </a:solidFill>
              </a:rPr>
              <a:t>63kpl</a:t>
            </a:r>
            <a:endParaRPr lang="en-US" sz="3200" b="1" dirty="0">
              <a:solidFill>
                <a:schemeClr val="accent4"/>
              </a:solidFill>
            </a:endParaRPr>
          </a:p>
        </p:txBody>
      </p:sp>
      <p:sp>
        <p:nvSpPr>
          <p:cNvPr id="16" name="TextBox 15">
            <a:extLst>
              <a:ext uri="{FF2B5EF4-FFF2-40B4-BE49-F238E27FC236}">
                <a16:creationId xmlns:a16="http://schemas.microsoft.com/office/drawing/2014/main" id="{04108C14-3F8F-405D-913F-76EA08CF95C5}"/>
              </a:ext>
            </a:extLst>
          </p:cNvPr>
          <p:cNvSpPr txBox="1">
            <a:spLocks noGrp="1" noRot="1" noMove="1" noResize="1" noEditPoints="1" noAdjustHandles="1" noChangeArrowheads="1" noChangeShapeType="1"/>
          </p:cNvSpPr>
          <p:nvPr/>
        </p:nvSpPr>
        <p:spPr>
          <a:xfrm>
            <a:off x="6497842" y="4500000"/>
            <a:ext cx="1746794" cy="2062103"/>
          </a:xfrm>
          <a:prstGeom prst="rect">
            <a:avLst/>
          </a:prstGeom>
          <a:noFill/>
        </p:spPr>
        <p:txBody>
          <a:bodyPr wrap="square" lIns="91440" tIns="45720" rIns="91440" bIns="45720" rtlCol="0" anchor="t">
            <a:spAutoFit/>
          </a:bodyPr>
          <a:lstStyle/>
          <a:p>
            <a:pPr algn="ctr"/>
            <a:r>
              <a:rPr lang="fi-FI" sz="1200" b="1" dirty="0">
                <a:solidFill>
                  <a:schemeClr val="accent4"/>
                </a:solidFill>
              </a:rPr>
              <a:t>YHTEYDENOTOT SOSIAALIASIA-VASTAAVILLE (KPL)</a:t>
            </a:r>
          </a:p>
          <a:p>
            <a:pPr algn="ctr"/>
            <a:endParaRPr lang="fi-FI" sz="1200" b="1" dirty="0">
              <a:solidFill>
                <a:schemeClr val="accent4"/>
              </a:solidFill>
              <a:cs typeface="Arial"/>
            </a:endParaRPr>
          </a:p>
          <a:p>
            <a:pPr algn="ctr"/>
            <a:endParaRPr lang="fi-FI" sz="4000" b="1" dirty="0">
              <a:solidFill>
                <a:schemeClr val="accent4"/>
              </a:solidFill>
              <a:cs typeface="Arial"/>
            </a:endParaRPr>
          </a:p>
          <a:p>
            <a:pPr algn="ctr"/>
            <a:r>
              <a:rPr lang="fi-FI" sz="4000" b="1" dirty="0">
                <a:solidFill>
                  <a:schemeClr val="accent4"/>
                </a:solidFill>
                <a:cs typeface="Arial"/>
              </a:rPr>
              <a:t>0</a:t>
            </a:r>
          </a:p>
        </p:txBody>
      </p:sp>
      <p:sp>
        <p:nvSpPr>
          <p:cNvPr id="17" name="TextBox 16">
            <a:extLst>
              <a:ext uri="{FF2B5EF4-FFF2-40B4-BE49-F238E27FC236}">
                <a16:creationId xmlns:a16="http://schemas.microsoft.com/office/drawing/2014/main" id="{48732BD0-FF98-459F-9A88-807176C5ECCD}"/>
              </a:ext>
            </a:extLst>
          </p:cNvPr>
          <p:cNvSpPr txBox="1">
            <a:spLocks noGrp="1" noRot="1" noMove="1" noResize="1" noEditPoints="1" noAdjustHandles="1" noChangeArrowheads="1" noChangeShapeType="1"/>
          </p:cNvSpPr>
          <p:nvPr/>
        </p:nvSpPr>
        <p:spPr>
          <a:xfrm>
            <a:off x="8307733" y="4500000"/>
            <a:ext cx="3827093" cy="307777"/>
          </a:xfrm>
          <a:prstGeom prst="rect">
            <a:avLst/>
          </a:prstGeom>
          <a:noFill/>
        </p:spPr>
        <p:txBody>
          <a:bodyPr wrap="square" rtlCol="0">
            <a:spAutoFit/>
          </a:bodyPr>
          <a:lstStyle/>
          <a:p>
            <a:r>
              <a:rPr lang="fi-FI" sz="1400" b="1">
                <a:solidFill>
                  <a:schemeClr val="accent4"/>
                </a:solidFill>
              </a:rPr>
              <a:t>KORJAAVAT TOIMENPITEET</a:t>
            </a:r>
            <a:endParaRPr lang="en-US" sz="1400" b="1">
              <a:solidFill>
                <a:schemeClr val="accent4"/>
              </a:solidFill>
            </a:endParaRPr>
          </a:p>
        </p:txBody>
      </p:sp>
      <p:sp>
        <p:nvSpPr>
          <p:cNvPr id="11" name="TextBox 10"/>
          <p:cNvSpPr txBox="1">
            <a:spLocks noGrp="1" noRot="1" noMove="1" noResize="1" noEditPoints="1" noAdjustHandles="1" noChangeArrowheads="1" noChangeShapeType="1"/>
          </p:cNvSpPr>
          <p:nvPr/>
        </p:nvSpPr>
        <p:spPr>
          <a:xfrm>
            <a:off x="8307733" y="4805532"/>
            <a:ext cx="3827092" cy="1815882"/>
          </a:xfrm>
          <a:prstGeom prst="rect">
            <a:avLst/>
          </a:prstGeom>
          <a:noFill/>
        </p:spPr>
        <p:txBody>
          <a:bodyPr wrap="square" lIns="91440" tIns="45720" rIns="91440" bIns="45720" rtlCol="0" anchor="t">
            <a:spAutoFit/>
          </a:bodyPr>
          <a:lstStyle/>
          <a:p>
            <a:r>
              <a:rPr lang="fi-FI" sz="1400">
                <a:solidFill>
                  <a:schemeClr val="bg1"/>
                </a:solidFill>
                <a:cs typeface="Arial"/>
              </a:rPr>
              <a:t>Kaikki </a:t>
            </a:r>
            <a:r>
              <a:rPr lang="fi-FI" sz="1400" err="1">
                <a:solidFill>
                  <a:schemeClr val="bg1"/>
                </a:solidFill>
                <a:cs typeface="Arial"/>
              </a:rPr>
              <a:t>Haipro</a:t>
            </a:r>
            <a:r>
              <a:rPr lang="fi-FI" sz="1400">
                <a:solidFill>
                  <a:schemeClr val="bg1"/>
                </a:solidFill>
                <a:cs typeface="Arial"/>
              </a:rPr>
              <a:t>-ilmoitukset käydään moniammatillisesti yksikkötasolla läpi, osasto-/tiimikokouksissa. Prosessit analysoidaan ja </a:t>
            </a:r>
            <a:r>
              <a:rPr lang="fi-FI" sz="1400" err="1">
                <a:solidFill>
                  <a:schemeClr val="bg1"/>
                </a:solidFill>
                <a:cs typeface="Arial"/>
              </a:rPr>
              <a:t>mahd</a:t>
            </a:r>
            <a:r>
              <a:rPr lang="fi-FI" sz="1400">
                <a:solidFill>
                  <a:schemeClr val="bg1"/>
                </a:solidFill>
                <a:cs typeface="Arial"/>
              </a:rPr>
              <a:t> korjattavat toimenpiteet tehdään.</a:t>
            </a:r>
          </a:p>
          <a:p>
            <a:r>
              <a:rPr lang="fi-FI" sz="1400">
                <a:solidFill>
                  <a:schemeClr val="bg1"/>
                </a:solidFill>
                <a:cs typeface="Arial"/>
              </a:rPr>
              <a:t>Panostus henkilöstörakenteeseen ja rekrytointiin sosiaalihuollossa koska emme pysty antamaan palvelua määräajan puitteissa, henkilöstömitoitus ei riittävä.</a:t>
            </a:r>
            <a:endParaRPr lang="en-US">
              <a:cs typeface="Arial" panose="020B0604020202020204"/>
            </a:endParaRPr>
          </a:p>
        </p:txBody>
      </p:sp>
    </p:spTree>
    <p:extLst>
      <p:ext uri="{BB962C8B-B14F-4D97-AF65-F5344CB8AC3E}">
        <p14:creationId xmlns:p14="http://schemas.microsoft.com/office/powerpoint/2010/main" val="27273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ubrik">
            <a:extLst>
              <a:ext uri="{FF2B5EF4-FFF2-40B4-BE49-F238E27FC236}">
                <a16:creationId xmlns:a16="http://schemas.microsoft.com/office/drawing/2014/main" id="{205F0CE6-FF24-48D9-88EA-D77D0AB4F0AB}"/>
              </a:ext>
            </a:extLst>
          </p:cNvPr>
          <p:cNvSpPr txBox="1">
            <a:spLocks noGrp="1" noRot="1" noMove="1" noResize="1" noEditPoints="1" noAdjustHandles="1" noChangeArrowheads="1" noChangeShapeType="1"/>
          </p:cNvSpPr>
          <p:nvPr/>
        </p:nvSpPr>
        <p:spPr>
          <a:xfrm>
            <a:off x="1692000" y="432000"/>
            <a:ext cx="9327754" cy="77490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r>
              <a:rPr lang="fi-FI" b="1"/>
              <a:t>Asiakaskokemus</a:t>
            </a:r>
          </a:p>
        </p:txBody>
      </p:sp>
      <p:sp>
        <p:nvSpPr>
          <p:cNvPr id="14" name="TextBox 13">
            <a:extLst>
              <a:ext uri="{FF2B5EF4-FFF2-40B4-BE49-F238E27FC236}">
                <a16:creationId xmlns:a16="http://schemas.microsoft.com/office/drawing/2014/main" id="{32B8FBCC-642E-0CB3-F6B4-2FA1203084F7}"/>
              </a:ext>
              <a:ext uri="{C183D7F6-B498-43B3-948B-1728B52AA6E4}">
                <adec:decorative xmlns:adec="http://schemas.microsoft.com/office/drawing/2017/decorative" xmlns="" val="1"/>
              </a:ext>
            </a:extLst>
          </p:cNvPr>
          <p:cNvSpPr txBox="1"/>
          <p:nvPr/>
        </p:nvSpPr>
        <p:spPr>
          <a:xfrm>
            <a:off x="4802075" y="-2023"/>
            <a:ext cx="7389925"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sp>
        <p:nvSpPr>
          <p:cNvPr id="16" name="Tekstiruutu 15">
            <a:extLst>
              <a:ext uri="{FF2B5EF4-FFF2-40B4-BE49-F238E27FC236}">
                <a16:creationId xmlns:a16="http://schemas.microsoft.com/office/drawing/2014/main" id="{1BEC44A1-43D8-640C-7D4A-C3FAB25B18FB}"/>
              </a:ext>
            </a:extLst>
          </p:cNvPr>
          <p:cNvSpPr txBox="1"/>
          <p:nvPr/>
        </p:nvSpPr>
        <p:spPr>
          <a:xfrm>
            <a:off x="1160379" y="1399227"/>
            <a:ext cx="4522982" cy="369332"/>
          </a:xfrm>
          <a:prstGeom prst="rect">
            <a:avLst/>
          </a:prstGeom>
          <a:noFill/>
        </p:spPr>
        <p:txBody>
          <a:bodyPr wrap="square" lIns="91440" tIns="45720" rIns="91440" bIns="45720" rtlCol="0" anchor="t">
            <a:spAutoFit/>
          </a:bodyPr>
          <a:lstStyle/>
          <a:p>
            <a:r>
              <a:rPr lang="fi-FI" dirty="0">
                <a:solidFill>
                  <a:schemeClr val="bg1"/>
                </a:solidFill>
              </a:rPr>
              <a:t>ASIAKASPALAUTTEIDEN MÄÄRÄ=1057</a:t>
            </a:r>
          </a:p>
        </p:txBody>
      </p:sp>
      <p:cxnSp>
        <p:nvCxnSpPr>
          <p:cNvPr id="10" name="Straight Arrow Connector 9" descr="NPS luku. NPS voi vaihdella miinus 100 ja +100 välillä. Yleisesti yli 50 lukua pidetään hyvänä. Tulos"/>
          <p:cNvCxnSpPr/>
          <p:nvPr/>
        </p:nvCxnSpPr>
        <p:spPr>
          <a:xfrm flipV="1">
            <a:off x="4948615" y="3890008"/>
            <a:ext cx="487372" cy="470022"/>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a:spLocks noGrp="1" noRot="1" noMove="1" noResize="1" noEditPoints="1" noAdjustHandles="1" noChangeArrowheads="1" noChangeShapeType="1"/>
          </p:cNvSpPr>
          <p:nvPr/>
        </p:nvSpPr>
        <p:spPr>
          <a:xfrm>
            <a:off x="4010130" y="4495629"/>
            <a:ext cx="1837866" cy="707886"/>
          </a:xfrm>
          <a:prstGeom prst="rect">
            <a:avLst/>
          </a:prstGeom>
          <a:noFill/>
        </p:spPr>
        <p:txBody>
          <a:bodyPr wrap="square" lIns="91440" tIns="45720" rIns="91440" bIns="45720" rtlCol="0" anchor="t">
            <a:spAutoFit/>
          </a:bodyPr>
          <a:lstStyle/>
          <a:p>
            <a:pPr algn="ctr"/>
            <a:r>
              <a:rPr lang="fi-FI" sz="4000" dirty="0">
                <a:solidFill>
                  <a:schemeClr val="bg1"/>
                </a:solidFill>
              </a:rPr>
              <a:t>77(74)</a:t>
            </a:r>
            <a:endParaRPr lang="fi-FI" sz="4000" dirty="0">
              <a:solidFill>
                <a:schemeClr val="bg1"/>
              </a:solidFill>
              <a:cs typeface="Arial"/>
            </a:endParaRPr>
          </a:p>
        </p:txBody>
      </p:sp>
      <p:sp>
        <p:nvSpPr>
          <p:cNvPr id="32" name="TextBox 31">
            <a:extLst>
              <a:ext uri="{FF2B5EF4-FFF2-40B4-BE49-F238E27FC236}">
                <a16:creationId xmlns:a16="http://schemas.microsoft.com/office/drawing/2014/main" id="{7BAD7D48-995A-4DAC-99EC-BDFB3519D48C}"/>
              </a:ext>
            </a:extLst>
          </p:cNvPr>
          <p:cNvSpPr txBox="1">
            <a:spLocks noGrp="1" noRot="1" noMove="1" noResize="1" noEditPoints="1" noAdjustHandles="1" noChangeArrowheads="1" noChangeShapeType="1"/>
          </p:cNvSpPr>
          <p:nvPr/>
        </p:nvSpPr>
        <p:spPr>
          <a:xfrm>
            <a:off x="1467876" y="1930827"/>
            <a:ext cx="2091621" cy="738664"/>
          </a:xfrm>
          <a:prstGeom prst="rect">
            <a:avLst/>
          </a:prstGeom>
          <a:noFill/>
        </p:spPr>
        <p:txBody>
          <a:bodyPr wrap="square" rtlCol="0">
            <a:spAutoFit/>
          </a:bodyPr>
          <a:lstStyle/>
          <a:p>
            <a:pPr lvl="0" algn="r"/>
            <a:r>
              <a:rPr lang="fi-FI" altLang="ko-KR" sz="1400" b="1">
                <a:solidFill>
                  <a:prstClr val="white"/>
                </a:solidFill>
                <a:cs typeface="Arial" pitchFamily="34" charset="0"/>
              </a:rPr>
              <a:t>Minulle jäi tunne, että minusta välitettiin kokonaisvaltaisesti</a:t>
            </a:r>
            <a:endParaRPr lang="ko-KR" altLang="en-US" sz="1400" b="1">
              <a:solidFill>
                <a:prstClr val="white"/>
              </a:solidFill>
              <a:cs typeface="Arial" pitchFamily="34" charset="0"/>
            </a:endParaRPr>
          </a:p>
        </p:txBody>
      </p:sp>
      <p:sp>
        <p:nvSpPr>
          <p:cNvPr id="2" name="TextBox 1">
            <a:extLst>
              <a:ext uri="{FF2B5EF4-FFF2-40B4-BE49-F238E27FC236}">
                <a16:creationId xmlns:a16="http://schemas.microsoft.com/office/drawing/2014/main" id="{1694AA5A-0782-9A4A-CE03-0DF1734ED110}"/>
              </a:ext>
            </a:extLst>
          </p:cNvPr>
          <p:cNvSpPr txBox="1">
            <a:spLocks noGrp="1" noRot="1" noMove="1" noResize="1" noEditPoints="1" noAdjustHandles="1" noChangeArrowheads="1" noChangeShapeType="1"/>
          </p:cNvSpPr>
          <p:nvPr/>
        </p:nvSpPr>
        <p:spPr>
          <a:xfrm>
            <a:off x="3726000" y="1989825"/>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prstClr val="white"/>
                </a:solidFill>
                <a:effectLst/>
                <a:uLnTx/>
                <a:uFillTx/>
                <a:latin typeface="Calibri" panose="020F0502020204030204"/>
                <a:ea typeface="+mn-ea"/>
                <a:cs typeface="+mn-cs"/>
              </a:rPr>
              <a:t>4,30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dirty="0">
                <a:ln>
                  <a:noFill/>
                </a:ln>
                <a:solidFill>
                  <a:prstClr val="white"/>
                </a:solidFill>
                <a:effectLst/>
                <a:uLnTx/>
                <a:uFillTx/>
                <a:latin typeface="Calibri" panose="020F0502020204030204"/>
                <a:ea typeface="+mn-ea"/>
                <a:cs typeface="+mn-cs"/>
              </a:rPr>
              <a:t>(</a:t>
            </a:r>
            <a:r>
              <a:rPr lang="fi-FI" sz="1400" b="1" dirty="0">
                <a:solidFill>
                  <a:prstClr val="white"/>
                </a:solidFill>
                <a:latin typeface="Calibri" panose="020F0502020204030204"/>
              </a:rPr>
              <a:t>4,18)</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4" name="TextBox 33">
            <a:extLst>
              <a:ext uri="{FF2B5EF4-FFF2-40B4-BE49-F238E27FC236}">
                <a16:creationId xmlns:a16="http://schemas.microsoft.com/office/drawing/2014/main" id="{D1B94961-5594-4A51-9CB2-F4AF987BDE53}"/>
              </a:ext>
            </a:extLst>
          </p:cNvPr>
          <p:cNvSpPr txBox="1">
            <a:spLocks noGrp="1" noRot="1" noMove="1" noResize="1" noEditPoints="1" noAdjustHandles="1" noChangeArrowheads="1" noChangeShapeType="1"/>
          </p:cNvSpPr>
          <p:nvPr/>
        </p:nvSpPr>
        <p:spPr>
          <a:xfrm>
            <a:off x="1128544" y="3133275"/>
            <a:ext cx="1474037" cy="523220"/>
          </a:xfrm>
          <a:prstGeom prst="rect">
            <a:avLst/>
          </a:prstGeom>
          <a:noFill/>
        </p:spPr>
        <p:txBody>
          <a:bodyPr wrap="square" rtlCol="0">
            <a:spAutoFit/>
          </a:bodyPr>
          <a:lstStyle/>
          <a:p>
            <a:pPr lvl="0" algn="r"/>
            <a:r>
              <a:rPr lang="fi-FI" altLang="ko-KR" sz="1400" b="1">
                <a:solidFill>
                  <a:prstClr val="white"/>
                </a:solidFill>
                <a:cs typeface="Arial" pitchFamily="34" charset="0"/>
              </a:rPr>
              <a:t>Sain apua, kun sitä tarvitsin</a:t>
            </a:r>
            <a:endParaRPr lang="ko-KR" altLang="en-US" sz="1400" b="1">
              <a:solidFill>
                <a:prstClr val="white"/>
              </a:solidFill>
              <a:cs typeface="Arial" pitchFamily="34" charset="0"/>
            </a:endParaRPr>
          </a:p>
        </p:txBody>
      </p:sp>
      <p:sp>
        <p:nvSpPr>
          <p:cNvPr id="3" name="TextBox 2">
            <a:extLst>
              <a:ext uri="{FF2B5EF4-FFF2-40B4-BE49-F238E27FC236}">
                <a16:creationId xmlns:a16="http://schemas.microsoft.com/office/drawing/2014/main" id="{4B76FA4E-039B-32EB-8019-1F2698A8EC59}"/>
              </a:ext>
            </a:extLst>
          </p:cNvPr>
          <p:cNvSpPr txBox="1">
            <a:spLocks noGrp="1" noRot="1" noMove="1" noResize="1" noEditPoints="1" noAdjustHandles="1" noChangeArrowheads="1" noChangeShapeType="1"/>
          </p:cNvSpPr>
          <p:nvPr/>
        </p:nvSpPr>
        <p:spPr>
          <a:xfrm>
            <a:off x="2781885" y="3132000"/>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4,27</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(4,20)</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6" name="TextBox 35">
            <a:extLst>
              <a:ext uri="{FF2B5EF4-FFF2-40B4-BE49-F238E27FC236}">
                <a16:creationId xmlns:a16="http://schemas.microsoft.com/office/drawing/2014/main" id="{91669A93-17DC-4CCD-AD10-F077F101D280}"/>
              </a:ext>
            </a:extLst>
          </p:cNvPr>
          <p:cNvSpPr txBox="1">
            <a:spLocks noGrp="1" noRot="1" noMove="1" noResize="1" noEditPoints="1" noAdjustHandles="1" noChangeArrowheads="1" noChangeShapeType="1"/>
          </p:cNvSpPr>
          <p:nvPr/>
        </p:nvSpPr>
        <p:spPr>
          <a:xfrm>
            <a:off x="1128544" y="4283627"/>
            <a:ext cx="1595510" cy="954107"/>
          </a:xfrm>
          <a:prstGeom prst="rect">
            <a:avLst/>
          </a:prstGeom>
          <a:noFill/>
        </p:spPr>
        <p:txBody>
          <a:bodyPr wrap="square" rtlCol="0">
            <a:spAutoFit/>
          </a:bodyPr>
          <a:lstStyle/>
          <a:p>
            <a:pPr lvl="0" algn="r"/>
            <a:r>
              <a:rPr lang="fi-FI" altLang="ko-KR" sz="1400" b="1">
                <a:solidFill>
                  <a:prstClr val="white"/>
                </a:solidFill>
                <a:cs typeface="Arial" pitchFamily="34" charset="0"/>
              </a:rPr>
              <a:t>Koin oloni turvalliseksi hoidon / palvelun aikana</a:t>
            </a:r>
            <a:endParaRPr lang="ko-KR" altLang="en-US" sz="1400" b="1">
              <a:solidFill>
                <a:prstClr val="white"/>
              </a:solidFill>
              <a:cs typeface="Arial" pitchFamily="34" charset="0"/>
            </a:endParaRPr>
          </a:p>
        </p:txBody>
      </p:sp>
      <p:sp>
        <p:nvSpPr>
          <p:cNvPr id="4" name="TextBox 3">
            <a:extLst>
              <a:ext uri="{FF2B5EF4-FFF2-40B4-BE49-F238E27FC236}">
                <a16:creationId xmlns:a16="http://schemas.microsoft.com/office/drawing/2014/main" id="{CA44E5B5-9E32-8FEB-4087-138D2D8EB8E2}"/>
              </a:ext>
            </a:extLst>
          </p:cNvPr>
          <p:cNvSpPr txBox="1">
            <a:spLocks noGrp="1" noRot="1" noMove="1" noResize="1" noEditPoints="1" noAdjustHandles="1" noChangeArrowheads="1" noChangeShapeType="1"/>
          </p:cNvSpPr>
          <p:nvPr/>
        </p:nvSpPr>
        <p:spPr>
          <a:xfrm>
            <a:off x="2781885" y="4428000"/>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4,30</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(4,38)</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38" name="TextBox 37">
            <a:extLst>
              <a:ext uri="{FF2B5EF4-FFF2-40B4-BE49-F238E27FC236}">
                <a16:creationId xmlns:a16="http://schemas.microsoft.com/office/drawing/2014/main" id="{18407C80-24AA-4293-BCBB-101A9BB27755}"/>
              </a:ext>
            </a:extLst>
          </p:cNvPr>
          <p:cNvSpPr txBox="1">
            <a:spLocks noGrp="1" noRot="1" noMove="1" noResize="1" noEditPoints="1" noAdjustHandles="1" noChangeArrowheads="1" noChangeShapeType="1"/>
          </p:cNvSpPr>
          <p:nvPr/>
        </p:nvSpPr>
        <p:spPr>
          <a:xfrm>
            <a:off x="1128544" y="5619583"/>
            <a:ext cx="2454060" cy="738664"/>
          </a:xfrm>
          <a:prstGeom prst="rect">
            <a:avLst/>
          </a:prstGeom>
          <a:noFill/>
        </p:spPr>
        <p:txBody>
          <a:bodyPr wrap="square" rtlCol="0">
            <a:spAutoFit/>
          </a:bodyPr>
          <a:lstStyle/>
          <a:p>
            <a:pPr lvl="0" algn="r"/>
            <a:r>
              <a:rPr lang="fi-FI" altLang="ko-KR" sz="1400" b="1">
                <a:solidFill>
                  <a:prstClr val="white"/>
                </a:solidFill>
                <a:cs typeface="Arial" pitchFamily="34" charset="0"/>
              </a:rPr>
              <a:t>Hoitoani / Asiaani koskevat päätökset tehtiin yhteistyössä kanssani</a:t>
            </a:r>
            <a:endParaRPr lang="ko-KR" altLang="en-US" sz="1400" b="1">
              <a:solidFill>
                <a:prstClr val="white"/>
              </a:solidFill>
              <a:cs typeface="Arial" pitchFamily="34" charset="0"/>
            </a:endParaRPr>
          </a:p>
        </p:txBody>
      </p:sp>
      <p:sp>
        <p:nvSpPr>
          <p:cNvPr id="5" name="TextBox 4">
            <a:extLst>
              <a:ext uri="{FF2B5EF4-FFF2-40B4-BE49-F238E27FC236}">
                <a16:creationId xmlns:a16="http://schemas.microsoft.com/office/drawing/2014/main" id="{98FFA9A3-69E4-AA0B-A887-6A61AE42F132}"/>
              </a:ext>
            </a:extLst>
          </p:cNvPr>
          <p:cNvSpPr txBox="1">
            <a:spLocks noGrp="1" noRot="1" noMove="1" noResize="1" noEditPoints="1" noAdjustHandles="1" noChangeArrowheads="1" noChangeShapeType="1"/>
          </p:cNvSpPr>
          <p:nvPr/>
        </p:nvSpPr>
        <p:spPr>
          <a:xfrm>
            <a:off x="3726000" y="5653550"/>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4,20</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(4,20)</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0" name="TextBox 39">
            <a:extLst>
              <a:ext uri="{FF2B5EF4-FFF2-40B4-BE49-F238E27FC236}">
                <a16:creationId xmlns:a16="http://schemas.microsoft.com/office/drawing/2014/main" id="{E541D659-D5EB-45E0-B553-915B20B2B61C}"/>
              </a:ext>
            </a:extLst>
          </p:cNvPr>
          <p:cNvSpPr txBox="1">
            <a:spLocks noGrp="1" noRot="1" noMove="1" noResize="1" noEditPoints="1" noAdjustHandles="1" noChangeArrowheads="1" noChangeShapeType="1"/>
          </p:cNvSpPr>
          <p:nvPr/>
        </p:nvSpPr>
        <p:spPr>
          <a:xfrm>
            <a:off x="6233932" y="1919006"/>
            <a:ext cx="1753956" cy="738664"/>
          </a:xfrm>
          <a:prstGeom prst="rect">
            <a:avLst/>
          </a:prstGeom>
          <a:noFill/>
        </p:spPr>
        <p:txBody>
          <a:bodyPr wrap="square" rtlCol="0">
            <a:spAutoFit/>
          </a:bodyPr>
          <a:lstStyle/>
          <a:p>
            <a:pPr lvl="0"/>
            <a:r>
              <a:rPr lang="en-US" altLang="ko-KR" sz="1400" b="1" err="1">
                <a:solidFill>
                  <a:prstClr val="white"/>
                </a:solidFill>
                <a:cs typeface="Arial" pitchFamily="34" charset="0"/>
              </a:rPr>
              <a:t>Tiedän</a:t>
            </a:r>
            <a:r>
              <a:rPr lang="en-US" altLang="ko-KR" sz="1400" b="1">
                <a:solidFill>
                  <a:prstClr val="white"/>
                </a:solidFill>
                <a:cs typeface="Arial" pitchFamily="34" charset="0"/>
              </a:rPr>
              <a:t>, </a:t>
            </a:r>
            <a:r>
              <a:rPr lang="en-US" altLang="ko-KR" sz="1400" b="1" err="1">
                <a:solidFill>
                  <a:prstClr val="white"/>
                </a:solidFill>
                <a:cs typeface="Arial" pitchFamily="34" charset="0"/>
              </a:rPr>
              <a:t>miten</a:t>
            </a:r>
            <a:r>
              <a:rPr lang="en-US" altLang="ko-KR" sz="1400" b="1">
                <a:solidFill>
                  <a:prstClr val="white"/>
                </a:solidFill>
                <a:cs typeface="Arial" pitchFamily="34" charset="0"/>
              </a:rPr>
              <a:t> </a:t>
            </a:r>
            <a:r>
              <a:rPr lang="en-US" altLang="ko-KR" sz="1400" b="1" err="1">
                <a:solidFill>
                  <a:prstClr val="white"/>
                </a:solidFill>
                <a:cs typeface="Arial" pitchFamily="34" charset="0"/>
              </a:rPr>
              <a:t>hoitoni</a:t>
            </a:r>
            <a:r>
              <a:rPr lang="en-US" altLang="ko-KR" sz="1400" b="1">
                <a:solidFill>
                  <a:prstClr val="white"/>
                </a:solidFill>
                <a:cs typeface="Arial" pitchFamily="34" charset="0"/>
              </a:rPr>
              <a:t>/</a:t>
            </a:r>
            <a:r>
              <a:rPr lang="en-US" altLang="ko-KR" sz="1400" b="1" err="1">
                <a:solidFill>
                  <a:prstClr val="white"/>
                </a:solidFill>
                <a:cs typeface="Arial" pitchFamily="34" charset="0"/>
              </a:rPr>
              <a:t>palveluni</a:t>
            </a:r>
            <a:r>
              <a:rPr lang="en-US" altLang="ko-KR" sz="1400" b="1">
                <a:solidFill>
                  <a:prstClr val="white"/>
                </a:solidFill>
                <a:cs typeface="Arial" pitchFamily="34" charset="0"/>
              </a:rPr>
              <a:t> </a:t>
            </a:r>
            <a:r>
              <a:rPr lang="en-US" altLang="ko-KR" sz="1400" b="1" err="1">
                <a:solidFill>
                  <a:prstClr val="white"/>
                </a:solidFill>
                <a:cs typeface="Arial" pitchFamily="34" charset="0"/>
              </a:rPr>
              <a:t>jatkuu</a:t>
            </a:r>
            <a:endParaRPr lang="ko-KR" altLang="en-US" sz="1400" b="1">
              <a:solidFill>
                <a:prstClr val="white"/>
              </a:solidFill>
              <a:cs typeface="Arial" pitchFamily="34" charset="0"/>
            </a:endParaRPr>
          </a:p>
        </p:txBody>
      </p:sp>
      <p:sp>
        <p:nvSpPr>
          <p:cNvPr id="6" name="TextBox 5">
            <a:extLst>
              <a:ext uri="{FF2B5EF4-FFF2-40B4-BE49-F238E27FC236}">
                <a16:creationId xmlns:a16="http://schemas.microsoft.com/office/drawing/2014/main" id="{20C0521F-798A-97BA-AB11-CBD04E9F6E67}"/>
              </a:ext>
            </a:extLst>
          </p:cNvPr>
          <p:cNvSpPr txBox="1">
            <a:spLocks noGrp="1" noRot="1" noMove="1" noResize="1" noEditPoints="1" noAdjustHandles="1" noChangeArrowheads="1" noChangeShapeType="1"/>
          </p:cNvSpPr>
          <p:nvPr/>
        </p:nvSpPr>
        <p:spPr>
          <a:xfrm>
            <a:off x="5238000" y="1989825"/>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4,15</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(4,19)</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2" name="TextBox 41">
            <a:extLst>
              <a:ext uri="{FF2B5EF4-FFF2-40B4-BE49-F238E27FC236}">
                <a16:creationId xmlns:a16="http://schemas.microsoft.com/office/drawing/2014/main" id="{2FCF7D71-72D7-452E-9131-3D6608B10E7D}"/>
              </a:ext>
            </a:extLst>
          </p:cNvPr>
          <p:cNvSpPr txBox="1">
            <a:spLocks noGrp="1" noRot="1" noMove="1" noResize="1" noEditPoints="1" noAdjustHandles="1" noChangeArrowheads="1" noChangeShapeType="1"/>
          </p:cNvSpPr>
          <p:nvPr/>
        </p:nvSpPr>
        <p:spPr>
          <a:xfrm>
            <a:off x="7132690" y="2981128"/>
            <a:ext cx="1752934" cy="954107"/>
          </a:xfrm>
          <a:prstGeom prst="rect">
            <a:avLst/>
          </a:prstGeom>
          <a:noFill/>
        </p:spPr>
        <p:txBody>
          <a:bodyPr wrap="square" rtlCol="0">
            <a:spAutoFit/>
          </a:bodyPr>
          <a:lstStyle/>
          <a:p>
            <a:pPr lvl="0"/>
            <a:r>
              <a:rPr lang="fi-FI" altLang="ko-KR" sz="1400" b="1">
                <a:solidFill>
                  <a:prstClr val="white"/>
                </a:solidFill>
                <a:cs typeface="Arial" pitchFamily="34" charset="0"/>
              </a:rPr>
              <a:t>Saamani tieto hoidosta / palvelusta oli ymmärrettävää</a:t>
            </a:r>
            <a:endParaRPr lang="ko-KR" altLang="en-US" sz="1400" b="1">
              <a:solidFill>
                <a:prstClr val="white"/>
              </a:solidFill>
              <a:cs typeface="Arial" pitchFamily="34" charset="0"/>
            </a:endParaRPr>
          </a:p>
        </p:txBody>
      </p:sp>
      <p:sp>
        <p:nvSpPr>
          <p:cNvPr id="7" name="TextBox 6">
            <a:extLst>
              <a:ext uri="{FF2B5EF4-FFF2-40B4-BE49-F238E27FC236}">
                <a16:creationId xmlns:a16="http://schemas.microsoft.com/office/drawing/2014/main" id="{F197C203-020B-0324-3CC3-3D41D21A60EF}"/>
              </a:ext>
            </a:extLst>
          </p:cNvPr>
          <p:cNvSpPr txBox="1">
            <a:spLocks noGrp="1" noRot="1" noMove="1" noResize="1" noEditPoints="1" noAdjustHandles="1" noChangeArrowheads="1" noChangeShapeType="1"/>
          </p:cNvSpPr>
          <p:nvPr/>
        </p:nvSpPr>
        <p:spPr>
          <a:xfrm>
            <a:off x="6174000" y="3132000"/>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4,24</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(4,23)</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4" name="TextBox 43">
            <a:extLst>
              <a:ext uri="{FF2B5EF4-FFF2-40B4-BE49-F238E27FC236}">
                <a16:creationId xmlns:a16="http://schemas.microsoft.com/office/drawing/2014/main" id="{3BC08923-E0CE-4B2B-B27D-018A01C391C6}"/>
              </a:ext>
            </a:extLst>
          </p:cNvPr>
          <p:cNvSpPr txBox="1">
            <a:spLocks noGrp="1" noRot="1" noMove="1" noResize="1" noEditPoints="1" noAdjustHandles="1" noChangeArrowheads="1" noChangeShapeType="1"/>
          </p:cNvSpPr>
          <p:nvPr/>
        </p:nvSpPr>
        <p:spPr>
          <a:xfrm>
            <a:off x="7220224" y="4364949"/>
            <a:ext cx="1837866" cy="738664"/>
          </a:xfrm>
          <a:prstGeom prst="rect">
            <a:avLst/>
          </a:prstGeom>
          <a:noFill/>
        </p:spPr>
        <p:txBody>
          <a:bodyPr wrap="square" rtlCol="0">
            <a:spAutoFit/>
          </a:bodyPr>
          <a:lstStyle/>
          <a:p>
            <a:pPr lvl="0"/>
            <a:r>
              <a:rPr lang="fi-FI" altLang="ko-KR" sz="1400" b="1">
                <a:solidFill>
                  <a:prstClr val="white"/>
                </a:solidFill>
                <a:cs typeface="Arial" pitchFamily="34" charset="0"/>
              </a:rPr>
              <a:t>Koin saamani hoidon / palvelun hyödylliseksi</a:t>
            </a:r>
            <a:endParaRPr lang="ko-KR" altLang="en-US" sz="1400" b="1">
              <a:solidFill>
                <a:prstClr val="white"/>
              </a:solidFill>
              <a:cs typeface="Arial" pitchFamily="34" charset="0"/>
            </a:endParaRPr>
          </a:p>
        </p:txBody>
      </p:sp>
      <p:sp>
        <p:nvSpPr>
          <p:cNvPr id="8" name="TextBox 7">
            <a:extLst>
              <a:ext uri="{FF2B5EF4-FFF2-40B4-BE49-F238E27FC236}">
                <a16:creationId xmlns:a16="http://schemas.microsoft.com/office/drawing/2014/main" id="{52F674F2-0EE7-C368-AD80-506AECF76132}"/>
              </a:ext>
            </a:extLst>
          </p:cNvPr>
          <p:cNvSpPr txBox="1">
            <a:spLocks noGrp="1" noRot="1" noMove="1" noResize="1" noEditPoints="1" noAdjustHandles="1" noChangeArrowheads="1" noChangeShapeType="1"/>
          </p:cNvSpPr>
          <p:nvPr/>
        </p:nvSpPr>
        <p:spPr>
          <a:xfrm>
            <a:off x="6174000" y="4428000"/>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4,21</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(4,13)</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6" name="TextBox 45">
            <a:extLst>
              <a:ext uri="{FF2B5EF4-FFF2-40B4-BE49-F238E27FC236}">
                <a16:creationId xmlns:a16="http://schemas.microsoft.com/office/drawing/2014/main" id="{4434518C-5B60-43FF-8CCA-BF6FC2AFFE11}"/>
              </a:ext>
            </a:extLst>
          </p:cNvPr>
          <p:cNvSpPr txBox="1">
            <a:spLocks noGrp="1" noRot="1" noMove="1" noResize="1" noEditPoints="1" noAdjustHandles="1" noChangeArrowheads="1" noChangeShapeType="1"/>
          </p:cNvSpPr>
          <p:nvPr/>
        </p:nvSpPr>
        <p:spPr>
          <a:xfrm>
            <a:off x="6275308" y="5621594"/>
            <a:ext cx="1695437" cy="738664"/>
          </a:xfrm>
          <a:prstGeom prst="rect">
            <a:avLst/>
          </a:prstGeom>
          <a:noFill/>
        </p:spPr>
        <p:txBody>
          <a:bodyPr wrap="square" rtlCol="0">
            <a:spAutoFit/>
          </a:bodyPr>
          <a:lstStyle/>
          <a:p>
            <a:pPr lvl="0"/>
            <a:r>
              <a:rPr lang="fi-FI" altLang="ko-KR" sz="1400" b="1">
                <a:solidFill>
                  <a:prstClr val="white"/>
                </a:solidFill>
                <a:cs typeface="Arial" pitchFamily="34" charset="0"/>
              </a:rPr>
              <a:t>Sain hoitoa ja palvelua äidinkielelläni</a:t>
            </a:r>
            <a:endParaRPr lang="ko-KR" altLang="en-US" sz="1400" b="1">
              <a:solidFill>
                <a:prstClr val="white"/>
              </a:solidFill>
              <a:cs typeface="Arial" pitchFamily="34" charset="0"/>
            </a:endParaRPr>
          </a:p>
        </p:txBody>
      </p:sp>
      <p:sp>
        <p:nvSpPr>
          <p:cNvPr id="9" name="TextBox 8">
            <a:extLst>
              <a:ext uri="{FF2B5EF4-FFF2-40B4-BE49-F238E27FC236}">
                <a16:creationId xmlns:a16="http://schemas.microsoft.com/office/drawing/2014/main" id="{C255BB55-60E3-4258-6256-EA028CE59617}"/>
              </a:ext>
            </a:extLst>
          </p:cNvPr>
          <p:cNvSpPr txBox="1">
            <a:spLocks noGrp="1" noRot="1" noMove="1" noResize="1" noEditPoints="1" noAdjustHandles="1" noChangeArrowheads="1" noChangeShapeType="1"/>
          </p:cNvSpPr>
          <p:nvPr/>
        </p:nvSpPr>
        <p:spPr>
          <a:xfrm>
            <a:off x="5238000" y="5653549"/>
            <a:ext cx="900000" cy="523220"/>
          </a:xfrm>
          <a:prstGeom prst="rect">
            <a:avLst/>
          </a:prstGeom>
          <a:noFill/>
        </p:spPr>
        <p:txBody>
          <a:bodyPr wrap="square" lIns="91440" tIns="45720" rIns="91440" bIns="45720" rtlCol="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4,76</a:t>
            </a:r>
          </a:p>
          <a:p>
            <a:pPr marL="0" marR="0" lvl="0" indent="0" algn="ctr" defTabSz="914400" rtl="0" eaLnBrk="1" fontAlgn="auto" latinLnBrk="0" hangingPunct="1">
              <a:lnSpc>
                <a:spcPct val="100000"/>
              </a:lnSpc>
              <a:spcBef>
                <a:spcPts val="0"/>
              </a:spcBef>
              <a:spcAft>
                <a:spcPts val="0"/>
              </a:spcAft>
              <a:buClrTx/>
              <a:buSzTx/>
              <a:buFontTx/>
              <a:buNone/>
              <a:tabLst/>
              <a:defRPr/>
            </a:pPr>
            <a:r>
              <a:rPr lang="fi-FI" sz="1400" b="1" dirty="0">
                <a:solidFill>
                  <a:prstClr val="white"/>
                </a:solidFill>
                <a:latin typeface="Calibri" panose="020F0502020204030204"/>
              </a:rPr>
              <a:t>(4,71)</a:t>
            </a:r>
            <a:endParaRPr kumimoji="0" lang="en-US" sz="1400" b="1"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2" name="TextBox 11"/>
          <p:cNvSpPr txBox="1">
            <a:spLocks noGrp="1" noRot="1" noMove="1" noResize="1" noEditPoints="1" noAdjustHandles="1" noChangeArrowheads="1" noChangeShapeType="1"/>
          </p:cNvSpPr>
          <p:nvPr/>
        </p:nvSpPr>
        <p:spPr>
          <a:xfrm>
            <a:off x="9711814" y="1696487"/>
            <a:ext cx="2335568" cy="2031325"/>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1" i="0" u="none" strike="noStrike" kern="1200" cap="none" spc="0" normalizeH="0" baseline="0" noProof="0">
                <a:ln>
                  <a:noFill/>
                </a:ln>
                <a:solidFill>
                  <a:prstClr val="white"/>
                </a:solidFill>
                <a:effectLst/>
                <a:uLnTx/>
                <a:uFillTx/>
                <a:latin typeface="Arial"/>
                <a:cs typeface="Arial"/>
              </a:rPr>
              <a:t>Positiivinen palaute</a:t>
            </a:r>
          </a:p>
          <a:p>
            <a:pPr marL="0" marR="0" lvl="0" indent="0" algn="l" defTabSz="914400" rtl="0" eaLnBrk="1" fontAlgn="auto" latinLnBrk="0" hangingPunct="1">
              <a:lnSpc>
                <a:spcPct val="100000"/>
              </a:lnSpc>
              <a:spcBef>
                <a:spcPts val="0"/>
              </a:spcBef>
              <a:spcAft>
                <a:spcPts val="0"/>
              </a:spcAft>
              <a:buClrTx/>
              <a:buSzTx/>
              <a:buFontTx/>
              <a:buNone/>
              <a:tabLst/>
              <a:defRPr/>
            </a:pPr>
            <a:r>
              <a:rPr lang="fi-FI" sz="1400">
                <a:solidFill>
                  <a:prstClr val="white"/>
                </a:solidFill>
                <a:latin typeface="Arial"/>
                <a:cs typeface="Arial"/>
              </a:rPr>
              <a:t>Kohtaaminen</a:t>
            </a:r>
            <a:endParaRPr lang="fi-FI" sz="1400" b="0"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i-FI" sz="1400" b="0" i="0" u="none" strike="noStrike" kern="120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i-FI" sz="1400">
              <a:solidFill>
                <a:prstClr val="white"/>
              </a:solidFill>
              <a:latin typeface="Arial" panose="020B0604020202020204" pitchFamily="34" charset="0"/>
              <a:cs typeface="Arial" panose="020B0604020202020204" pitchFamily="34" charset="0"/>
            </a:endParaRPr>
          </a:p>
          <a:p>
            <a:pPr>
              <a:defRPr/>
            </a:pPr>
            <a:r>
              <a:rPr kumimoji="0" lang="fi-FI" sz="1400" b="1" i="0" u="none" strike="noStrike" kern="1200" cap="none" spc="0" normalizeH="0" baseline="0" noProof="0">
                <a:ln>
                  <a:noFill/>
                </a:ln>
                <a:solidFill>
                  <a:prstClr val="white"/>
                </a:solidFill>
                <a:effectLst/>
                <a:uLnTx/>
                <a:uFillTx/>
                <a:latin typeface="Arial"/>
                <a:cs typeface="Arial"/>
              </a:rPr>
              <a:t>Negatiivinen palaute</a:t>
            </a:r>
            <a:r>
              <a:rPr lang="fi-FI" sz="1400" b="1">
                <a:solidFill>
                  <a:prstClr val="white"/>
                </a:solidFill>
                <a:latin typeface="Arial"/>
                <a:cs typeface="Arial"/>
              </a:rPr>
              <a:t> </a:t>
            </a:r>
            <a:endParaRPr lang="fi-FI" sz="1400" b="1" i="0" u="none" strike="noStrike" kern="1200" cap="none" spc="0" normalizeH="0" baseline="0" noProof="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i-FI" sz="1400">
                <a:solidFill>
                  <a:prstClr val="white"/>
                </a:solidFill>
                <a:latin typeface="Arial"/>
                <a:cs typeface="Arial"/>
              </a:rPr>
              <a:t>Saatavuus</a:t>
            </a:r>
            <a:endParaRPr lang="fi-FI" sz="1400" b="0" i="0" u="none" strike="noStrike" kern="1200" cap="none" spc="0" normalizeH="0" baseline="0" noProof="0">
              <a:ln>
                <a:noFill/>
              </a:ln>
              <a:solidFill>
                <a:prstClr val="white"/>
              </a:solidFill>
              <a:effectLst/>
              <a:uLnTx/>
              <a:uFillTx/>
              <a:latin typeface="Arial"/>
              <a:cs typeface="Arial"/>
            </a:endParaRPr>
          </a:p>
        </p:txBody>
      </p:sp>
      <p:sp>
        <p:nvSpPr>
          <p:cNvPr id="48" name="TextBox 47">
            <a:extLst>
              <a:ext uri="{FF2B5EF4-FFF2-40B4-BE49-F238E27FC236}">
                <a16:creationId xmlns:a16="http://schemas.microsoft.com/office/drawing/2014/main" id="{7EB1D047-C9CB-4437-88D9-F93983DDD57D}"/>
              </a:ext>
            </a:extLst>
          </p:cNvPr>
          <p:cNvSpPr txBox="1">
            <a:spLocks noGrp="1" noRot="1" noMove="1" noResize="1" noEditPoints="1" noAdjustHandles="1" noChangeArrowheads="1" noChangeShapeType="1"/>
          </p:cNvSpPr>
          <p:nvPr/>
        </p:nvSpPr>
        <p:spPr>
          <a:xfrm>
            <a:off x="8840030" y="4803406"/>
            <a:ext cx="1676820" cy="646331"/>
          </a:xfrm>
          <a:prstGeom prst="rect">
            <a:avLst/>
          </a:prstGeom>
          <a:noFill/>
        </p:spPr>
        <p:txBody>
          <a:bodyPr wrap="square" lIns="91440" tIns="45720" rIns="91440" bIns="45720" rtlCol="0" anchor="t">
            <a:spAutoFit/>
          </a:bodyPr>
          <a:lstStyle/>
          <a:p>
            <a:pPr algn="ctr"/>
            <a:r>
              <a:rPr lang="fi-FI" sz="1200" b="1" dirty="0">
                <a:solidFill>
                  <a:schemeClr val="accent4"/>
                </a:solidFill>
              </a:rPr>
              <a:t>MUISTUTUKSET/ KANTELUT (LKM) 13</a:t>
            </a:r>
            <a:endParaRPr lang="en-US" sz="1200" b="1" dirty="0">
              <a:solidFill>
                <a:schemeClr val="accent4"/>
              </a:solidFill>
            </a:endParaRPr>
          </a:p>
        </p:txBody>
      </p:sp>
    </p:spTree>
    <p:extLst>
      <p:ext uri="{BB962C8B-B14F-4D97-AF65-F5344CB8AC3E}">
        <p14:creationId xmlns:p14="http://schemas.microsoft.com/office/powerpoint/2010/main" val="1763840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a:extLst>
              <a:ext uri="{FF2B5EF4-FFF2-40B4-BE49-F238E27FC236}">
                <a16:creationId xmlns:a16="http://schemas.microsoft.com/office/drawing/2014/main" id="{205F0CE6-FF24-48D9-88EA-D77D0AB4F0AB}"/>
              </a:ext>
            </a:extLst>
          </p:cNvPr>
          <p:cNvSpPr>
            <a:spLocks noGrp="1" noRot="1" noMove="1" noResize="1" noEditPoints="1" noAdjustHandles="1" noChangeArrowheads="1" noChangeShapeType="1"/>
          </p:cNvSpPr>
          <p:nvPr>
            <p:ph type="title" idx="4294967295"/>
          </p:nvPr>
        </p:nvSpPr>
        <p:spPr>
          <a:xfrm>
            <a:off x="1692000" y="431800"/>
            <a:ext cx="9328150" cy="774700"/>
          </a:xfrm>
        </p:spPr>
        <p:txBody>
          <a:bodyPr/>
          <a:lstStyle/>
          <a:p>
            <a:r>
              <a:rPr lang="fi-FI" b="1" dirty="0"/>
              <a:t>Osallisuus</a:t>
            </a:r>
            <a:endParaRPr lang="fi-FI" sz="3600" b="1" dirty="0">
              <a:solidFill>
                <a:schemeClr val="tx1"/>
              </a:solidFill>
            </a:endParaRPr>
          </a:p>
        </p:txBody>
      </p:sp>
      <p:sp>
        <p:nvSpPr>
          <p:cNvPr id="5" name="TextBox 4">
            <a:extLst>
              <a:ext uri="{FF2B5EF4-FFF2-40B4-BE49-F238E27FC236}">
                <a16:creationId xmlns:a16="http://schemas.microsoft.com/office/drawing/2014/main" id="{6CE51B35-8A8A-5713-F0D4-CDFE6350E973}"/>
              </a:ext>
              <a:ext uri="{C183D7F6-B498-43B3-948B-1728B52AA6E4}">
                <adec:decorative xmlns:adec="http://schemas.microsoft.com/office/drawing/2017/decorative" xmlns="" val="1"/>
              </a:ext>
            </a:extLst>
          </p:cNvPr>
          <p:cNvSpPr txBox="1"/>
          <p:nvPr/>
        </p:nvSpPr>
        <p:spPr>
          <a:xfrm>
            <a:off x="5226829" y="0"/>
            <a:ext cx="6965172"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sp>
        <p:nvSpPr>
          <p:cNvPr id="15" name="Rectangle 14">
            <a:extLst>
              <a:ext uri="{FF2B5EF4-FFF2-40B4-BE49-F238E27FC236}">
                <a16:creationId xmlns:a16="http://schemas.microsoft.com/office/drawing/2014/main" id="{38379D77-77AE-402C-9C6E-78C8903EFDF5}"/>
              </a:ext>
            </a:extLst>
          </p:cNvPr>
          <p:cNvSpPr>
            <a:spLocks noGrp="1" noRot="1" noMove="1" noResize="1" noEditPoints="1" noAdjustHandles="1" noChangeArrowheads="1" noChangeShapeType="1"/>
          </p:cNvSpPr>
          <p:nvPr/>
        </p:nvSpPr>
        <p:spPr>
          <a:xfrm>
            <a:off x="1128543" y="1404000"/>
            <a:ext cx="5500857" cy="830997"/>
          </a:xfrm>
          <a:prstGeom prst="rect">
            <a:avLst/>
          </a:prstGeom>
        </p:spPr>
        <p:txBody>
          <a:bodyPr wrap="square">
            <a:spAutoFit/>
          </a:bodyPr>
          <a:lstStyle/>
          <a:p>
            <a:r>
              <a:rPr lang="fi-FI" sz="1600" b="1">
                <a:solidFill>
                  <a:schemeClr val="accent4"/>
                </a:solidFill>
                <a:latin typeface="+mj-lt"/>
              </a:rPr>
              <a:t>Miten tuetaan asiakkaiden ja läheisten osallisuutta palveluiden suunnittelussa, toteutuksessa ja arvioinnissa?</a:t>
            </a:r>
            <a:endParaRPr lang="en-US" sz="1600" b="1">
              <a:solidFill>
                <a:schemeClr val="accent4"/>
              </a:solidFill>
              <a:latin typeface="+mj-lt"/>
            </a:endParaRPr>
          </a:p>
        </p:txBody>
      </p:sp>
      <p:sp>
        <p:nvSpPr>
          <p:cNvPr id="10" name="TextBox 9"/>
          <p:cNvSpPr txBox="1">
            <a:spLocks noGrp="1" noRot="1" noMove="1" noResize="1" noEditPoints="1" noAdjustHandles="1" noChangeArrowheads="1" noChangeShapeType="1"/>
          </p:cNvSpPr>
          <p:nvPr/>
        </p:nvSpPr>
        <p:spPr>
          <a:xfrm>
            <a:off x="1128542" y="2340460"/>
            <a:ext cx="5500857" cy="1323439"/>
          </a:xfrm>
          <a:prstGeom prst="rect">
            <a:avLst/>
          </a:prstGeom>
          <a:noFill/>
        </p:spPr>
        <p:txBody>
          <a:bodyPr wrap="square" lIns="91440" tIns="45720" rIns="91440" bIns="45720" rtlCol="0" anchor="t">
            <a:spAutoFit/>
          </a:bodyPr>
          <a:lstStyle/>
          <a:p>
            <a:r>
              <a:rPr lang="fi-FI" sz="1600">
                <a:solidFill>
                  <a:schemeClr val="bg1"/>
                </a:solidFill>
                <a:ea typeface="+mn-lt"/>
                <a:cs typeface="+mn-lt"/>
              </a:rPr>
              <a:t>Potilaille ja heidän läheisilleen tarjotaan mahdollisuus osallistua ja mahdollisuuksien mukaan vaikuttaa hoitosuunnitteluun. Meillä on erikoiskoulutettua hoitohenkilökuntaa tarjoamaan palvelua ja ohjausta tietyillä erityisaloilla.</a:t>
            </a:r>
            <a:endParaRPr lang="fi-FI" sz="1600">
              <a:solidFill>
                <a:schemeClr val="bg1"/>
              </a:solidFill>
            </a:endParaRPr>
          </a:p>
        </p:txBody>
      </p:sp>
      <p:sp>
        <p:nvSpPr>
          <p:cNvPr id="16" name="Rectangle 15">
            <a:extLst>
              <a:ext uri="{FF2B5EF4-FFF2-40B4-BE49-F238E27FC236}">
                <a16:creationId xmlns:a16="http://schemas.microsoft.com/office/drawing/2014/main" id="{DF7E2359-18D2-4C9A-8E3A-A4B79EC011AF}"/>
              </a:ext>
            </a:extLst>
          </p:cNvPr>
          <p:cNvSpPr>
            <a:spLocks noGrp="1" noRot="1" noMove="1" noResize="1" noEditPoints="1" noAdjustHandles="1" noChangeArrowheads="1" noChangeShapeType="1"/>
          </p:cNvSpPr>
          <p:nvPr/>
        </p:nvSpPr>
        <p:spPr>
          <a:xfrm>
            <a:off x="1128543" y="5400000"/>
            <a:ext cx="5500857" cy="584775"/>
          </a:xfrm>
          <a:prstGeom prst="rect">
            <a:avLst/>
          </a:prstGeom>
        </p:spPr>
        <p:txBody>
          <a:bodyPr wrap="square">
            <a:spAutoFit/>
          </a:bodyPr>
          <a:lstStyle/>
          <a:p>
            <a:r>
              <a:rPr lang="fi-FI" sz="1600" b="1">
                <a:solidFill>
                  <a:schemeClr val="accent4"/>
                </a:solidFill>
                <a:latin typeface="+mj-lt"/>
              </a:rPr>
              <a:t>Asiakasosallistujia, kokemusosaajia tai asiakasraati on mukana palvelujen kehittämisessä ja arvioinnissa. </a:t>
            </a:r>
            <a:endParaRPr lang="fi-FI" sz="1600" b="1" i="0">
              <a:solidFill>
                <a:schemeClr val="accent4"/>
              </a:solidFill>
              <a:effectLst/>
              <a:latin typeface="+mj-lt"/>
            </a:endParaRPr>
          </a:p>
        </p:txBody>
      </p:sp>
      <p:sp>
        <p:nvSpPr>
          <p:cNvPr id="3" name="Tekstiruutu 2">
            <a:extLst>
              <a:ext uri="{FF2B5EF4-FFF2-40B4-BE49-F238E27FC236}">
                <a16:creationId xmlns:a16="http://schemas.microsoft.com/office/drawing/2014/main" id="{D475C907-FE8C-7554-A893-019101AFF9B7}"/>
              </a:ext>
            </a:extLst>
          </p:cNvPr>
          <p:cNvSpPr txBox="1"/>
          <p:nvPr/>
        </p:nvSpPr>
        <p:spPr>
          <a:xfrm>
            <a:off x="996561" y="5893967"/>
            <a:ext cx="5360503" cy="6684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i-FI">
                <a:solidFill>
                  <a:schemeClr val="bg1"/>
                </a:solidFill>
                <a:cs typeface="Arial"/>
              </a:rPr>
              <a:t>Monikulttuurisuus asiakasraati kokoontuu säännöllisesti keskustelemaan palveluista</a:t>
            </a:r>
          </a:p>
        </p:txBody>
      </p:sp>
      <p:sp>
        <p:nvSpPr>
          <p:cNvPr id="18" name="Rectangle 17">
            <a:extLst>
              <a:ext uri="{FF2B5EF4-FFF2-40B4-BE49-F238E27FC236}">
                <a16:creationId xmlns:a16="http://schemas.microsoft.com/office/drawing/2014/main" id="{6226EE11-9A5B-4650-9BD3-AF5C7870C72A}"/>
              </a:ext>
            </a:extLst>
          </p:cNvPr>
          <p:cNvSpPr>
            <a:spLocks noGrp="1" noRot="1" noMove="1" noResize="1" noEditPoints="1" noAdjustHandles="1" noChangeArrowheads="1" noChangeShapeType="1"/>
          </p:cNvSpPr>
          <p:nvPr/>
        </p:nvSpPr>
        <p:spPr>
          <a:xfrm>
            <a:off x="6629400" y="1404000"/>
            <a:ext cx="5562600" cy="584775"/>
          </a:xfrm>
          <a:prstGeom prst="rect">
            <a:avLst/>
          </a:prstGeom>
        </p:spPr>
        <p:txBody>
          <a:bodyPr wrap="square">
            <a:spAutoFit/>
          </a:bodyPr>
          <a:lstStyle/>
          <a:p>
            <a:pPr lvl="0"/>
            <a:r>
              <a:rPr lang="fi-FI" sz="1600" b="1">
                <a:solidFill>
                  <a:schemeClr val="accent4"/>
                </a:solidFill>
                <a:latin typeface="+mj-lt"/>
              </a:rPr>
              <a:t>Yhdessä sovitut teemat järjestöjen kanssa palveluiden kehittämiseen.</a:t>
            </a:r>
          </a:p>
        </p:txBody>
      </p:sp>
      <p:sp>
        <p:nvSpPr>
          <p:cNvPr id="2" name="Rectangle 1"/>
          <p:cNvSpPr>
            <a:spLocks noGrp="1" noRot="1" noMove="1" noResize="1" noEditPoints="1" noAdjustHandles="1" noChangeArrowheads="1" noChangeShapeType="1"/>
          </p:cNvSpPr>
          <p:nvPr/>
        </p:nvSpPr>
        <p:spPr>
          <a:xfrm>
            <a:off x="6705600" y="2138621"/>
            <a:ext cx="5486400" cy="2062103"/>
          </a:xfrm>
          <a:prstGeom prst="rect">
            <a:avLst/>
          </a:prstGeom>
        </p:spPr>
        <p:txBody>
          <a:bodyPr wrap="square" lIns="91440" tIns="45720" rIns="91440" bIns="45720" anchor="t">
            <a:spAutoFit/>
          </a:bodyPr>
          <a:lstStyle/>
          <a:p>
            <a:r>
              <a:rPr lang="fi-FI" sz="1600">
                <a:solidFill>
                  <a:schemeClr val="bg1"/>
                </a:solidFill>
                <a:ea typeface="+mn-lt"/>
                <a:cs typeface="+mn-lt"/>
              </a:rPr>
              <a:t>Elämäntapaneuvonta ja ennaltaehkäisevät toimenpiteet muistisairauksien ja elintapasairauksien sairastumisen vähentämiseksi. Kunnittaisia ja yhteisiä tapaamisia kuntien ja kolmannen sektorin kanssa on pidetty yhteisten toimenpiteiden suunnittelua varten, jotta voidaan määritellä, mitä toimenpiteitä tarjotaan kullakin toimijalla. OLKA-toiminta. Elintapaohjaus projekti </a:t>
            </a:r>
            <a:r>
              <a:rPr lang="fi-FI" sz="1600" err="1">
                <a:solidFill>
                  <a:schemeClr val="bg1"/>
                </a:solidFill>
                <a:ea typeface="+mn-lt"/>
                <a:cs typeface="+mn-lt"/>
              </a:rPr>
              <a:t>Hyte</a:t>
            </a:r>
            <a:r>
              <a:rPr lang="fi-FI" sz="1600">
                <a:solidFill>
                  <a:schemeClr val="bg1"/>
                </a:solidFill>
                <a:ea typeface="+mn-lt"/>
                <a:cs typeface="+mn-lt"/>
              </a:rPr>
              <a:t>-toiminnan kehittämisen tueksi</a:t>
            </a:r>
            <a:endParaRPr lang="fi-FI">
              <a:solidFill>
                <a:schemeClr val="bg1"/>
              </a:solidFill>
              <a:cs typeface="Arial" panose="020B0604020202020204"/>
            </a:endParaRPr>
          </a:p>
        </p:txBody>
      </p:sp>
      <p:sp>
        <p:nvSpPr>
          <p:cNvPr id="17" name="TextBox 16">
            <a:extLst>
              <a:ext uri="{FF2B5EF4-FFF2-40B4-BE49-F238E27FC236}">
                <a16:creationId xmlns:a16="http://schemas.microsoft.com/office/drawing/2014/main" id="{AD31B4C9-4A02-4A21-93AE-949A563DD3D8}"/>
              </a:ext>
            </a:extLst>
          </p:cNvPr>
          <p:cNvSpPr txBox="1">
            <a:spLocks noGrp="1" noRot="1" noMove="1" noResize="1" noEditPoints="1" noAdjustHandles="1" noChangeArrowheads="1" noChangeShapeType="1"/>
          </p:cNvSpPr>
          <p:nvPr/>
        </p:nvSpPr>
        <p:spPr>
          <a:xfrm>
            <a:off x="6629400" y="4140000"/>
            <a:ext cx="5562600" cy="830997"/>
          </a:xfrm>
          <a:prstGeom prst="rect">
            <a:avLst/>
          </a:prstGeom>
          <a:noFill/>
        </p:spPr>
        <p:txBody>
          <a:bodyPr wrap="square" rtlCol="0">
            <a:spAutoFit/>
          </a:bodyPr>
          <a:lstStyle/>
          <a:p>
            <a:r>
              <a:rPr lang="fi-FI" sz="1600" b="1">
                <a:solidFill>
                  <a:schemeClr val="accent4"/>
                </a:solidFill>
                <a:latin typeface="+mj-lt"/>
              </a:rPr>
              <a:t>Tehdyt toimenpiteet palvelujen käyttäjien tekemien haitta- ja vaaratapahtumailmoitusten,</a:t>
            </a:r>
          </a:p>
          <a:p>
            <a:r>
              <a:rPr lang="fi-FI" sz="1600" b="1">
                <a:solidFill>
                  <a:schemeClr val="accent4"/>
                </a:solidFill>
                <a:latin typeface="+mj-lt"/>
              </a:rPr>
              <a:t>muistutusten ja kanteluiden perusteella: </a:t>
            </a:r>
          </a:p>
        </p:txBody>
      </p:sp>
      <p:sp>
        <p:nvSpPr>
          <p:cNvPr id="14" name="Rectangle 13"/>
          <p:cNvSpPr>
            <a:spLocks/>
          </p:cNvSpPr>
          <p:nvPr/>
        </p:nvSpPr>
        <p:spPr>
          <a:xfrm>
            <a:off x="6667500" y="4970997"/>
            <a:ext cx="5486400" cy="1815882"/>
          </a:xfrm>
          <a:prstGeom prst="rect">
            <a:avLst/>
          </a:prstGeom>
        </p:spPr>
        <p:txBody>
          <a:bodyPr wrap="square" lIns="91440" tIns="45720" rIns="91440" bIns="45720" anchor="t">
            <a:spAutoFit/>
          </a:bodyPr>
          <a:lstStyle/>
          <a:p>
            <a:r>
              <a:rPr lang="fi-FI" sz="1600" dirty="0">
                <a:solidFill>
                  <a:schemeClr val="bg1"/>
                </a:solidFill>
                <a:ea typeface="+mn-lt"/>
                <a:cs typeface="+mn-lt"/>
              </a:rPr>
              <a:t>Kaikki ilmoitukset ja yhteydenotot käsitellään moniammatillisesti yksiköissä. Tapauksia analysoidaan ja tarvittaessa toteutetaan korjattavia toimenpiteitä. Ilmoittajaan otetaan henkilökohtaisesti yhteyttä, mikäli hän niin haluaa. Kotisivujen sisältö parannettu. Toimenpiteet puhelinpalveluiden parantamiseksi .Digi palveluiden käyttöönotto </a:t>
            </a:r>
            <a:r>
              <a:rPr lang="fi-FI" sz="1600" dirty="0" err="1">
                <a:solidFill>
                  <a:schemeClr val="bg1"/>
                </a:solidFill>
                <a:ea typeface="+mn-lt"/>
                <a:cs typeface="+mn-lt"/>
              </a:rPr>
              <a:t>esim</a:t>
            </a:r>
            <a:r>
              <a:rPr lang="fi-FI" sz="1600" dirty="0">
                <a:solidFill>
                  <a:schemeClr val="bg1"/>
                </a:solidFill>
                <a:ea typeface="+mn-lt"/>
                <a:cs typeface="+mn-lt"/>
              </a:rPr>
              <a:t> palvelutarjotin</a:t>
            </a:r>
            <a:endParaRPr lang="fi-FI" sz="1600" dirty="0">
              <a:solidFill>
                <a:schemeClr val="bg1"/>
              </a:solidFill>
              <a:cs typeface="Arial"/>
            </a:endParaRPr>
          </a:p>
        </p:txBody>
      </p:sp>
    </p:spTree>
    <p:extLst>
      <p:ext uri="{BB962C8B-B14F-4D97-AF65-F5344CB8AC3E}">
        <p14:creationId xmlns:p14="http://schemas.microsoft.com/office/powerpoint/2010/main" val="2396323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noRot="1" noMove="1" noResize="1" noEditPoints="1" noAdjustHandles="1" noChangeArrowheads="1" noChangeShapeType="1"/>
          </p:cNvSpPr>
          <p:nvPr>
            <p:ph type="title" idx="4294967295"/>
          </p:nvPr>
        </p:nvSpPr>
        <p:spPr>
          <a:xfrm>
            <a:off x="1692000" y="432000"/>
            <a:ext cx="9125505" cy="909453"/>
          </a:xfrm>
        </p:spPr>
        <p:txBody>
          <a:bodyPr/>
          <a:lstStyle/>
          <a:p>
            <a:r>
              <a:rPr lang="fi-FI" b="1" dirty="0"/>
              <a:t>Henkilöstö</a:t>
            </a:r>
          </a:p>
        </p:txBody>
      </p:sp>
      <p:sp>
        <p:nvSpPr>
          <p:cNvPr id="12" name="TextBox 11">
            <a:extLst>
              <a:ext uri="{FF2B5EF4-FFF2-40B4-BE49-F238E27FC236}">
                <a16:creationId xmlns:a16="http://schemas.microsoft.com/office/drawing/2014/main" id="{E798D501-25DB-0067-C41C-A7746DBA95A1}"/>
              </a:ext>
              <a:ext uri="{C183D7F6-B498-43B3-948B-1728B52AA6E4}">
                <adec:decorative xmlns:adec="http://schemas.microsoft.com/office/drawing/2017/decorative" xmlns="" val="1"/>
              </a:ext>
            </a:extLst>
          </p:cNvPr>
          <p:cNvSpPr txBox="1"/>
          <p:nvPr/>
        </p:nvSpPr>
        <p:spPr>
          <a:xfrm>
            <a:off x="5191433" y="0"/>
            <a:ext cx="7000568" cy="307777"/>
          </a:xfrm>
          <a:prstGeom prst="rect">
            <a:avLst/>
          </a:prstGeom>
          <a:noFill/>
        </p:spPr>
        <p:txBody>
          <a:bodyPr wrap="square" rtlCol="0">
            <a:spAutoFit/>
          </a:bodyPr>
          <a:lstStyle/>
          <a:p>
            <a:pPr algn="r"/>
            <a:r>
              <a:rPr lang="en-US" sz="1400" dirty="0" err="1"/>
              <a:t>Sosiaali</a:t>
            </a:r>
            <a:r>
              <a:rPr lang="en-US" sz="1400" dirty="0"/>
              <a:t>- ja </a:t>
            </a:r>
            <a:r>
              <a:rPr lang="en-US" sz="1400" dirty="0" err="1"/>
              <a:t>terveyskeskus</a:t>
            </a:r>
            <a:r>
              <a:rPr lang="en-US" sz="1400" dirty="0"/>
              <a:t> – </a:t>
            </a:r>
            <a:r>
              <a:rPr lang="en-US" sz="1400" dirty="0" err="1"/>
              <a:t>Sosiaali</a:t>
            </a:r>
            <a:r>
              <a:rPr lang="en-US" sz="1400" dirty="0"/>
              <a:t>- ja </a:t>
            </a:r>
            <a:r>
              <a:rPr lang="en-US" sz="1400" dirty="0" err="1"/>
              <a:t>terveydenhuollon</a:t>
            </a:r>
            <a:r>
              <a:rPr lang="en-US" sz="1400" dirty="0"/>
              <a:t> </a:t>
            </a:r>
            <a:r>
              <a:rPr lang="en-US" sz="1400" dirty="0" err="1"/>
              <a:t>avopalvelut</a:t>
            </a:r>
            <a:r>
              <a:rPr lang="en-US" sz="1400" dirty="0"/>
              <a:t> 9-12.2024</a:t>
            </a:r>
            <a:endParaRPr lang="fi-FI" sz="1400" dirty="0"/>
          </a:p>
        </p:txBody>
      </p:sp>
      <p:sp>
        <p:nvSpPr>
          <p:cNvPr id="7" name="TextBox 6">
            <a:extLst>
              <a:ext uri="{FF2B5EF4-FFF2-40B4-BE49-F238E27FC236}">
                <a16:creationId xmlns:a16="http://schemas.microsoft.com/office/drawing/2014/main" id="{987D6F18-5253-47FE-B65C-68D70B95FC2D}"/>
              </a:ext>
            </a:extLst>
          </p:cNvPr>
          <p:cNvSpPr txBox="1">
            <a:spLocks noGrp="1" noRot="1" noMove="1" noResize="1" noEditPoints="1" noAdjustHandles="1" noChangeArrowheads="1" noChangeShapeType="1"/>
          </p:cNvSpPr>
          <p:nvPr/>
        </p:nvSpPr>
        <p:spPr>
          <a:xfrm>
            <a:off x="1200329" y="1404000"/>
            <a:ext cx="3419708" cy="369332"/>
          </a:xfrm>
          <a:prstGeom prst="rect">
            <a:avLst/>
          </a:prstGeom>
          <a:noFill/>
        </p:spPr>
        <p:txBody>
          <a:bodyPr wrap="square" rtlCol="0">
            <a:spAutoFit/>
          </a:bodyPr>
          <a:lstStyle/>
          <a:p>
            <a:r>
              <a:rPr lang="fi-FI" b="1">
                <a:solidFill>
                  <a:schemeClr val="accent4"/>
                </a:solidFill>
              </a:rPr>
              <a:t>HENKILÖSTÖ</a:t>
            </a:r>
            <a:r>
              <a:rPr lang="fi-FI" b="1" baseline="0">
                <a:solidFill>
                  <a:schemeClr val="accent4"/>
                </a:solidFill>
              </a:rPr>
              <a:t>MÄÄRÄ</a:t>
            </a:r>
            <a:endParaRPr lang="fi-FI" b="1">
              <a:solidFill>
                <a:schemeClr val="accent4"/>
              </a:solidFill>
            </a:endParaRPr>
          </a:p>
        </p:txBody>
      </p:sp>
      <p:sp>
        <p:nvSpPr>
          <p:cNvPr id="10" name="TextBox 9">
            <a:extLst>
              <a:ext uri="{FF2B5EF4-FFF2-40B4-BE49-F238E27FC236}">
                <a16:creationId xmlns:a16="http://schemas.microsoft.com/office/drawing/2014/main" id="{E3138587-41C6-4D3C-902C-720B191A9174}"/>
              </a:ext>
            </a:extLst>
          </p:cNvPr>
          <p:cNvSpPr txBox="1">
            <a:spLocks/>
          </p:cNvSpPr>
          <p:nvPr/>
        </p:nvSpPr>
        <p:spPr>
          <a:xfrm>
            <a:off x="1200329" y="1949114"/>
            <a:ext cx="2508171" cy="1938992"/>
          </a:xfrm>
          <a:prstGeom prst="rect">
            <a:avLst/>
          </a:prstGeom>
          <a:noFill/>
        </p:spPr>
        <p:txBody>
          <a:bodyPr wrap="square" lIns="91440" tIns="45720" rIns="91440" bIns="45720" rtlCol="0" anchor="t">
            <a:spAutoFit/>
          </a:bodyPr>
          <a:lstStyle/>
          <a:p>
            <a:r>
              <a:rPr lang="fi-FI" sz="1200" dirty="0">
                <a:solidFill>
                  <a:schemeClr val="bg1"/>
                </a:solidFill>
              </a:rPr>
              <a:t>Henkilöstö:  </a:t>
            </a:r>
            <a:endParaRPr lang="sv-SE" sz="1200" dirty="0">
              <a:solidFill>
                <a:schemeClr val="bg1"/>
              </a:solidFill>
              <a:cs typeface="Arial"/>
            </a:endParaRPr>
          </a:p>
          <a:p>
            <a:endParaRPr lang="fi-FI" sz="1200" dirty="0">
              <a:solidFill>
                <a:schemeClr val="bg1"/>
              </a:solidFill>
              <a:cs typeface="Arial"/>
            </a:endParaRPr>
          </a:p>
          <a:p>
            <a:r>
              <a:rPr lang="fi-FI" sz="1200" dirty="0">
                <a:solidFill>
                  <a:schemeClr val="bg1"/>
                </a:solidFill>
              </a:rPr>
              <a:t>Vakinaiset: Hoitohenkilöstö 253 </a:t>
            </a:r>
            <a:endParaRPr lang="fi-FI" sz="1200" dirty="0">
              <a:solidFill>
                <a:schemeClr val="bg1"/>
              </a:solidFill>
              <a:cs typeface="Arial"/>
            </a:endParaRPr>
          </a:p>
          <a:p>
            <a:r>
              <a:rPr lang="fi-FI" sz="1200" dirty="0">
                <a:solidFill>
                  <a:schemeClr val="bg1"/>
                </a:solidFill>
                <a:cs typeface="Arial"/>
              </a:rPr>
              <a:t>Lääkärit: 68</a:t>
            </a:r>
          </a:p>
          <a:p>
            <a:r>
              <a:rPr lang="fi-FI" sz="1200" dirty="0">
                <a:solidFill>
                  <a:schemeClr val="bg1"/>
                </a:solidFill>
              </a:rPr>
              <a:t>Tilapäiset hoitohenkilöstö:  40 </a:t>
            </a:r>
            <a:endParaRPr lang="fi-FI" sz="1200" dirty="0">
              <a:solidFill>
                <a:schemeClr val="bg1"/>
              </a:solidFill>
              <a:cs typeface="Arial"/>
            </a:endParaRPr>
          </a:p>
          <a:p>
            <a:r>
              <a:rPr lang="fi-FI" sz="1200" dirty="0">
                <a:solidFill>
                  <a:schemeClr val="bg1"/>
                </a:solidFill>
                <a:cs typeface="Arial"/>
              </a:rPr>
              <a:t>Lääkärit: 48</a:t>
            </a:r>
            <a:endParaRPr lang="fi-FI" sz="1200" dirty="0">
              <a:solidFill>
                <a:schemeClr val="bg1"/>
              </a:solidFill>
            </a:endParaRPr>
          </a:p>
          <a:p>
            <a:r>
              <a:rPr lang="fi-FI" sz="1200" dirty="0">
                <a:solidFill>
                  <a:schemeClr val="bg1"/>
                </a:solidFill>
              </a:rPr>
              <a:t>Avoimet vakanssit:  1 </a:t>
            </a:r>
            <a:r>
              <a:rPr lang="fi-FI" sz="1200" dirty="0" err="1">
                <a:solidFill>
                  <a:schemeClr val="bg1"/>
                </a:solidFill>
              </a:rPr>
              <a:t>aoh</a:t>
            </a:r>
            <a:r>
              <a:rPr lang="fi-FI" sz="1200" dirty="0">
                <a:solidFill>
                  <a:schemeClr val="bg1"/>
                </a:solidFill>
              </a:rPr>
              <a:t>, 0,5sh ja 0,78 th</a:t>
            </a:r>
            <a:endParaRPr lang="fi-FI" sz="1200" dirty="0">
              <a:solidFill>
                <a:schemeClr val="bg1"/>
              </a:solidFill>
              <a:cs typeface="Arial"/>
            </a:endParaRPr>
          </a:p>
          <a:p>
            <a:r>
              <a:rPr lang="fi-FI" sz="1200" dirty="0">
                <a:solidFill>
                  <a:schemeClr val="bg1"/>
                </a:solidFill>
                <a:cs typeface="Arial"/>
              </a:rPr>
              <a:t>Lääkärit: 15,6</a:t>
            </a:r>
          </a:p>
          <a:p>
            <a:endParaRPr lang="fi-FI" sz="1200" dirty="0">
              <a:solidFill>
                <a:schemeClr val="bg1"/>
              </a:solidFill>
              <a:cs typeface="Arial"/>
            </a:endParaRPr>
          </a:p>
        </p:txBody>
      </p:sp>
      <p:sp>
        <p:nvSpPr>
          <p:cNvPr id="8" name="TextBox 7">
            <a:extLst>
              <a:ext uri="{FF2B5EF4-FFF2-40B4-BE49-F238E27FC236}">
                <a16:creationId xmlns:a16="http://schemas.microsoft.com/office/drawing/2014/main" id="{40339204-26BB-4952-89AE-2135805D8604}"/>
              </a:ext>
            </a:extLst>
          </p:cNvPr>
          <p:cNvSpPr txBox="1">
            <a:spLocks/>
          </p:cNvSpPr>
          <p:nvPr/>
        </p:nvSpPr>
        <p:spPr>
          <a:xfrm>
            <a:off x="4004455" y="1420380"/>
            <a:ext cx="3248334" cy="830997"/>
          </a:xfrm>
          <a:prstGeom prst="rect">
            <a:avLst/>
          </a:prstGeom>
          <a:noFill/>
        </p:spPr>
        <p:txBody>
          <a:bodyPr wrap="square" rtlCol="0">
            <a:spAutoFit/>
          </a:bodyPr>
          <a:lstStyle/>
          <a:p>
            <a:r>
              <a:rPr lang="fi-FI" sz="1600" b="1">
                <a:solidFill>
                  <a:schemeClr val="accent4"/>
                </a:solidFill>
              </a:rPr>
              <a:t>TYÖTURVARLLISUUS-ILMOITUKSIA</a:t>
            </a:r>
            <a:r>
              <a:rPr lang="fi-FI" sz="1600" b="1" baseline="0">
                <a:solidFill>
                  <a:schemeClr val="accent4"/>
                </a:solidFill>
              </a:rPr>
              <a:t> HAIPRO-JÄRJESTELMÄN KAUTTA</a:t>
            </a:r>
            <a:endParaRPr lang="fi-FI" sz="1600" b="1">
              <a:solidFill>
                <a:schemeClr val="accent4"/>
              </a:solidFill>
            </a:endParaRPr>
          </a:p>
        </p:txBody>
      </p:sp>
      <p:sp>
        <p:nvSpPr>
          <p:cNvPr id="11" name="TextBox 10">
            <a:extLst>
              <a:ext uri="{FF2B5EF4-FFF2-40B4-BE49-F238E27FC236}">
                <a16:creationId xmlns:a16="http://schemas.microsoft.com/office/drawing/2014/main" id="{21899D8F-F29C-4A8D-23F8-AFF4AA5C4F45}"/>
              </a:ext>
            </a:extLst>
          </p:cNvPr>
          <p:cNvSpPr txBox="1">
            <a:spLocks/>
          </p:cNvSpPr>
          <p:nvPr/>
        </p:nvSpPr>
        <p:spPr>
          <a:xfrm>
            <a:off x="4004455" y="2254767"/>
            <a:ext cx="3248334" cy="2031325"/>
          </a:xfrm>
          <a:prstGeom prst="rect">
            <a:avLst/>
          </a:prstGeom>
          <a:noFill/>
        </p:spPr>
        <p:txBody>
          <a:bodyPr wrap="square" lIns="91440" tIns="45720" rIns="91440" bIns="45720" rtlCol="0" anchor="t">
            <a:spAutoFit/>
          </a:bodyPr>
          <a:lstStyle/>
          <a:p>
            <a:r>
              <a:rPr lang="fi-FI" baseline="0" dirty="0">
                <a:solidFill>
                  <a:schemeClr val="bg1"/>
                </a:solidFill>
              </a:rPr>
              <a:t>Tapaturmailmoitusten määrä:</a:t>
            </a:r>
          </a:p>
          <a:p>
            <a:r>
              <a:rPr lang="fi-FI" dirty="0">
                <a:solidFill>
                  <a:schemeClr val="bg1"/>
                </a:solidFill>
                <a:cs typeface="Arial"/>
              </a:rPr>
              <a:t>39 (</a:t>
            </a:r>
            <a:r>
              <a:rPr lang="fi-FI" dirty="0" err="1">
                <a:solidFill>
                  <a:schemeClr val="bg1"/>
                </a:solidFill>
                <a:cs typeface="Arial"/>
              </a:rPr>
              <a:t>pth+sos</a:t>
            </a:r>
            <a:r>
              <a:rPr lang="fi-FI" dirty="0">
                <a:solidFill>
                  <a:schemeClr val="bg1"/>
                </a:solidFill>
                <a:cs typeface="Arial"/>
              </a:rPr>
              <a:t>)</a:t>
            </a:r>
            <a:endParaRPr lang="fi-FI" baseline="0" dirty="0">
              <a:solidFill>
                <a:schemeClr val="bg1"/>
              </a:solidFill>
              <a:cs typeface="Arial"/>
            </a:endParaRPr>
          </a:p>
          <a:p>
            <a:endParaRPr lang="fi-FI" baseline="0" dirty="0">
              <a:solidFill>
                <a:schemeClr val="bg1"/>
              </a:solidFill>
            </a:endParaRPr>
          </a:p>
          <a:p>
            <a:r>
              <a:rPr lang="fi-FI" dirty="0">
                <a:solidFill>
                  <a:schemeClr val="bg1"/>
                </a:solidFill>
              </a:rPr>
              <a:t>Yleisimmät ilmoitustyypit:</a:t>
            </a:r>
          </a:p>
          <a:p>
            <a:pPr marL="342900" indent="-342900">
              <a:buAutoNum type="arabicPeriod"/>
            </a:pPr>
            <a:r>
              <a:rPr lang="fi-FI" dirty="0">
                <a:solidFill>
                  <a:schemeClr val="bg1"/>
                </a:solidFill>
                <a:cs typeface="Arial"/>
              </a:rPr>
              <a:t>Sisäilma</a:t>
            </a:r>
          </a:p>
          <a:p>
            <a:r>
              <a:rPr lang="fi-FI" dirty="0">
                <a:solidFill>
                  <a:schemeClr val="bg1"/>
                </a:solidFill>
                <a:cs typeface="Arial"/>
              </a:rPr>
              <a:t>2.  Uhka tai väkivalta</a:t>
            </a:r>
          </a:p>
          <a:p>
            <a:r>
              <a:rPr lang="fi-FI" dirty="0">
                <a:solidFill>
                  <a:schemeClr val="bg1"/>
                </a:solidFill>
              </a:rPr>
              <a:t>3.  Muu</a:t>
            </a:r>
            <a:endParaRPr lang="fi-FI" dirty="0">
              <a:solidFill>
                <a:schemeClr val="bg1"/>
              </a:solidFill>
              <a:cs typeface="Arial"/>
            </a:endParaRPr>
          </a:p>
        </p:txBody>
      </p:sp>
      <p:sp>
        <p:nvSpPr>
          <p:cNvPr id="13" name="TextBox 12">
            <a:extLst>
              <a:ext uri="{FF2B5EF4-FFF2-40B4-BE49-F238E27FC236}">
                <a16:creationId xmlns:a16="http://schemas.microsoft.com/office/drawing/2014/main" id="{1E8492C7-1E0D-4116-A0C2-01826AA3DFC9}"/>
              </a:ext>
            </a:extLst>
          </p:cNvPr>
          <p:cNvSpPr txBox="1">
            <a:spLocks/>
          </p:cNvSpPr>
          <p:nvPr/>
        </p:nvSpPr>
        <p:spPr>
          <a:xfrm>
            <a:off x="7341022" y="1404000"/>
            <a:ext cx="4917653" cy="369332"/>
          </a:xfrm>
          <a:prstGeom prst="rect">
            <a:avLst/>
          </a:prstGeom>
          <a:noFill/>
        </p:spPr>
        <p:txBody>
          <a:bodyPr wrap="square" rtlCol="0">
            <a:spAutoFit/>
          </a:bodyPr>
          <a:lstStyle/>
          <a:p>
            <a:r>
              <a:rPr lang="fi-FI" b="1">
                <a:solidFill>
                  <a:schemeClr val="accent4"/>
                </a:solidFill>
              </a:rPr>
              <a:t>LAKISÄÄTEISEN HENKILÖSTÖMITOITUS</a:t>
            </a:r>
          </a:p>
        </p:txBody>
      </p:sp>
      <p:sp>
        <p:nvSpPr>
          <p:cNvPr id="15" name="TextBox 14">
            <a:extLst>
              <a:ext uri="{FF2B5EF4-FFF2-40B4-BE49-F238E27FC236}">
                <a16:creationId xmlns:a16="http://schemas.microsoft.com/office/drawing/2014/main" id="{DF49FE46-8DC9-492B-B5AC-EF39DE113738}"/>
              </a:ext>
            </a:extLst>
          </p:cNvPr>
          <p:cNvSpPr txBox="1">
            <a:spLocks/>
          </p:cNvSpPr>
          <p:nvPr/>
        </p:nvSpPr>
        <p:spPr>
          <a:xfrm>
            <a:off x="7341022" y="1736207"/>
            <a:ext cx="4917653" cy="1169551"/>
          </a:xfrm>
          <a:prstGeom prst="rect">
            <a:avLst/>
          </a:prstGeom>
          <a:noFill/>
        </p:spPr>
        <p:txBody>
          <a:bodyPr wrap="square" lIns="91440" tIns="45720" rIns="91440" bIns="45720" rtlCol="0" anchor="t">
            <a:spAutoFit/>
          </a:bodyPr>
          <a:lstStyle/>
          <a:p>
            <a:r>
              <a:rPr lang="fi-FI" sz="1400">
                <a:solidFill>
                  <a:schemeClr val="bg1"/>
                </a:solidFill>
                <a:cs typeface="Arial"/>
              </a:rPr>
              <a:t>Lastensuojelun henkilöstömitoitus 30 asiakasta/sosiaalityöntekijä</a:t>
            </a:r>
            <a:endParaRPr lang="en-US" sz="1400">
              <a:solidFill>
                <a:schemeClr val="bg1"/>
              </a:solidFill>
              <a:cs typeface="Arial"/>
            </a:endParaRPr>
          </a:p>
          <a:p>
            <a:r>
              <a:rPr lang="en-US" sz="1400" err="1">
                <a:solidFill>
                  <a:schemeClr val="bg1"/>
                </a:solidFill>
                <a:cs typeface="Arial"/>
              </a:rPr>
              <a:t>Perusterveydenhuollon</a:t>
            </a:r>
            <a:r>
              <a:rPr lang="en-US" sz="1400">
                <a:solidFill>
                  <a:schemeClr val="bg1"/>
                </a:solidFill>
                <a:cs typeface="Arial"/>
              </a:rPr>
              <a:t> </a:t>
            </a:r>
            <a:r>
              <a:rPr lang="en-US" sz="1400" err="1">
                <a:solidFill>
                  <a:schemeClr val="bg1"/>
                </a:solidFill>
                <a:cs typeface="Arial"/>
              </a:rPr>
              <a:t>avopalveluissa</a:t>
            </a:r>
            <a:r>
              <a:rPr lang="en-US" sz="1400">
                <a:solidFill>
                  <a:schemeClr val="bg1"/>
                </a:solidFill>
                <a:cs typeface="Arial"/>
              </a:rPr>
              <a:t> </a:t>
            </a:r>
            <a:r>
              <a:rPr lang="en-US" sz="1400" err="1">
                <a:solidFill>
                  <a:schemeClr val="bg1"/>
                </a:solidFill>
                <a:cs typeface="Arial"/>
              </a:rPr>
              <a:t>ei</a:t>
            </a:r>
            <a:r>
              <a:rPr lang="en-US" sz="1400">
                <a:solidFill>
                  <a:schemeClr val="bg1"/>
                </a:solidFill>
                <a:cs typeface="Arial"/>
              </a:rPr>
              <a:t> </a:t>
            </a:r>
            <a:r>
              <a:rPr lang="en-US" sz="1400" err="1">
                <a:solidFill>
                  <a:schemeClr val="bg1"/>
                </a:solidFill>
                <a:cs typeface="Arial"/>
              </a:rPr>
              <a:t>lakisääteistä</a:t>
            </a:r>
            <a:r>
              <a:rPr lang="en-US" sz="1400">
                <a:solidFill>
                  <a:schemeClr val="bg1"/>
                </a:solidFill>
                <a:cs typeface="Arial"/>
              </a:rPr>
              <a:t> </a:t>
            </a:r>
            <a:r>
              <a:rPr lang="en-US" sz="1400" err="1">
                <a:solidFill>
                  <a:schemeClr val="bg1"/>
                </a:solidFill>
                <a:cs typeface="Arial"/>
              </a:rPr>
              <a:t>henkilöstömitoitusta</a:t>
            </a:r>
          </a:p>
          <a:p>
            <a:endParaRPr lang="fi-FI" sz="1400">
              <a:solidFill>
                <a:schemeClr val="bg1"/>
              </a:solidFill>
              <a:cs typeface="Arial"/>
            </a:endParaRPr>
          </a:p>
        </p:txBody>
      </p:sp>
      <p:sp>
        <p:nvSpPr>
          <p:cNvPr id="6" name="TextBox 5">
            <a:extLst>
              <a:ext uri="{FF2B5EF4-FFF2-40B4-BE49-F238E27FC236}">
                <a16:creationId xmlns:a16="http://schemas.microsoft.com/office/drawing/2014/main" id="{26A3A8DD-9392-4700-B9FA-27D9275AC7F5}"/>
              </a:ext>
            </a:extLst>
          </p:cNvPr>
          <p:cNvSpPr txBox="1">
            <a:spLocks noGrp="1" noRot="1" noMove="1" noResize="1" noEditPoints="1" noAdjustHandles="1" noChangeArrowheads="1" noChangeShapeType="1"/>
          </p:cNvSpPr>
          <p:nvPr/>
        </p:nvSpPr>
        <p:spPr>
          <a:xfrm>
            <a:off x="1200329" y="4541635"/>
            <a:ext cx="1807158" cy="369332"/>
          </a:xfrm>
          <a:prstGeom prst="rect">
            <a:avLst/>
          </a:prstGeom>
          <a:noFill/>
        </p:spPr>
        <p:txBody>
          <a:bodyPr wrap="square" rtlCol="0">
            <a:spAutoFit/>
          </a:bodyPr>
          <a:lstStyle/>
          <a:p>
            <a:r>
              <a:rPr lang="fi-FI" b="1">
                <a:solidFill>
                  <a:schemeClr val="accent4"/>
                </a:solidFill>
              </a:rPr>
              <a:t>POISSAOLOT</a:t>
            </a:r>
          </a:p>
        </p:txBody>
      </p:sp>
      <p:sp>
        <p:nvSpPr>
          <p:cNvPr id="9" name="TextBox 8">
            <a:extLst>
              <a:ext uri="{FF2B5EF4-FFF2-40B4-BE49-F238E27FC236}">
                <a16:creationId xmlns:a16="http://schemas.microsoft.com/office/drawing/2014/main" id="{356F457D-A63A-424E-8EDF-9BB812649737}"/>
              </a:ext>
            </a:extLst>
          </p:cNvPr>
          <p:cNvSpPr txBox="1">
            <a:spLocks noGrp="1" noRot="1" noMove="1" noResize="1" noEditPoints="1" noAdjustHandles="1" noChangeArrowheads="1" noChangeShapeType="1"/>
          </p:cNvSpPr>
          <p:nvPr/>
        </p:nvSpPr>
        <p:spPr>
          <a:xfrm>
            <a:off x="1200329" y="5105783"/>
            <a:ext cx="2305164" cy="1415772"/>
          </a:xfrm>
          <a:prstGeom prst="rect">
            <a:avLst/>
          </a:prstGeom>
          <a:noFill/>
        </p:spPr>
        <p:txBody>
          <a:bodyPr wrap="square" lIns="91440" tIns="45720" rIns="91440" bIns="45720" rtlCol="0" anchor="t">
            <a:spAutoFit/>
          </a:bodyPr>
          <a:lstStyle/>
          <a:p>
            <a:pPr algn="ctr"/>
            <a:r>
              <a:rPr lang="fi-FI" sz="3200" b="1" dirty="0">
                <a:solidFill>
                  <a:schemeClr val="bg1"/>
                </a:solidFill>
              </a:rPr>
              <a:t>9 </a:t>
            </a:r>
            <a:r>
              <a:rPr lang="fi-FI" b="1" dirty="0">
                <a:solidFill>
                  <a:schemeClr val="bg1"/>
                </a:solidFill>
              </a:rPr>
              <a:t>(6,9) päivää</a:t>
            </a:r>
            <a:r>
              <a:rPr lang="fi-FI" b="1" baseline="0" dirty="0">
                <a:solidFill>
                  <a:schemeClr val="bg1"/>
                </a:solidFill>
              </a:rPr>
              <a:t>/työssäolo-päivät %-lisäystä</a:t>
            </a:r>
            <a:r>
              <a:rPr lang="fi-FI" b="1" dirty="0">
                <a:solidFill>
                  <a:schemeClr val="bg1"/>
                </a:solidFill>
              </a:rPr>
              <a:t> 1,1</a:t>
            </a:r>
          </a:p>
        </p:txBody>
      </p:sp>
      <p:cxnSp>
        <p:nvCxnSpPr>
          <p:cNvPr id="3" name="Straight Arrow Connector 2" descr="NPS luku. NPS voi vaihdella miinus 100 ja +100 välillä. Yleisesti yli 50 lukua pidetään hyvänä. Tulos"/>
          <p:cNvCxnSpPr/>
          <p:nvPr/>
        </p:nvCxnSpPr>
        <p:spPr>
          <a:xfrm flipV="1">
            <a:off x="4863810" y="5428948"/>
            <a:ext cx="258796" cy="552879"/>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p:cNvSpPr txBox="1">
            <a:spLocks noGrp="1" noRot="1" noMove="1" noResize="1" noEditPoints="1" noAdjustHandles="1" noChangeArrowheads="1" noChangeShapeType="1"/>
          </p:cNvSpPr>
          <p:nvPr/>
        </p:nvSpPr>
        <p:spPr>
          <a:xfrm>
            <a:off x="4490927" y="6098064"/>
            <a:ext cx="764771" cy="584775"/>
          </a:xfrm>
          <a:prstGeom prst="rect">
            <a:avLst/>
          </a:prstGeom>
          <a:noFill/>
        </p:spPr>
        <p:txBody>
          <a:bodyPr wrap="square" lIns="91440" tIns="45720" rIns="91440" bIns="45720" rtlCol="0" anchor="t">
            <a:spAutoFit/>
          </a:bodyPr>
          <a:lstStyle/>
          <a:p>
            <a:pPr algn="ctr"/>
            <a:r>
              <a:rPr lang="fi-FI" sz="3200" dirty="0">
                <a:solidFill>
                  <a:schemeClr val="bg1"/>
                </a:solidFill>
                <a:cs typeface="Arial"/>
              </a:rPr>
              <a:t>9</a:t>
            </a:r>
          </a:p>
        </p:txBody>
      </p:sp>
      <p:sp>
        <p:nvSpPr>
          <p:cNvPr id="14" name="TextBox 13">
            <a:extLst>
              <a:ext uri="{FF2B5EF4-FFF2-40B4-BE49-F238E27FC236}">
                <a16:creationId xmlns:a16="http://schemas.microsoft.com/office/drawing/2014/main" id="{0F1362A9-5DC9-434F-9D9A-EA7454E0F688}"/>
              </a:ext>
            </a:extLst>
          </p:cNvPr>
          <p:cNvSpPr txBox="1">
            <a:spLocks noGrp="1" noRot="1" noMove="1" noResize="1" noEditPoints="1" noAdjustHandles="1" noChangeArrowheads="1" noChangeShapeType="1"/>
          </p:cNvSpPr>
          <p:nvPr/>
        </p:nvSpPr>
        <p:spPr>
          <a:xfrm>
            <a:off x="6222129" y="4541634"/>
            <a:ext cx="5969871" cy="369332"/>
          </a:xfrm>
          <a:prstGeom prst="rect">
            <a:avLst/>
          </a:prstGeom>
          <a:noFill/>
        </p:spPr>
        <p:txBody>
          <a:bodyPr wrap="square" rtlCol="0">
            <a:spAutoFit/>
          </a:bodyPr>
          <a:lstStyle/>
          <a:p>
            <a:r>
              <a:rPr lang="fi-FI" b="1">
                <a:solidFill>
                  <a:schemeClr val="accent4"/>
                </a:solidFill>
              </a:rPr>
              <a:t>TYÖHYVINVOINTIA</a:t>
            </a:r>
            <a:r>
              <a:rPr lang="fi-FI" b="1" baseline="0">
                <a:solidFill>
                  <a:schemeClr val="accent4"/>
                </a:solidFill>
              </a:rPr>
              <a:t> EDISTÄVÄT TOIMENPITEET</a:t>
            </a:r>
            <a:endParaRPr lang="fi-FI" b="1">
              <a:solidFill>
                <a:schemeClr val="accent4"/>
              </a:solidFill>
            </a:endParaRPr>
          </a:p>
        </p:txBody>
      </p:sp>
      <p:sp>
        <p:nvSpPr>
          <p:cNvPr id="5" name="TextBox 4">
            <a:extLst>
              <a:ext uri="{FF2B5EF4-FFF2-40B4-BE49-F238E27FC236}">
                <a16:creationId xmlns:a16="http://schemas.microsoft.com/office/drawing/2014/main" id="{58DCC82E-EAAD-2464-E627-9715A5278087}"/>
              </a:ext>
            </a:extLst>
          </p:cNvPr>
          <p:cNvSpPr txBox="1">
            <a:spLocks noGrp="1" noRot="1" noMove="1" noResize="1" noEditPoints="1" noAdjustHandles="1" noChangeArrowheads="1" noChangeShapeType="1"/>
          </p:cNvSpPr>
          <p:nvPr/>
        </p:nvSpPr>
        <p:spPr>
          <a:xfrm>
            <a:off x="6222128" y="4835013"/>
            <a:ext cx="6036547" cy="21236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400" err="1">
                <a:solidFill>
                  <a:schemeClr val="bg1"/>
                </a:solidFill>
                <a:ea typeface="+mn-lt"/>
                <a:cs typeface="+mn-lt"/>
              </a:rPr>
              <a:t>Aktiivinen</a:t>
            </a:r>
            <a:r>
              <a:rPr lang="en-US" sz="1400">
                <a:solidFill>
                  <a:schemeClr val="bg1"/>
                </a:solidFill>
                <a:ea typeface="+mn-lt"/>
                <a:cs typeface="+mn-lt"/>
              </a:rPr>
              <a:t> </a:t>
            </a:r>
            <a:r>
              <a:rPr lang="en-US" sz="1400" err="1">
                <a:solidFill>
                  <a:schemeClr val="bg1"/>
                </a:solidFill>
                <a:ea typeface="+mn-lt"/>
                <a:cs typeface="+mn-lt"/>
              </a:rPr>
              <a:t>johtajuus</a:t>
            </a:r>
            <a:r>
              <a:rPr lang="en-US" sz="1400">
                <a:solidFill>
                  <a:schemeClr val="bg1"/>
                </a:solidFill>
                <a:ea typeface="+mn-lt"/>
                <a:cs typeface="+mn-lt"/>
              </a:rPr>
              <a:t>, </a:t>
            </a:r>
            <a:r>
              <a:rPr lang="en-US" sz="1400" err="1">
                <a:solidFill>
                  <a:schemeClr val="bg1"/>
                </a:solidFill>
                <a:ea typeface="+mn-lt"/>
                <a:cs typeface="+mn-lt"/>
              </a:rPr>
              <a:t>henkilökunnan</a:t>
            </a:r>
            <a:r>
              <a:rPr lang="en-US" sz="1400">
                <a:solidFill>
                  <a:schemeClr val="bg1"/>
                </a:solidFill>
                <a:ea typeface="+mn-lt"/>
                <a:cs typeface="+mn-lt"/>
              </a:rPr>
              <a:t> </a:t>
            </a:r>
            <a:r>
              <a:rPr lang="en-US" sz="1400" err="1">
                <a:solidFill>
                  <a:schemeClr val="bg1"/>
                </a:solidFill>
                <a:ea typeface="+mn-lt"/>
                <a:cs typeface="+mn-lt"/>
              </a:rPr>
              <a:t>osallistaminen</a:t>
            </a:r>
            <a:endParaRPr lang="en-US" sz="1400">
              <a:solidFill>
                <a:schemeClr val="bg1"/>
              </a:solidFill>
              <a:cs typeface="Arial"/>
            </a:endParaRPr>
          </a:p>
          <a:p>
            <a:r>
              <a:rPr lang="en-US" sz="1400" err="1">
                <a:solidFill>
                  <a:schemeClr val="bg1"/>
                </a:solidFill>
                <a:ea typeface="+mn-lt"/>
                <a:cs typeface="+mn-lt"/>
              </a:rPr>
              <a:t>tukee</a:t>
            </a:r>
            <a:r>
              <a:rPr lang="en-US" sz="1400">
                <a:solidFill>
                  <a:schemeClr val="bg1"/>
                </a:solidFill>
                <a:ea typeface="+mn-lt"/>
                <a:cs typeface="+mn-lt"/>
              </a:rPr>
              <a:t> </a:t>
            </a:r>
            <a:r>
              <a:rPr lang="en-US" sz="1400" err="1">
                <a:solidFill>
                  <a:schemeClr val="bg1"/>
                </a:solidFill>
                <a:ea typeface="+mn-lt"/>
                <a:cs typeface="+mn-lt"/>
              </a:rPr>
              <a:t>kulttuuria</a:t>
            </a:r>
            <a:r>
              <a:rPr lang="en-US" sz="1400">
                <a:solidFill>
                  <a:schemeClr val="bg1"/>
                </a:solidFill>
                <a:ea typeface="+mn-lt"/>
                <a:cs typeface="+mn-lt"/>
              </a:rPr>
              <a:t>, </a:t>
            </a:r>
            <a:r>
              <a:rPr lang="en-US" sz="1400" err="1">
                <a:solidFill>
                  <a:schemeClr val="bg1"/>
                </a:solidFill>
                <a:ea typeface="+mn-lt"/>
                <a:cs typeface="+mn-lt"/>
              </a:rPr>
              <a:t>jossa</a:t>
            </a:r>
            <a:r>
              <a:rPr lang="en-US" sz="1400">
                <a:solidFill>
                  <a:schemeClr val="bg1"/>
                </a:solidFill>
                <a:ea typeface="+mn-lt"/>
                <a:cs typeface="+mn-lt"/>
              </a:rPr>
              <a:t> </a:t>
            </a:r>
            <a:r>
              <a:rPr lang="en-US" sz="1400" err="1">
                <a:solidFill>
                  <a:schemeClr val="bg1"/>
                </a:solidFill>
                <a:ea typeface="+mn-lt"/>
                <a:cs typeface="+mn-lt"/>
              </a:rPr>
              <a:t>autetaan</a:t>
            </a:r>
            <a:r>
              <a:rPr lang="en-US" sz="1400">
                <a:solidFill>
                  <a:schemeClr val="bg1"/>
                </a:solidFill>
                <a:ea typeface="+mn-lt"/>
                <a:cs typeface="+mn-lt"/>
              </a:rPr>
              <a:t>, </a:t>
            </a:r>
            <a:r>
              <a:rPr lang="en-US" sz="1400" err="1">
                <a:solidFill>
                  <a:schemeClr val="bg1"/>
                </a:solidFill>
                <a:ea typeface="+mn-lt"/>
                <a:cs typeface="+mn-lt"/>
              </a:rPr>
              <a:t>tuetaan</a:t>
            </a:r>
            <a:r>
              <a:rPr lang="en-US" sz="1400">
                <a:solidFill>
                  <a:schemeClr val="bg1"/>
                </a:solidFill>
                <a:ea typeface="+mn-lt"/>
                <a:cs typeface="+mn-lt"/>
              </a:rPr>
              <a:t> </a:t>
            </a:r>
            <a:r>
              <a:rPr lang="en-US" sz="1400" err="1">
                <a:solidFill>
                  <a:schemeClr val="bg1"/>
                </a:solidFill>
                <a:ea typeface="+mn-lt"/>
                <a:cs typeface="+mn-lt"/>
              </a:rPr>
              <a:t>toisiaan</a:t>
            </a:r>
            <a:r>
              <a:rPr lang="en-US" sz="1400">
                <a:solidFill>
                  <a:schemeClr val="bg1"/>
                </a:solidFill>
                <a:ea typeface="+mn-lt"/>
                <a:cs typeface="+mn-lt"/>
              </a:rPr>
              <a:t> ja </a:t>
            </a:r>
            <a:r>
              <a:rPr lang="en-US" sz="1400" err="1">
                <a:solidFill>
                  <a:schemeClr val="bg1"/>
                </a:solidFill>
                <a:ea typeface="+mn-lt"/>
                <a:cs typeface="+mn-lt"/>
              </a:rPr>
              <a:t>suunnitellaan</a:t>
            </a:r>
            <a:r>
              <a:rPr lang="en-US" sz="1400">
                <a:solidFill>
                  <a:schemeClr val="bg1"/>
                </a:solidFill>
                <a:ea typeface="+mn-lt"/>
                <a:cs typeface="+mn-lt"/>
              </a:rPr>
              <a:t> </a:t>
            </a:r>
            <a:r>
              <a:rPr lang="en-US" sz="1400" err="1">
                <a:solidFill>
                  <a:schemeClr val="bg1"/>
                </a:solidFill>
                <a:ea typeface="+mn-lt"/>
                <a:cs typeface="+mn-lt"/>
              </a:rPr>
              <a:t>toimintaa</a:t>
            </a:r>
            <a:r>
              <a:rPr lang="en-US" sz="1400">
                <a:solidFill>
                  <a:schemeClr val="bg1"/>
                </a:solidFill>
                <a:ea typeface="+mn-lt"/>
                <a:cs typeface="+mn-lt"/>
              </a:rPr>
              <a:t> ja </a:t>
            </a:r>
            <a:r>
              <a:rPr lang="en-US" sz="1400" err="1">
                <a:solidFill>
                  <a:schemeClr val="bg1"/>
                </a:solidFill>
                <a:ea typeface="+mn-lt"/>
                <a:cs typeface="+mn-lt"/>
              </a:rPr>
              <a:t>muutoksia</a:t>
            </a:r>
            <a:r>
              <a:rPr lang="en-US" sz="1400">
                <a:solidFill>
                  <a:schemeClr val="bg1"/>
                </a:solidFill>
                <a:ea typeface="+mn-lt"/>
                <a:cs typeface="+mn-lt"/>
              </a:rPr>
              <a:t> </a:t>
            </a:r>
            <a:r>
              <a:rPr lang="en-US" sz="1400" err="1">
                <a:solidFill>
                  <a:schemeClr val="bg1"/>
                </a:solidFill>
                <a:ea typeface="+mn-lt"/>
                <a:cs typeface="+mn-lt"/>
              </a:rPr>
              <a:t>yhdessä</a:t>
            </a:r>
            <a:r>
              <a:rPr lang="en-US" sz="1400">
                <a:solidFill>
                  <a:schemeClr val="bg1"/>
                </a:solidFill>
                <a:ea typeface="+mn-lt"/>
                <a:cs typeface="+mn-lt"/>
              </a:rPr>
              <a:t> </a:t>
            </a:r>
            <a:r>
              <a:rPr lang="en-US" sz="1400" err="1">
                <a:solidFill>
                  <a:schemeClr val="bg1"/>
                </a:solidFill>
                <a:ea typeface="+mn-lt"/>
                <a:cs typeface="+mn-lt"/>
              </a:rPr>
              <a:t>moniammatillisesti</a:t>
            </a:r>
            <a:r>
              <a:rPr lang="en-US" sz="1400">
                <a:solidFill>
                  <a:schemeClr val="bg1"/>
                </a:solidFill>
                <a:ea typeface="+mn-lt"/>
                <a:cs typeface="+mn-lt"/>
              </a:rPr>
              <a:t>. </a:t>
            </a:r>
          </a:p>
          <a:p>
            <a:r>
              <a:rPr lang="en-US" sz="1400" err="1">
                <a:solidFill>
                  <a:schemeClr val="bg1"/>
                </a:solidFill>
                <a:ea typeface="+mn-lt"/>
                <a:cs typeface="+mn-lt"/>
              </a:rPr>
              <a:t>Säännölliset</a:t>
            </a:r>
            <a:r>
              <a:rPr lang="en-US" sz="1400">
                <a:solidFill>
                  <a:schemeClr val="bg1"/>
                </a:solidFill>
                <a:ea typeface="+mn-lt"/>
                <a:cs typeface="+mn-lt"/>
              </a:rPr>
              <a:t> </a:t>
            </a:r>
            <a:r>
              <a:rPr lang="en-US" sz="1400" err="1">
                <a:solidFill>
                  <a:schemeClr val="bg1"/>
                </a:solidFill>
                <a:ea typeface="+mn-lt"/>
                <a:cs typeface="+mn-lt"/>
              </a:rPr>
              <a:t>työpaikkakokoukset</a:t>
            </a:r>
            <a:r>
              <a:rPr lang="en-US" sz="1400">
                <a:solidFill>
                  <a:schemeClr val="bg1"/>
                </a:solidFill>
                <a:ea typeface="+mn-lt"/>
                <a:cs typeface="+mn-lt"/>
              </a:rPr>
              <a:t>, </a:t>
            </a:r>
            <a:r>
              <a:rPr lang="en-US" sz="1400" err="1">
                <a:solidFill>
                  <a:schemeClr val="bg1"/>
                </a:solidFill>
                <a:ea typeface="+mn-lt"/>
                <a:cs typeface="+mn-lt"/>
              </a:rPr>
              <a:t>selkeät</a:t>
            </a:r>
            <a:r>
              <a:rPr lang="en-US" sz="1400">
                <a:solidFill>
                  <a:schemeClr val="bg1"/>
                </a:solidFill>
                <a:ea typeface="+mn-lt"/>
                <a:cs typeface="+mn-lt"/>
              </a:rPr>
              <a:t> </a:t>
            </a:r>
            <a:r>
              <a:rPr lang="en-US" sz="1400" err="1">
                <a:solidFill>
                  <a:schemeClr val="bg1"/>
                </a:solidFill>
                <a:ea typeface="+mn-lt"/>
                <a:cs typeface="+mn-lt"/>
              </a:rPr>
              <a:t>ohjeet</a:t>
            </a:r>
            <a:r>
              <a:rPr lang="en-US" sz="1400">
                <a:solidFill>
                  <a:schemeClr val="bg1"/>
                </a:solidFill>
                <a:ea typeface="+mn-lt"/>
                <a:cs typeface="+mn-lt"/>
              </a:rPr>
              <a:t> ja </a:t>
            </a:r>
            <a:r>
              <a:rPr lang="en-US" sz="1400" err="1">
                <a:solidFill>
                  <a:schemeClr val="bg1"/>
                </a:solidFill>
                <a:ea typeface="+mn-lt"/>
                <a:cs typeface="+mn-lt"/>
              </a:rPr>
              <a:t>sovitut</a:t>
            </a:r>
            <a:r>
              <a:rPr lang="en-US" sz="1400">
                <a:solidFill>
                  <a:schemeClr val="bg1"/>
                </a:solidFill>
                <a:ea typeface="+mn-lt"/>
                <a:cs typeface="+mn-lt"/>
              </a:rPr>
              <a:t> </a:t>
            </a:r>
            <a:r>
              <a:rPr lang="en-US" sz="1400" err="1">
                <a:solidFill>
                  <a:schemeClr val="bg1"/>
                </a:solidFill>
                <a:ea typeface="+mn-lt"/>
                <a:cs typeface="+mn-lt"/>
              </a:rPr>
              <a:t>toimenpiteet</a:t>
            </a:r>
            <a:r>
              <a:rPr lang="en-US" sz="1400">
                <a:solidFill>
                  <a:schemeClr val="bg1"/>
                </a:solidFill>
                <a:ea typeface="+mn-lt"/>
                <a:cs typeface="+mn-lt"/>
              </a:rPr>
              <a:t>.</a:t>
            </a:r>
            <a:endParaRPr lang="en-US" sz="1400">
              <a:solidFill>
                <a:schemeClr val="bg1"/>
              </a:solidFill>
              <a:cs typeface="Arial"/>
            </a:endParaRPr>
          </a:p>
          <a:p>
            <a:r>
              <a:rPr lang="en-US" sz="1400" err="1">
                <a:solidFill>
                  <a:schemeClr val="bg1"/>
                </a:solidFill>
                <a:ea typeface="+mn-lt"/>
                <a:cs typeface="+mn-lt"/>
              </a:rPr>
              <a:t>Kehityskeskustelut</a:t>
            </a:r>
            <a:r>
              <a:rPr lang="en-US" sz="1400">
                <a:solidFill>
                  <a:schemeClr val="bg1"/>
                </a:solidFill>
                <a:ea typeface="+mn-lt"/>
                <a:cs typeface="+mn-lt"/>
              </a:rPr>
              <a:t>, </a:t>
            </a:r>
            <a:r>
              <a:rPr lang="en-US" sz="1400" err="1">
                <a:solidFill>
                  <a:schemeClr val="bg1"/>
                </a:solidFill>
                <a:ea typeface="+mn-lt"/>
                <a:cs typeface="+mn-lt"/>
              </a:rPr>
              <a:t>hyvä</a:t>
            </a:r>
            <a:r>
              <a:rPr lang="en-US" sz="1400">
                <a:solidFill>
                  <a:schemeClr val="bg1"/>
                </a:solidFill>
                <a:ea typeface="+mn-lt"/>
                <a:cs typeface="+mn-lt"/>
              </a:rPr>
              <a:t> </a:t>
            </a:r>
            <a:r>
              <a:rPr lang="en-US" sz="1400" err="1">
                <a:solidFill>
                  <a:schemeClr val="bg1"/>
                </a:solidFill>
                <a:ea typeface="+mn-lt"/>
                <a:cs typeface="+mn-lt"/>
              </a:rPr>
              <a:t>perehdytys</a:t>
            </a:r>
            <a:r>
              <a:rPr lang="en-US" sz="1400">
                <a:solidFill>
                  <a:schemeClr val="bg1"/>
                </a:solidFill>
                <a:ea typeface="+mn-lt"/>
                <a:cs typeface="+mn-lt"/>
              </a:rPr>
              <a:t>.</a:t>
            </a:r>
            <a:endParaRPr lang="en-US" sz="1400">
              <a:solidFill>
                <a:schemeClr val="bg1"/>
              </a:solidFill>
              <a:cs typeface="Arial"/>
            </a:endParaRPr>
          </a:p>
          <a:p>
            <a:r>
              <a:rPr lang="en-US" sz="1400" dirty="0" err="1">
                <a:solidFill>
                  <a:schemeClr val="bg1"/>
                </a:solidFill>
                <a:ea typeface="+mn-lt"/>
                <a:cs typeface="+mn-lt"/>
              </a:rPr>
              <a:t>Varhainentuki</a:t>
            </a:r>
            <a:r>
              <a:rPr lang="en-US" sz="1400" dirty="0">
                <a:solidFill>
                  <a:schemeClr val="bg1"/>
                </a:solidFill>
                <a:ea typeface="+mn-lt"/>
                <a:cs typeface="+mn-lt"/>
              </a:rPr>
              <a:t> ja </a:t>
            </a:r>
            <a:r>
              <a:rPr lang="en-US" sz="1400" dirty="0" err="1">
                <a:solidFill>
                  <a:schemeClr val="bg1"/>
                </a:solidFill>
                <a:ea typeface="+mn-lt"/>
                <a:cs typeface="+mn-lt"/>
              </a:rPr>
              <a:t>työnohjaus</a:t>
            </a:r>
            <a:r>
              <a:rPr lang="en-US" sz="1400" dirty="0">
                <a:solidFill>
                  <a:schemeClr val="bg1"/>
                </a:solidFill>
                <a:ea typeface="+mn-lt"/>
                <a:cs typeface="+mn-lt"/>
              </a:rPr>
              <a:t>. </a:t>
            </a:r>
            <a:r>
              <a:rPr lang="en-US" sz="1400" dirty="0" err="1">
                <a:solidFill>
                  <a:schemeClr val="bg1"/>
                </a:solidFill>
                <a:ea typeface="+mn-lt"/>
                <a:cs typeface="+mn-lt"/>
              </a:rPr>
              <a:t>Tyky-toiminta</a:t>
            </a:r>
            <a:r>
              <a:rPr lang="en-US" sz="1400">
                <a:solidFill>
                  <a:schemeClr val="bg1"/>
                </a:solidFill>
                <a:ea typeface="+mn-lt"/>
                <a:cs typeface="+mn-lt"/>
              </a:rPr>
              <a:t>. E-.passi, </a:t>
            </a:r>
            <a:r>
              <a:rPr lang="en-US" sz="1400" dirty="0" err="1">
                <a:solidFill>
                  <a:schemeClr val="bg1"/>
                </a:solidFill>
                <a:ea typeface="+mn-lt"/>
                <a:cs typeface="+mn-lt"/>
              </a:rPr>
              <a:t>Työsuhdepyörä</a:t>
            </a:r>
            <a:r>
              <a:rPr lang="en-US" sz="1400" dirty="0">
                <a:solidFill>
                  <a:schemeClr val="bg1"/>
                </a:solidFill>
                <a:ea typeface="+mn-lt"/>
                <a:cs typeface="+mn-lt"/>
              </a:rPr>
              <a:t> </a:t>
            </a:r>
            <a:r>
              <a:rPr lang="en-US" sz="1400" dirty="0" err="1">
                <a:solidFill>
                  <a:schemeClr val="bg1"/>
                </a:solidFill>
                <a:ea typeface="+mn-lt"/>
                <a:cs typeface="+mn-lt"/>
              </a:rPr>
              <a:t>etu</a:t>
            </a:r>
            <a:endParaRPr lang="en-US" sz="1400" dirty="0">
              <a:solidFill>
                <a:schemeClr val="bg1"/>
              </a:solidFill>
            </a:endParaRPr>
          </a:p>
          <a:p>
            <a:endParaRPr lang="en-US" sz="1400">
              <a:solidFill>
                <a:schemeClr val="bg1"/>
              </a:solidFill>
              <a:cs typeface="Arial"/>
            </a:endParaRPr>
          </a:p>
          <a:p>
            <a:endParaRPr lang="en-US" sz="1600">
              <a:solidFill>
                <a:schemeClr val="bg1"/>
              </a:solidFill>
              <a:cs typeface="Arial"/>
            </a:endParaRPr>
          </a:p>
          <a:p>
            <a:endParaRPr lang="en-US">
              <a:solidFill>
                <a:schemeClr val="bg1"/>
              </a:solidFill>
              <a:cs typeface="Arial"/>
            </a:endParaRPr>
          </a:p>
        </p:txBody>
      </p:sp>
    </p:spTree>
    <p:extLst>
      <p:ext uri="{BB962C8B-B14F-4D97-AF65-F5344CB8AC3E}">
        <p14:creationId xmlns:p14="http://schemas.microsoft.com/office/powerpoint/2010/main" val="1301829281"/>
      </p:ext>
    </p:extLst>
  </p:cSld>
  <p:clrMapOvr>
    <a:masterClrMapping/>
  </p:clrMapOvr>
</p:sld>
</file>

<file path=ppt/theme/theme1.xml><?xml version="1.0" encoding="utf-8"?>
<a:theme xmlns:a="http://schemas.openxmlformats.org/drawingml/2006/main" name="OVHP_teema">
  <a:themeElements>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VPH_Esitys_YKSIKIELINEN_2.pptx" id="{AECD3884-1BFC-4290-BE28-A8FFA796B8E8}" vid="{031339A0-1D99-49A8-A499-33D9696D5D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Mukautettu 2">
    <a:dk1>
      <a:srgbClr val="213A8F"/>
    </a:dk1>
    <a:lt1>
      <a:sysClr val="window" lastClr="FFFFFF"/>
    </a:lt1>
    <a:dk2>
      <a:srgbClr val="213A8F"/>
    </a:dk2>
    <a:lt2>
      <a:srgbClr val="FFFFFF"/>
    </a:lt2>
    <a:accent1>
      <a:srgbClr val="F39690"/>
    </a:accent1>
    <a:accent2>
      <a:srgbClr val="EB5C5F"/>
    </a:accent2>
    <a:accent3>
      <a:srgbClr val="D3433F"/>
    </a:accent3>
    <a:accent4>
      <a:srgbClr val="85C598"/>
    </a:accent4>
    <a:accent5>
      <a:srgbClr val="00A174"/>
    </a:accent5>
    <a:accent6>
      <a:srgbClr val="008464"/>
    </a:accent6>
    <a:hlink>
      <a:srgbClr val="85C598"/>
    </a:hlink>
    <a:folHlink>
      <a:srgbClr val="85C59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8662b06d-03b9-424a-ab70-bfab313b8d48">
      <UserInfo>
        <DisplayName>Kortemäki Virpi</DisplayName>
        <AccountId>28</AccountId>
        <AccountType/>
      </UserInfo>
      <UserInfo>
        <DisplayName>Riddar Peter</DisplayName>
        <AccountId>35</AccountId>
        <AccountType/>
      </UserInfo>
      <UserInfo>
        <DisplayName>Hägglund Annika</DisplayName>
        <AccountId>34</AccountId>
        <AccountType/>
      </UserInfo>
      <UserInfo>
        <DisplayName>Tallgren Ida</DisplayName>
        <AccountId>139</AccountId>
        <AccountType/>
      </UserInfo>
      <UserInfo>
        <DisplayName>Pitkäkangas Pirjo</DisplayName>
        <AccountId>57</AccountId>
        <AccountType/>
      </UserInfo>
      <UserInfo>
        <DisplayName>Svartsjö Sofia</DisplayName>
        <AccountId>15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47233D02C2F3D148860CE3F6DFEDC733" ma:contentTypeVersion="8" ma:contentTypeDescription="Luo uusi asiakirja." ma:contentTypeScope="" ma:versionID="32168591ddeed3de49c9659100d2e39a">
  <xsd:schema xmlns:xsd="http://www.w3.org/2001/XMLSchema" xmlns:xs="http://www.w3.org/2001/XMLSchema" xmlns:p="http://schemas.microsoft.com/office/2006/metadata/properties" xmlns:ns2="cbe4f0d9-fb0d-42e8-a680-6e558966cc0a" xmlns:ns3="8662b06d-03b9-424a-ab70-bfab313b8d48" targetNamespace="http://schemas.microsoft.com/office/2006/metadata/properties" ma:root="true" ma:fieldsID="75c4254d6fcbd60b1b5eb0bafb48f80a" ns2:_="" ns3:_="">
    <xsd:import namespace="cbe4f0d9-fb0d-42e8-a680-6e558966cc0a"/>
    <xsd:import namespace="8662b06d-03b9-424a-ab70-bfab313b8d48"/>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e4f0d9-fb0d-42e8-a680-6e558966cc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662b06d-03b9-424a-ab70-bfab313b8d48" elementFormDefault="qualified">
    <xsd:import namespace="http://schemas.microsoft.com/office/2006/documentManagement/types"/>
    <xsd:import namespace="http://schemas.microsoft.com/office/infopath/2007/PartnerControls"/>
    <xsd:element name="SharedWithUsers" ma:index="10"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D36C4CC-F8E6-4A8E-83BB-78CE33581119}">
  <ds:schemaRefs>
    <ds:schemaRef ds:uri="http://schemas.microsoft.com/sharepoint/v3/contenttype/forms"/>
  </ds:schemaRefs>
</ds:datastoreItem>
</file>

<file path=customXml/itemProps2.xml><?xml version="1.0" encoding="utf-8"?>
<ds:datastoreItem xmlns:ds="http://schemas.openxmlformats.org/officeDocument/2006/customXml" ds:itemID="{671BDA3F-9081-465D-A0C8-DF261C8C3C7F}">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8662b06d-03b9-424a-ab70-bfab313b8d48"/>
    <ds:schemaRef ds:uri="http://purl.org/dc/terms/"/>
    <ds:schemaRef ds:uri="cbe4f0d9-fb0d-42e8-a680-6e558966cc0a"/>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0A006A4-2E25-4504-8E2C-B5E9B6DFF2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e4f0d9-fb0d-42e8-a680-6e558966cc0a"/>
    <ds:schemaRef ds:uri="8662b06d-03b9-424a-ab70-bfab313b8d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OVPH_Esitys_YKSIKIELINEN</Template>
  <TotalTime>3096</TotalTime>
  <Words>809</Words>
  <Application>Microsoft Office PowerPoint</Application>
  <PresentationFormat>Widescreen</PresentationFormat>
  <Paragraphs>176</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맑은 고딕</vt:lpstr>
      <vt:lpstr>Arial</vt:lpstr>
      <vt:lpstr>Calibri</vt:lpstr>
      <vt:lpstr>굴림</vt:lpstr>
      <vt:lpstr>Segoe UI</vt:lpstr>
      <vt:lpstr>OVHP_teema</vt:lpstr>
      <vt:lpstr>Omavalvonnan seurantatietojen raportointi</vt:lpstr>
      <vt:lpstr>Saatavuus - Terveyspalvelut</vt:lpstr>
      <vt:lpstr>Saatavuus – Sosiaalihuolto</vt:lpstr>
      <vt:lpstr>Turvallisuus ja laatu</vt:lpstr>
      <vt:lpstr>PowerPoint Presentation</vt:lpstr>
      <vt:lpstr>Osallisuus</vt:lpstr>
      <vt:lpstr>Henkilöstö</vt:lpstr>
    </vt:vector>
  </TitlesOfParts>
  <Company>VSHP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Omavalvonnan seuratatietojen raportointi</dc:title>
  <dc:creator>Granö Anna Marie</dc:creator>
  <cp:lastModifiedBy>Tallgren Ida</cp:lastModifiedBy>
  <cp:revision>62</cp:revision>
  <dcterms:created xsi:type="dcterms:W3CDTF">2023-11-14T05:41:58Z</dcterms:created>
  <dcterms:modified xsi:type="dcterms:W3CDTF">2025-02-21T07:59:46Z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0x01010047233D02C2F3D148860CE3F6DFEDC733</vt:lpwstr>
  </property>
  <property fmtid="{D5CDD505-2E9C-101B-9397-08002B2CF9AE}" pid="3" name="MediaServiceImageTags">
    <vt:lpwstr/>
  </property>
</Properties>
</file>