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710" r:id="rId5"/>
  </p:sldMasterIdLst>
  <p:notesMasterIdLst>
    <p:notesMasterId r:id="rId11"/>
  </p:notesMasterIdLst>
  <p:handoutMasterIdLst>
    <p:handoutMasterId r:id="rId12"/>
  </p:handoutMasterIdLst>
  <p:sldIdLst>
    <p:sldId id="256" r:id="rId6"/>
    <p:sldId id="563" r:id="rId7"/>
    <p:sldId id="452" r:id="rId8"/>
    <p:sldId id="579" r:id="rId9"/>
    <p:sldId id="580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9A8961-A3C7-791A-676E-0505E19DB108}" v="62" dt="2025-05-16T11:13:39.7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tx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44</c:v>
                </c:pt>
                <c:pt idx="1">
                  <c:v>53</c:v>
                </c:pt>
                <c:pt idx="2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CC-4AD5-BF42-673CA57A06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60-45F1-BFFF-E040F0F12C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tx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B0-43B5-96BF-408CFBFA77FE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B0-43B5-96BF-408CFBFA77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22.5.2025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7DB2FD-E821-42CD-A42C-78AD0F702C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2849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DB2FD-E821-42CD-A42C-78AD0F702CB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43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3448224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63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5254763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20219923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BC2986-E557-4E31-79E4-2FCA09A44459}"/>
              </a:ext>
            </a:extLst>
          </p:cNvPr>
          <p:cNvCxnSpPr/>
          <p:nvPr userDrawn="1"/>
        </p:nvCxnSpPr>
        <p:spPr>
          <a:xfrm>
            <a:off x="7560000" y="3061699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A2A482-F46E-8C2D-3CD2-DAF54B76306F}"/>
              </a:ext>
            </a:extLst>
          </p:cNvPr>
          <p:cNvCxnSpPr/>
          <p:nvPr userDrawn="1"/>
        </p:nvCxnSpPr>
        <p:spPr>
          <a:xfrm>
            <a:off x="7560000" y="44953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85897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385238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5118255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6DBEB3-51CC-72A7-8A37-95BC67CBE2B7}"/>
              </a:ext>
            </a:extLst>
          </p:cNvPr>
          <p:cNvCxnSpPr/>
          <p:nvPr userDrawn="1"/>
        </p:nvCxnSpPr>
        <p:spPr>
          <a:xfrm>
            <a:off x="7560000" y="44572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5834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645449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sampam</a:t>
            </a:r>
            <a:endParaRPr lang="fi-FI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5968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9285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E4426B-1263-FF2F-84C3-2A76EC01A4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665" y="669804"/>
            <a:ext cx="3028335" cy="70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2912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2" y="4374498"/>
            <a:ext cx="7881448" cy="405846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373826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D524BBE-09B8-48EA-859D-3860E4E8A31C}"/>
              </a:ext>
            </a:extLst>
          </p:cNvPr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63A9F8-806C-4F2D-8EDE-F3C63879E4F0}"/>
              </a:ext>
            </a:extLst>
          </p:cNvPr>
          <p:cNvCxnSpPr/>
          <p:nvPr userDrawn="1"/>
        </p:nvCxnSpPr>
        <p:spPr>
          <a:xfrm>
            <a:off x="85320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560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704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34108073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12916253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61977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2500329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747308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66283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23951AD-C835-72D1-BF2F-871377F920FB}"/>
              </a:ext>
            </a:extLst>
          </p:cNvPr>
          <p:cNvCxnSpPr>
            <a:cxnSpLocks/>
          </p:cNvCxnSpPr>
          <p:nvPr userDrawn="1"/>
        </p:nvCxnSpPr>
        <p:spPr>
          <a:xfrm>
            <a:off x="9192099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03776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1919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34920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8101076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03776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6921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6718662" y="1618614"/>
            <a:ext cx="0" cy="5117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4604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82865-C634-470C-B0FF-8EFBD469A413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2D4A-3EEA-4580-801C-0CD0F87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9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48863" y="-61965"/>
            <a:ext cx="11043137" cy="68638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3808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AC76652-7BC2-88D3-FC99-0BBA62C5158F}"/>
              </a:ext>
            </a:extLst>
          </p:cNvPr>
          <p:cNvSpPr txBox="1">
            <a:spLocks/>
          </p:cNvSpPr>
          <p:nvPr userDrawn="1"/>
        </p:nvSpPr>
        <p:spPr>
          <a:xfrm>
            <a:off x="1168417" y="4500000"/>
            <a:ext cx="3496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>
                <a:solidFill>
                  <a:schemeClr val="accent4"/>
                </a:solidFill>
              </a:rPr>
              <a:t>ASIAKKAIDEN TEKEMÄT VAARATAPAHTUMA-ILMOITUKSET MÄÄRÄ</a:t>
            </a:r>
            <a:endParaRPr lang="en-US" sz="12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38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5" Type="http://schemas.openxmlformats.org/officeDocument/2006/relationships/image" Target="../media/image12.svg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slideLayout" Target="../slideLayouts/slideLayout37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1956249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29" r:id="rId19"/>
    <p:sldLayoutId id="2147483730" r:id="rId20"/>
    <p:sldLayoutId id="2147483731" r:id="rId21"/>
    <p:sldLayoutId id="2147483732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/>
              <a:t>Omavalvonnan </a:t>
            </a:r>
            <a:r>
              <a:rPr lang="fi-FI" sz="4800" err="1"/>
              <a:t>seuratatietojen</a:t>
            </a:r>
            <a:r>
              <a:rPr lang="fi-FI" sz="4800"/>
              <a:t>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099" y="3413033"/>
            <a:ext cx="9026197" cy="926211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fi-FI" dirty="0"/>
              <a:t>Toimiala: Sairaalapalvelut</a:t>
            </a:r>
          </a:p>
          <a:p>
            <a:r>
              <a:rPr lang="fi-FI" dirty="0"/>
              <a:t>Tulosalue: Diagnostiikka ja tukipalvelut</a:t>
            </a:r>
          </a:p>
          <a:p>
            <a:r>
              <a:rPr lang="fi-FI" dirty="0"/>
              <a:t>Raportoitava ajanjakso: 1-4.2025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 dirty="0">
                <a:solidFill>
                  <a:schemeClr val="bg1"/>
                </a:solidFill>
              </a:rPr>
              <a:t>NPS (Net </a:t>
            </a:r>
            <a:r>
              <a:rPr lang="fi-FI" sz="1400" dirty="0" err="1">
                <a:solidFill>
                  <a:schemeClr val="bg1"/>
                </a:solidFill>
              </a:rPr>
              <a:t>Promoter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Score</a:t>
            </a:r>
            <a:r>
              <a:rPr lang="fi-FI" sz="1400" dirty="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Haipro</a:t>
            </a:r>
            <a:r>
              <a:rPr lang="fi-FI" sz="1400" dirty="0">
                <a:solidFill>
                  <a:schemeClr val="bg1"/>
                </a:solidFill>
              </a:rPr>
              <a:t>: Haitta- ja vaaratapahtumailmoitus -järjestelmä </a:t>
            </a:r>
          </a:p>
          <a:p>
            <a:r>
              <a:rPr lang="fi-FI" sz="1400" dirty="0">
                <a:solidFill>
                  <a:schemeClr val="bg1"/>
                </a:solidFill>
              </a:rPr>
              <a:t>Edellisen kauden arvo ilmoitetaan suluissa.</a:t>
            </a: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10343442" cy="909638"/>
          </a:xfrm>
        </p:spPr>
        <p:txBody>
          <a:bodyPr>
            <a:normAutofit/>
          </a:bodyPr>
          <a:lstStyle/>
          <a:p>
            <a:r>
              <a:rPr lang="fi-FI" b="1"/>
              <a:t>Turvallisuus ja laatu</a:t>
            </a:r>
            <a:endParaRPr lang="en-US" sz="1200" b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235449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400" b="1" dirty="0"/>
              <a:t>Status</a:t>
            </a:r>
            <a:r>
              <a:rPr lang="sv-SE" sz="1400" dirty="0"/>
              <a:t> 30.4.2025</a:t>
            </a:r>
          </a:p>
          <a:p>
            <a:pPr>
              <a:lnSpc>
                <a:spcPct val="150000"/>
              </a:lnSpc>
            </a:pPr>
            <a:r>
              <a:rPr lang="sv-SE" sz="1400" b="1" dirty="0" err="1"/>
              <a:t>Kaikki</a:t>
            </a:r>
            <a:r>
              <a:rPr lang="sv-SE" sz="1400" b="1" dirty="0"/>
              <a:t> </a:t>
            </a:r>
            <a:r>
              <a:rPr lang="sv-SE" sz="1400" b="1" dirty="0" err="1"/>
              <a:t>ilmoitukset</a:t>
            </a:r>
            <a:r>
              <a:rPr lang="sv-SE" sz="1400" b="1" dirty="0"/>
              <a:t>: </a:t>
            </a:r>
            <a:r>
              <a:rPr lang="sv-SE" sz="1400" dirty="0"/>
              <a:t>42 (44)</a:t>
            </a:r>
            <a:endParaRPr lang="sv-SE" sz="14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sv-SE" sz="1400" b="1" dirty="0" err="1"/>
              <a:t>Odottaa</a:t>
            </a:r>
            <a:r>
              <a:rPr lang="sv-SE" sz="1400" b="1" dirty="0"/>
              <a:t> </a:t>
            </a:r>
            <a:r>
              <a:rPr lang="sv-SE" sz="1400" b="1" dirty="0" err="1"/>
              <a:t>käsittelyä</a:t>
            </a:r>
            <a:r>
              <a:rPr lang="sv-SE" sz="1400" b="1" dirty="0"/>
              <a:t>: </a:t>
            </a:r>
            <a:r>
              <a:rPr lang="sv-SE" sz="1400" dirty="0"/>
              <a:t>0 (0 %)</a:t>
            </a:r>
            <a:endParaRPr lang="en-US" sz="1400" dirty="0"/>
          </a:p>
          <a:p>
            <a:pPr>
              <a:lnSpc>
                <a:spcPct val="150000"/>
              </a:lnSpc>
            </a:pPr>
            <a:r>
              <a:rPr lang="sv-SE" sz="1400" b="1" dirty="0" err="1"/>
              <a:t>Odottaa</a:t>
            </a:r>
            <a:r>
              <a:rPr lang="sv-SE" sz="1400" b="1" dirty="0"/>
              <a:t> </a:t>
            </a:r>
            <a:r>
              <a:rPr lang="sv-SE" sz="1400" b="1" dirty="0" err="1"/>
              <a:t>lisätietoa</a:t>
            </a:r>
            <a:r>
              <a:rPr lang="sv-SE" sz="1400" b="1" dirty="0"/>
              <a:t>: </a:t>
            </a:r>
            <a:r>
              <a:rPr lang="sv-SE" sz="1400" dirty="0"/>
              <a:t>0 (0 %)</a:t>
            </a:r>
            <a:endParaRPr lang="sv-SE" sz="14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sv-SE" sz="1400" b="1" dirty="0" err="1"/>
              <a:t>Käsittelyssä</a:t>
            </a:r>
            <a:r>
              <a:rPr lang="sv-SE" sz="1400" b="1" dirty="0"/>
              <a:t>: </a:t>
            </a:r>
            <a:r>
              <a:rPr lang="sv-SE" sz="1400" dirty="0"/>
              <a:t>1 (2 %)</a:t>
            </a:r>
            <a:br>
              <a:rPr lang="sv-SE" sz="1400" dirty="0"/>
            </a:br>
            <a:r>
              <a:rPr lang="sv-SE" sz="1400" b="1" dirty="0" err="1"/>
              <a:t>Valmis</a:t>
            </a:r>
            <a:r>
              <a:rPr lang="sv-SE" sz="1400" b="1" dirty="0"/>
              <a:t>: </a:t>
            </a:r>
            <a:r>
              <a:rPr lang="sv-SE" sz="1400" dirty="0"/>
              <a:t>41 (98 %)</a:t>
            </a:r>
            <a:endParaRPr lang="en-US" sz="1400" dirty="0"/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25119" y="1656000"/>
            <a:ext cx="3486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Vaaratapahtuma ilmoitusten määrä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Chart 4" descr="Taulukko Vaaratapahtumailmoitusten määrä &#10;Tammikuu-Huhtikuu 2023 304&#10;Tammikuu-Huhtikuu 2024 349&#10;Tammikuu-Huhtikuu 2025&#10;Toukokuu-Elokuu 2023 245&#10;Toukokuu-Elokuu 2024 318&#10;Toukokuu-Elokuu 2025&#10;Syyskuu-Joulukuu 2023 245&#10;Syyskuu- Joulukuu 2024 306&#10;Syyskuu- Joulukuu 20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8290952"/>
              </p:ext>
            </p:extLst>
          </p:nvPr>
        </p:nvGraphicFramePr>
        <p:xfrm>
          <a:off x="4625120" y="2222459"/>
          <a:ext cx="3422268" cy="2349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5956D0F-8A7D-B8D5-5ACE-D0EBD28EE0A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15300" y="1656000"/>
            <a:ext cx="39939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Yleisimmät ilmoitustyypit henkilökunta:</a:t>
            </a:r>
          </a:p>
          <a:p>
            <a:pPr marL="342900" indent="-342900">
              <a:buFontTx/>
              <a:buAutoNum type="arabicPeriod"/>
            </a:pPr>
            <a:r>
              <a:rPr lang="fi-FI" sz="1600" dirty="0">
                <a:solidFill>
                  <a:schemeClr val="tx1">
                    <a:lumMod val="50000"/>
                  </a:schemeClr>
                </a:solidFill>
                <a:cs typeface="Arial"/>
              </a:rPr>
              <a:t>Laboratorio-, </a:t>
            </a:r>
            <a:r>
              <a:rPr lang="fi-FI" sz="1600" dirty="0" err="1">
                <a:solidFill>
                  <a:schemeClr val="tx1">
                    <a:lumMod val="50000"/>
                  </a:schemeClr>
                </a:solidFill>
                <a:cs typeface="Arial"/>
              </a:rPr>
              <a:t>kuvantamis</a:t>
            </a:r>
            <a:r>
              <a:rPr lang="fi-FI" sz="1600" dirty="0">
                <a:solidFill>
                  <a:schemeClr val="tx1">
                    <a:lumMod val="50000"/>
                  </a:schemeClr>
                </a:solidFill>
                <a:cs typeface="Arial"/>
              </a:rPr>
              <a:t>- tai muuhun potilastutkimukseen liittyvä</a:t>
            </a:r>
          </a:p>
          <a:p>
            <a:pPr marL="342900" indent="-342900">
              <a:buFontTx/>
              <a:buAutoNum type="arabicPeriod"/>
            </a:pPr>
            <a:r>
              <a:rPr lang="fi-FI" sz="1600" dirty="0">
                <a:solidFill>
                  <a:schemeClr val="tx1">
                    <a:lumMod val="50000"/>
                  </a:schemeClr>
                </a:solidFill>
                <a:cs typeface="Arial"/>
              </a:rPr>
              <a:t>Muu</a:t>
            </a:r>
          </a:p>
          <a:p>
            <a:pPr marL="342900" indent="-342900">
              <a:buFontTx/>
              <a:buAutoNum type="arabicPeriod"/>
            </a:pPr>
            <a:r>
              <a:rPr lang="fi-FI" sz="1600" dirty="0">
                <a:solidFill>
                  <a:schemeClr val="tx1">
                    <a:lumMod val="50000"/>
                  </a:schemeClr>
                </a:solidFill>
                <a:cs typeface="Arial"/>
              </a:rPr>
              <a:t>Lääke- ja nestehoitoon liittyvä</a:t>
            </a:r>
          </a:p>
          <a:p>
            <a:pPr marL="342900" indent="-342900">
              <a:buFontTx/>
              <a:buAutoNum type="arabicPeriod"/>
            </a:pPr>
            <a:endParaRPr lang="fi-FI" sz="1600" dirty="0">
              <a:solidFill>
                <a:schemeClr val="tx1">
                  <a:lumMod val="50000"/>
                </a:schemeClr>
              </a:solidFill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D06B2D-953A-6960-8AC0-E93428B945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2362" y="4083501"/>
            <a:ext cx="33632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Asiakkaiden  ja omaisten tekemät vaaratapahtuma ilmoitusten määrä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4" name="Chart 3" descr="Taulukko Asiakkaiden vaaratapahtumailmoitusten määrä &#10;Tammikuu-Huhtikuu 2023 24&#10;Tammikuu-Huhtikuu 2024 34&#10;Tammikuu-Huhtikuu 2025&#10;Toukokuu-Elokuu 2023 25&#10;Toukokuu-Elokuu 2024 31&#10;Toukokuu-Elokuu 2025&#10;Syyskuu-Joulukuu 2023 36&#10;Syyskuu- Joulukuu 2024 39&#10;Syyskuu- Joulukuu 2025">
            <a:extLst>
              <a:ext uri="{FF2B5EF4-FFF2-40B4-BE49-F238E27FC236}">
                <a16:creationId xmlns:a16="http://schemas.microsoft.com/office/drawing/2014/main" id="{978D73C4-AB78-1551-1C4B-BAD539B0D3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9153165"/>
              </p:ext>
            </p:extLst>
          </p:nvPr>
        </p:nvGraphicFramePr>
        <p:xfrm>
          <a:off x="1172367" y="4914498"/>
          <a:ext cx="3422269" cy="1833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9C73870F-CF5C-763D-46FF-436B85E5F7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4767" y="4608000"/>
            <a:ext cx="1919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 b="1">
                <a:solidFill>
                  <a:schemeClr val="accent5"/>
                </a:solidFill>
              </a:rPr>
              <a:t>Yhteydenotot potilasasia-vastaaville (kpl)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452C5F8-1BEF-D999-6460-DAE3985EA1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56520" y="5901368"/>
            <a:ext cx="171580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600" dirty="0">
                <a:solidFill>
                  <a:srgbClr val="213A8F"/>
                </a:solidFill>
                <a:latin typeface="Arial" panose="020B0604020202020204"/>
                <a:cs typeface="Arial"/>
              </a:rPr>
              <a:t>2</a:t>
            </a:r>
            <a:r>
              <a:rPr kumimoji="0" lang="fi-FI" sz="3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 </a:t>
            </a: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(3)</a:t>
            </a:r>
            <a:endParaRPr kumimoji="0" lang="fi-FI" sz="36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67922" y="4608000"/>
            <a:ext cx="2841336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</a:t>
            </a:r>
            <a:r>
              <a:rPr kumimoji="0" lang="sv-SE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toimenpiteet</a:t>
            </a:r>
            <a:endParaRPr kumimoji="0" lang="sv-SE" sz="16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r>
              <a:rPr lang="fi-FI" sz="1400" dirty="0" err="1">
                <a:solidFill>
                  <a:schemeClr val="tx1">
                    <a:lumMod val="50000"/>
                  </a:schemeClr>
                </a:solidFill>
                <a:cs typeface="Arial"/>
              </a:rPr>
              <a:t>Haiprot</a:t>
            </a:r>
            <a:r>
              <a:rPr lang="fi-FI" sz="1400" dirty="0">
                <a:solidFill>
                  <a:schemeClr val="tx1">
                    <a:lumMod val="50000"/>
                  </a:schemeClr>
                </a:solidFill>
                <a:cs typeface="Arial"/>
              </a:rPr>
              <a:t> käydään läpi työpaikkakokouksissa ja suunnitellaan </a:t>
            </a:r>
            <a:r>
              <a:rPr lang="fi-FI" sz="1400" dirty="0" err="1">
                <a:solidFill>
                  <a:schemeClr val="tx1">
                    <a:lumMod val="50000"/>
                  </a:schemeClr>
                </a:solidFill>
                <a:cs typeface="Arial"/>
              </a:rPr>
              <a:t>toimeenpiteet</a:t>
            </a:r>
            <a:r>
              <a:rPr lang="fi-FI" sz="1400" dirty="0">
                <a:solidFill>
                  <a:schemeClr val="tx1">
                    <a:lumMod val="50000"/>
                  </a:schemeClr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tx1">
                    <a:lumMod val="50000"/>
                  </a:schemeClr>
                </a:solidFill>
                <a:cs typeface="Arial"/>
              </a:rPr>
              <a:t>vähentäkseen</a:t>
            </a:r>
            <a:r>
              <a:rPr lang="fi-FI" sz="1400" dirty="0">
                <a:solidFill>
                  <a:schemeClr val="tx1">
                    <a:lumMod val="50000"/>
                  </a:schemeClr>
                </a:solidFill>
                <a:cs typeface="Arial"/>
              </a:rPr>
              <a:t> riskejä.</a:t>
            </a:r>
          </a:p>
        </p:txBody>
      </p:sp>
    </p:spTree>
    <p:extLst>
      <p:ext uri="{BB962C8B-B14F-4D97-AF65-F5344CB8AC3E}">
        <p14:creationId xmlns:p14="http://schemas.microsoft.com/office/powerpoint/2010/main" val="1658591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Arrow Connector 30" descr="NPS luku. NPS voi vaihdella miinus 100 ja +100 välillä. Yleisesti yli 50 lukua pidetään hyvänä. Tulos">
            <a:extLst>
              <a:ext uri="{FF2B5EF4-FFF2-40B4-BE49-F238E27FC236}">
                <a16:creationId xmlns:a16="http://schemas.microsoft.com/office/drawing/2014/main" id="{8DED113F-1027-50C0-EA5A-A17F76B78E88}"/>
              </a:ext>
            </a:extLst>
          </p:cNvPr>
          <p:cNvCxnSpPr>
            <a:cxnSpLocks/>
          </p:cNvCxnSpPr>
          <p:nvPr/>
        </p:nvCxnSpPr>
        <p:spPr>
          <a:xfrm flipV="1">
            <a:off x="4978400" y="3965331"/>
            <a:ext cx="657469" cy="28110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4950" cy="909638"/>
          </a:xfrm>
        </p:spPr>
        <p:txBody>
          <a:bodyPr/>
          <a:lstStyle/>
          <a:p>
            <a:r>
              <a:rPr lang="fi-FI" b="1"/>
              <a:t>Asiakaskokemus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AD95C6-BCA0-C11E-FFBC-ADDBE23D28ED}"/>
              </a:ext>
            </a:extLst>
          </p:cNvPr>
          <p:cNvSpPr txBox="1"/>
          <p:nvPr/>
        </p:nvSpPr>
        <p:spPr>
          <a:xfrm>
            <a:off x="1175718" y="1292790"/>
            <a:ext cx="6744234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600" dirty="0">
                <a:solidFill>
                  <a:schemeClr val="tx2"/>
                </a:solidFill>
              </a:rPr>
              <a:t>Asiakaspalautteen kokonaismäärä kauden aikana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lang="fi-FI" sz="1600" dirty="0">
                <a:solidFill>
                  <a:srgbClr val="213A8F"/>
                </a:solidFill>
                <a:latin typeface="Arial" panose="020B0604020202020204"/>
              </a:rPr>
              <a:t>200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(173)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0F8D7F4-95F4-6E7C-A57A-73D44C0316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14675" t="2749" r="15987" b="36779"/>
          <a:stretch/>
        </p:blipFill>
        <p:spPr>
          <a:xfrm>
            <a:off x="3509628" y="2986644"/>
            <a:ext cx="2942633" cy="1459042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B697E71B-67CA-42E5-918D-0BE42D6AF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568535" y="3034145"/>
            <a:ext cx="641268" cy="2909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4" name="Straight Arrow Connector 33" descr="NPS luku. NPS voi vaihdella miinus 100 ja +100 välillä. Yleisesti yli 50 lukua pidetään hyvänä. Tulos">
            <a:extLst>
              <a:ext uri="{FF2B5EF4-FFF2-40B4-BE49-F238E27FC236}">
                <a16:creationId xmlns:a16="http://schemas.microsoft.com/office/drawing/2014/main" id="{DE86B21C-FB27-325C-73CB-4DEE3CC5E31A}"/>
              </a:ext>
            </a:extLst>
          </p:cNvPr>
          <p:cNvCxnSpPr>
            <a:cxnSpLocks/>
          </p:cNvCxnSpPr>
          <p:nvPr/>
        </p:nvCxnSpPr>
        <p:spPr>
          <a:xfrm flipV="1">
            <a:off x="4978400" y="4065373"/>
            <a:ext cx="657469" cy="1810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200" dirty="0">
                <a:solidFill>
                  <a:srgbClr val="213A8F"/>
                </a:solidFill>
                <a:latin typeface="Arial" panose="020B0604020202020204"/>
                <a:cs typeface="Arial"/>
              </a:rPr>
              <a:t>82 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</a:t>
            </a:r>
            <a:r>
              <a:rPr lang="fi-FI" sz="2000" dirty="0">
                <a:solidFill>
                  <a:srgbClr val="213A8F"/>
                </a:solidFill>
                <a:latin typeface="Arial" panose="020B0604020202020204"/>
                <a:cs typeface="Arial"/>
              </a:rPr>
              <a:t>87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Minulle jäi tunne, että minusta välitettiin kokonaisvaltaisesti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C92C84C-5C3B-F151-B025-3AE820B9A96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1807343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4,51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4,76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Sain apua, kun sitä tarvitsin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813F58C-C780-EB84-E9DC-197FFF85751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2968628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noProof="0" dirty="0">
                <a:solidFill>
                  <a:srgbClr val="213A8F"/>
                </a:solidFill>
                <a:latin typeface="Calibri" panose="020F0502020204030204"/>
                <a:cs typeface="Calibri"/>
              </a:rPr>
              <a:t>4,44</a:t>
            </a:r>
            <a:br>
              <a:rPr lang="fi-FI" sz="1400" b="1" noProof="0" dirty="0">
                <a:solidFill>
                  <a:srgbClr val="213A8F"/>
                </a:solidFill>
                <a:latin typeface="Calibri" panose="020F0502020204030204"/>
                <a:cs typeface="Calibri"/>
              </a:rPr>
            </a:b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4,67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Koin oloni turvalliseksi hoidon / palvelun aikana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05A3689-C501-4953-E1F0-5AC35DB951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42464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4,52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4,71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Hoitoani / Asiaani koskevat päätökset tehtiin yhteistyössä kanssani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072D9F9-54CA-6247-2E21-04389A729E3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54629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  <a:cs typeface="Calibri"/>
              </a:rPr>
              <a:t>4,48</a:t>
            </a:r>
            <a:endParaRPr lang="fi-FI" sz="1400" b="1" noProof="0" dirty="0">
              <a:solidFill>
                <a:srgbClr val="213A8F"/>
              </a:solidFill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4,54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Tiedän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,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miten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hoitoni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/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palveluni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jatkuu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2C1C1D-3F16-BDAD-4824-BA1E16A22A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18073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</a:rPr>
              <a:t>4,41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4,61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Saamani tieto hoidosta / palvelusta oli ymmärrettävää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1F4ED22-B579-FFEA-25A3-E180B31A85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2971659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  <a:cs typeface="Calibri"/>
              </a:rPr>
              <a:t>4,52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4,47)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Koin saamani hoidon / palvelun hyödylliseksi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63C17BA-C20A-A873-70A7-07D9EBCB38F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42386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  <a:cs typeface="Calibri"/>
              </a:rPr>
              <a:t>4,49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4,65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/>
                <a:ea typeface="굴림" panose="020B0600000101010101" pitchFamily="34" charset="-127"/>
                <a:cs typeface="Arial" pitchFamily="34" charset="0"/>
              </a:rPr>
              <a:t>Sain hoitoa ja palvelua äidinkielelläni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/>
              <a:ea typeface="굴림" panose="020B0600000101010101" pitchFamily="34" charset="-127"/>
              <a:cs typeface="Arial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F3BAA92-15CD-634E-EE8B-B88EC11583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545112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4,79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4,83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80024" y="711740"/>
            <a:ext cx="2857398" cy="31085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Arial"/>
              </a:rPr>
              <a:t>Positiivinen palaute</a:t>
            </a:r>
          </a:p>
          <a:p>
            <a:r>
              <a:rPr lang="fi-FI" sz="1400" dirty="0">
                <a:latin typeface="Arial"/>
                <a:cs typeface="Arial"/>
              </a:rPr>
              <a:t>Ystävällinen, osaava ja ammattitaitoinen henkilökunta</a:t>
            </a:r>
            <a:endParaRPr kumimoji="0" lang="fi-FI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cs typeface="Arial"/>
            </a:endParaRPr>
          </a:p>
          <a:p>
            <a:endParaRPr lang="fi-FI" sz="14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>
              <a:defRPr/>
            </a:pPr>
            <a:endParaRPr lang="fi-FI" sz="1400" b="1" dirty="0">
              <a:solidFill>
                <a:srgbClr val="213A8F"/>
              </a:solidFill>
              <a:latin typeface="Arial" panose="020B0604020202020204"/>
              <a:ea typeface="+mn-lt"/>
              <a:cs typeface="Arial" panose="020B0604020202020204"/>
            </a:endParaRPr>
          </a:p>
          <a:p>
            <a:pPr>
              <a:defRPr/>
            </a:pPr>
            <a:endParaRPr lang="fi-FI" sz="1400" b="1" dirty="0">
              <a:solidFill>
                <a:srgbClr val="213A8F"/>
              </a:solidFill>
              <a:latin typeface="Arial" panose="020B0604020202020204"/>
              <a:ea typeface="+mn-lt"/>
              <a:cs typeface="Arial" panose="020B0604020202020204"/>
            </a:endParaRPr>
          </a:p>
          <a:p>
            <a:pPr>
              <a:defRPr/>
            </a:pPr>
            <a:endParaRPr lang="fi-FI" sz="1400" b="1" dirty="0">
              <a:solidFill>
                <a:srgbClr val="213A8F"/>
              </a:solidFill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Negatiivinen palaute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dirty="0">
                <a:solidFill>
                  <a:srgbClr val="213A8F"/>
                </a:solidFill>
                <a:latin typeface="Arial" panose="020B0604020202020204"/>
                <a:ea typeface="+mn-lt"/>
                <a:cs typeface="Arial" panose="020B0604020202020204"/>
              </a:rPr>
              <a:t>Pitkä odotusaika</a:t>
            </a:r>
            <a:endParaRPr kumimoji="0" lang="fi-FI" sz="140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endParaRPr lang="fi-FI" sz="1400" b="1" dirty="0">
              <a:cs typeface="Arial"/>
            </a:endParaRPr>
          </a:p>
          <a:p>
            <a:endParaRPr lang="fi-FI" sz="1400" b="1" dirty="0">
              <a:cs typeface="Arial"/>
            </a:endParaRPr>
          </a:p>
          <a:p>
            <a:endParaRPr lang="fi-FI" sz="1400" b="1" dirty="0">
              <a:cs typeface="Arial"/>
            </a:endParaRPr>
          </a:p>
          <a:p>
            <a:endParaRPr lang="fi-FI" sz="1400" dirty="0">
              <a:cs typeface="Arial"/>
            </a:endParaRP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6E09F109-ADBA-1780-40A6-8753F266E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72070" y="711740"/>
            <a:ext cx="659625" cy="659625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CF3BEB49-B738-30B9-FA55-DF1F8A1E4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72069" y="2008485"/>
            <a:ext cx="659625" cy="659625"/>
          </a:xfrm>
          <a:prstGeom prst="rect">
            <a:avLst/>
          </a:prstGeom>
        </p:spPr>
      </p:pic>
      <p:sp>
        <p:nvSpPr>
          <p:cNvPr id="5" name="TextBox 33">
            <a:extLst>
              <a:ext uri="{FF2B5EF4-FFF2-40B4-BE49-F238E27FC236}">
                <a16:creationId xmlns:a16="http://schemas.microsoft.com/office/drawing/2014/main" id="{6EB7A05C-2C4D-C2AF-9E93-7DC0CF2BE7B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42174" y="5025662"/>
            <a:ext cx="1820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Muistutukset (lkm)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5517D60A-C591-4544-F224-CB292F193C1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67276" y="5535667"/>
            <a:ext cx="1962321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dirty="0">
                <a:latin typeface="Arial" panose="020B0604020202020204"/>
              </a:rPr>
              <a:t>1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(1)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5" name="TextBox 34">
            <a:extLst>
              <a:ext uri="{FF2B5EF4-FFF2-40B4-BE49-F238E27FC236}">
                <a16:creationId xmlns:a16="http://schemas.microsoft.com/office/drawing/2014/main" id="{937910F3-3A93-2051-C0E5-362022F08C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292822" y="5025662"/>
            <a:ext cx="1676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chemeClr val="accent5"/>
                </a:solidFill>
                <a:latin typeface="Arial" panose="020B0604020202020204"/>
              </a:rPr>
              <a:t>Kantelut (lkm)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7" name="TextBox 14">
            <a:extLst>
              <a:ext uri="{FF2B5EF4-FFF2-40B4-BE49-F238E27FC236}">
                <a16:creationId xmlns:a16="http://schemas.microsoft.com/office/drawing/2014/main" id="{969C7632-2037-DC81-7947-77FA212BAD9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25042" y="5536946"/>
            <a:ext cx="201238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dirty="0">
                <a:latin typeface="Arial" panose="020B0604020202020204"/>
              </a:rPr>
              <a:t>0</a:t>
            </a:r>
            <a:endParaRPr lang="fi-FI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11752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5505" cy="909453"/>
          </a:xfrm>
        </p:spPr>
        <p:txBody>
          <a:bodyPr/>
          <a:lstStyle/>
          <a:p>
            <a:r>
              <a:rPr lang="fi-FI" b="1" dirty="0"/>
              <a:t>Osallisuus</a:t>
            </a:r>
            <a:endParaRPr lang="sv-SE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205433" y="1323453"/>
            <a:ext cx="5111144" cy="2434731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2" y="1431453"/>
            <a:ext cx="511114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6"/>
                </a:solidFill>
                <a:latin typeface="+mj-lt"/>
              </a:rPr>
              <a:t>Miten tuetaan asiakkaiden ja läheisten osallisuutta palveluiden suunnittelussa, toteutuksessa ja arvioinnissa</a:t>
            </a:r>
          </a:p>
          <a:p>
            <a:endParaRPr lang="fi-FI" sz="1400" dirty="0">
              <a:latin typeface="+mj-lt"/>
            </a:endParaRPr>
          </a:p>
          <a:p>
            <a:r>
              <a:rPr lang="fi-FI" sz="1400" dirty="0">
                <a:latin typeface="+mj-lt"/>
              </a:rPr>
              <a:t>Ei käytössä</a:t>
            </a:r>
          </a:p>
          <a:p>
            <a:endParaRPr lang="fi-FI" sz="1400" b="1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5" y="1431453"/>
            <a:ext cx="526886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sz="1400" b="1" dirty="0">
                <a:solidFill>
                  <a:schemeClr val="accent5"/>
                </a:solidFill>
                <a:latin typeface="+mj-lt"/>
              </a:rPr>
              <a:t>Yhdessä sovitut teemat järjestöjen kanssa palveluiden kehittämiseen:</a:t>
            </a:r>
          </a:p>
          <a:p>
            <a:pPr lvl="0"/>
            <a:endParaRPr lang="fi-FI" sz="1400" b="1" dirty="0">
              <a:solidFill>
                <a:schemeClr val="accent5"/>
              </a:solidFill>
              <a:latin typeface="+mj-lt"/>
            </a:endParaRPr>
          </a:p>
          <a:p>
            <a:r>
              <a:rPr lang="fi-FI" sz="1400" dirty="0"/>
              <a:t>Ei käytössä</a:t>
            </a:r>
          </a:p>
          <a:p>
            <a:pPr lvl="0"/>
            <a:endParaRPr lang="fi-FI" sz="1400" b="1" dirty="0">
              <a:solidFill>
                <a:schemeClr val="accent5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72DC3C-25D3-2071-DC1A-6ADA83D9956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3" y="4306146"/>
            <a:ext cx="511114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1400" b="1" dirty="0">
                <a:solidFill>
                  <a:schemeClr val="accent5"/>
                </a:solidFill>
                <a:latin typeface="+mj-lt"/>
              </a:rPr>
              <a:t>Asiakasosallistujia, kokemusosaajia tai asiakasraati on mukana palvelujen kehittämisessä ja arvioinnissa:</a:t>
            </a:r>
          </a:p>
          <a:p>
            <a:pPr fontAlgn="base"/>
            <a:endParaRPr lang="fi-FI" sz="1400" dirty="0"/>
          </a:p>
          <a:p>
            <a:pPr fontAlgn="base"/>
            <a:r>
              <a:rPr lang="fi-FI" sz="1400" dirty="0"/>
              <a:t>Ei käytössä</a:t>
            </a:r>
          </a:p>
          <a:p>
            <a:pPr fontAlgn="base"/>
            <a:endParaRPr lang="fi-FI" sz="14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D3D0E33-C044-69BA-5072-E7EA05E13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6581754" y="3264339"/>
            <a:ext cx="5268869" cy="3081597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9E2315-12F2-68DA-4393-F0437FF5C3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4" y="3372339"/>
            <a:ext cx="52688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solidFill>
                  <a:schemeClr val="accent5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400" b="1" dirty="0">
                <a:solidFill>
                  <a:schemeClr val="accent5"/>
                </a:solidFill>
                <a:latin typeface="+mj-lt"/>
              </a:rPr>
              <a:t>muistutusten ja kanteluiden perusteella: </a:t>
            </a:r>
          </a:p>
          <a:p>
            <a:endParaRPr lang="fi-FI" sz="1400" b="1" dirty="0">
              <a:solidFill>
                <a:schemeClr val="accent5"/>
              </a:solidFill>
              <a:latin typeface="+mj-lt"/>
            </a:endParaRPr>
          </a:p>
          <a:p>
            <a:r>
              <a:rPr lang="fi-FI" sz="1400" dirty="0">
                <a:solidFill>
                  <a:schemeClr val="tx1">
                    <a:lumMod val="50000"/>
                  </a:schemeClr>
                </a:solidFill>
                <a:cs typeface="Arial"/>
              </a:rPr>
              <a:t>Pelkistetty kutsukirje, turhat tiedot pois</a:t>
            </a:r>
          </a:p>
          <a:p>
            <a:r>
              <a:rPr lang="fi-FI" sz="1400" dirty="0">
                <a:solidFill>
                  <a:schemeClr val="tx1">
                    <a:lumMod val="50000"/>
                  </a:schemeClr>
                </a:solidFill>
                <a:cs typeface="Arial"/>
              </a:rPr>
              <a:t>Päivitetty kartta kutsukirjeeseen</a:t>
            </a:r>
          </a:p>
          <a:p>
            <a:endParaRPr lang="fi-FI" sz="1400" b="1" dirty="0">
              <a:solidFill>
                <a:schemeClr val="accent5"/>
              </a:solidFill>
              <a:latin typeface="+mj-lt"/>
            </a:endParaRPr>
          </a:p>
          <a:p>
            <a:endParaRPr lang="en-US" sz="1400" dirty="0">
              <a:cs typeface="Arial"/>
            </a:endParaRPr>
          </a:p>
          <a:p>
            <a:endParaRPr lang="en-US" sz="1400" dirty="0"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8526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F097F6F-3430-E333-6754-66D4B0FEE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14675" t="2749" r="15987" b="36779"/>
          <a:stretch/>
        </p:blipFill>
        <p:spPr>
          <a:xfrm>
            <a:off x="4883747" y="4702628"/>
            <a:ext cx="2942633" cy="1459042"/>
          </a:xfrm>
          <a:prstGeom prst="rect">
            <a:avLst/>
          </a:prstGeom>
        </p:spPr>
      </p:pic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dirty="0"/>
              <a:t>Henkilöstö</a:t>
            </a:r>
            <a:endParaRPr lang="en-US" sz="12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141577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600" b="1" dirty="0" err="1">
                <a:solidFill>
                  <a:schemeClr val="accent5"/>
                </a:solidFill>
              </a:rPr>
              <a:t>Henkilöstömäärä</a:t>
            </a:r>
            <a:endParaRPr lang="sv-SE" sz="1600" b="1" dirty="0">
              <a:solidFill>
                <a:schemeClr val="accent5"/>
              </a:solidFill>
            </a:endParaRPr>
          </a:p>
          <a:p>
            <a:r>
              <a:rPr lang="fi-FI" sz="1600" dirty="0">
                <a:latin typeface="Arial"/>
                <a:ea typeface="Segoe UI"/>
                <a:cs typeface="Segoe UI"/>
              </a:rPr>
              <a:t>Budjetoidut vakanssit: 172 (174)</a:t>
            </a:r>
            <a:endParaRPr lang="en-US" sz="1600" dirty="0"/>
          </a:p>
          <a:p>
            <a:endParaRPr lang="fi-FI" sz="1600" dirty="0">
              <a:latin typeface="Arial"/>
              <a:ea typeface="Segoe UI"/>
              <a:cs typeface="Segoe UI"/>
            </a:endParaRPr>
          </a:p>
          <a:p>
            <a:r>
              <a:rPr lang="fi-FI" sz="1600" dirty="0"/>
              <a:t>Täyttämättömät vakanssit: </a:t>
            </a:r>
          </a:p>
          <a:p>
            <a:r>
              <a:rPr lang="en-US" sz="1400" dirty="0"/>
              <a:t> 11,5 (9 +)</a:t>
            </a:r>
            <a:endParaRPr lang="fi-FI" sz="1600" dirty="0"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29DF03-3E5E-F5BD-1388-9DB8FC9945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15905" y="1674287"/>
            <a:ext cx="3457332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Työturvallisuusilmoituksia </a:t>
            </a:r>
            <a:r>
              <a:rPr lang="fi-FI" sz="1600" b="1" dirty="0" err="1">
                <a:solidFill>
                  <a:schemeClr val="accent5"/>
                </a:solidFill>
              </a:rPr>
              <a:t>HaiPro</a:t>
            </a:r>
            <a:r>
              <a:rPr lang="fi-FI" sz="1600" b="1" dirty="0">
                <a:solidFill>
                  <a:schemeClr val="accent5"/>
                </a:solidFill>
              </a:rPr>
              <a:t>-järjestelmän kautta: </a:t>
            </a:r>
            <a:r>
              <a:rPr lang="fi-FI" sz="1600" baseline="0" dirty="0"/>
              <a:t>Tapaturmailmoitusten määrä:</a:t>
            </a:r>
          </a:p>
          <a:p>
            <a:r>
              <a:rPr lang="fi-FI" sz="1600" dirty="0"/>
              <a:t>14 (8)</a:t>
            </a:r>
            <a:endParaRPr lang="fi-FI" sz="1600" baseline="0" dirty="0">
              <a:cs typeface="Arial"/>
            </a:endParaRPr>
          </a:p>
          <a:p>
            <a:endParaRPr lang="fi-FI" sz="1600" baseline="0" dirty="0"/>
          </a:p>
          <a:p>
            <a:r>
              <a:rPr lang="fi-FI" sz="1600" dirty="0"/>
              <a:t>Yleisimmät ilmoitustyypit:</a:t>
            </a:r>
            <a:endParaRPr lang="fi-FI" sz="1600" dirty="0"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tx1">
                    <a:lumMod val="50000"/>
                  </a:schemeClr>
                </a:solidFill>
              </a:rPr>
              <a:t>Tapaturma työpaikalla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tx1">
                    <a:lumMod val="50000"/>
                  </a:schemeClr>
                </a:solidFill>
              </a:rPr>
              <a:t>Muita turvallisuusahavaintoja</a:t>
            </a:r>
          </a:p>
          <a:p>
            <a:endParaRPr lang="fi-FI" sz="16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10217-0C8D-2E97-58A5-04DBA954B1AA}"/>
              </a:ext>
            </a:extLst>
          </p:cNvPr>
          <p:cNvSpPr txBox="1">
            <a:spLocks/>
          </p:cNvSpPr>
          <p:nvPr/>
        </p:nvSpPr>
        <p:spPr>
          <a:xfrm>
            <a:off x="1202850" y="4124782"/>
            <a:ext cx="3329922" cy="19697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Kokonaismäärä poissaolopäiviä/ sairaspoissaolopäivät</a:t>
            </a:r>
            <a:endParaRPr lang="fi-FI" sz="1400" b="1" dirty="0">
              <a:solidFill>
                <a:schemeClr val="accent5"/>
              </a:solidFill>
            </a:endParaRPr>
          </a:p>
          <a:p>
            <a:endParaRPr lang="fi-FI" b="1" dirty="0">
              <a:cs typeface="Arial"/>
            </a:endParaRPr>
          </a:p>
          <a:p>
            <a:pPr algn="ctr"/>
            <a:r>
              <a:rPr lang="fi-FI" b="1">
                <a:cs typeface="Arial"/>
              </a:rPr>
              <a:t>390/1370</a:t>
            </a:r>
            <a:br>
              <a:rPr lang="fi-FI" b="1" dirty="0">
                <a:cs typeface="Arial"/>
              </a:rPr>
            </a:br>
            <a:r>
              <a:rPr lang="fi-FI" sz="2000" b="1" dirty="0">
                <a:cs typeface="Arial"/>
              </a:rPr>
              <a:t>(1740/5189)</a:t>
            </a:r>
            <a:endParaRPr lang="fi-FI" b="1" dirty="0">
              <a:cs typeface="Arial"/>
            </a:endParaRPr>
          </a:p>
          <a:p>
            <a:endParaRPr lang="fi-FI" dirty="0">
              <a:solidFill>
                <a:schemeClr val="accent4"/>
              </a:solidFill>
              <a:cs typeface="Aria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B1CD99-0A9C-E89D-4EAC-A1643CDE271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 userDrawn="1"/>
        </p:nvSpPr>
        <p:spPr>
          <a:xfrm>
            <a:off x="4779818" y="4625439"/>
            <a:ext cx="819397" cy="421569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>
                <a:solidFill>
                  <a:schemeClr val="accent5"/>
                </a:solidFill>
              </a:rPr>
              <a:t>NPS</a:t>
            </a:r>
            <a:r>
              <a:rPr lang="sv-SE"/>
              <a:t>PS</a:t>
            </a:r>
          </a:p>
        </p:txBody>
      </p:sp>
      <p:cxnSp>
        <p:nvCxnSpPr>
          <p:cNvPr id="7" name="Straight Arrow Connector 6" descr="NPS luku. NPS voi vaihdella miinus 100 ja +100 välillä. Yleisesti yli 50 lukua pidetään hyvänä. Tulos">
            <a:extLst>
              <a:ext uri="{FF2B5EF4-FFF2-40B4-BE49-F238E27FC236}">
                <a16:creationId xmlns:a16="http://schemas.microsoft.com/office/drawing/2014/main" id="{E653DE6F-BFCA-1F12-B240-F5C6CA440C18}"/>
              </a:ext>
            </a:extLst>
          </p:cNvPr>
          <p:cNvCxnSpPr>
            <a:cxnSpLocks/>
          </p:cNvCxnSpPr>
          <p:nvPr/>
        </p:nvCxnSpPr>
        <p:spPr>
          <a:xfrm flipV="1">
            <a:off x="6348046" y="5301049"/>
            <a:ext cx="201035" cy="72835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C6C33A5-345B-5CC9-4D47-71B591630B52}"/>
              </a:ext>
            </a:extLst>
          </p:cNvPr>
          <p:cNvSpPr txBox="1"/>
          <p:nvPr/>
        </p:nvSpPr>
        <p:spPr>
          <a:xfrm>
            <a:off x="5538468" y="6029405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200">
                <a:solidFill>
                  <a:srgbClr val="213A8F"/>
                </a:solidFill>
                <a:latin typeface="Arial" panose="020B0604020202020204"/>
                <a:cs typeface="Arial"/>
              </a:rPr>
              <a:t>17 </a:t>
            </a:r>
            <a:r>
              <a:rPr lang="fi-FI" sz="2000">
                <a:solidFill>
                  <a:srgbClr val="213A8F"/>
                </a:solidFill>
                <a:latin typeface="Arial" panose="020B0604020202020204"/>
                <a:cs typeface="Arial"/>
              </a:rPr>
              <a:t>(-1</a:t>
            </a:r>
            <a:r>
              <a:rPr kumimoji="0" lang="fi-FI" sz="20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)</a:t>
            </a:r>
            <a:endParaRPr kumimoji="0" lang="fi-FI" sz="20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/>
          </p:cNvSpPr>
          <p:nvPr/>
        </p:nvSpPr>
        <p:spPr>
          <a:xfrm>
            <a:off x="8147304" y="1674287"/>
            <a:ext cx="3926508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4">
                    <a:lumMod val="75000"/>
                  </a:schemeClr>
                </a:solidFill>
              </a:rPr>
              <a:t>Lakisääteisen mitoituksen toteutuminen</a:t>
            </a:r>
          </a:p>
          <a:p>
            <a:endParaRPr lang="fi-FI" sz="16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fi-FI" sz="1600" b="1" dirty="0">
                <a:solidFill>
                  <a:schemeClr val="tx2">
                    <a:lumMod val="75000"/>
                  </a:schemeClr>
                </a:solidFill>
              </a:rPr>
              <a:t>Ei  käytössä</a:t>
            </a:r>
            <a:endParaRPr lang="fi-FI" sz="1600" dirty="0">
              <a:solidFill>
                <a:schemeClr val="tx2">
                  <a:lumMod val="75000"/>
                </a:schemeClr>
              </a:solidFill>
              <a:cs typeface="Arial"/>
            </a:endParaRPr>
          </a:p>
          <a:p>
            <a:endParaRPr lang="fi-FI" sz="16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35410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1_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5d2161c-bdf7-4f84-8f9b-c9ae44126b92">
      <UserInfo>
        <DisplayName>Yliluoma Susanna</DisplayName>
        <AccountId>131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8BEE3C68526E3448DFF1DFF37962FFF" ma:contentTypeVersion="6" ma:contentTypeDescription="Skapa ett nytt dokument." ma:contentTypeScope="" ma:versionID="0744d205711e45233702938b36c3b2c7">
  <xsd:schema xmlns:xsd="http://www.w3.org/2001/XMLSchema" xmlns:xs="http://www.w3.org/2001/XMLSchema" xmlns:p="http://schemas.microsoft.com/office/2006/metadata/properties" xmlns:ns2="54ab895a-e0c1-4b45-9c2f-28dcb5c291e5" xmlns:ns3="75d2161c-bdf7-4f84-8f9b-c9ae44126b92" targetNamespace="http://schemas.microsoft.com/office/2006/metadata/properties" ma:root="true" ma:fieldsID="cf75a04915e99e681855d8c288d58896" ns2:_="" ns3:_="">
    <xsd:import namespace="54ab895a-e0c1-4b45-9c2f-28dcb5c291e5"/>
    <xsd:import namespace="75d2161c-bdf7-4f84-8f9b-c9ae44126b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ab895a-e0c1-4b45-9c2f-28dcb5c291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2161c-bdf7-4f84-8f9b-c9ae44126b9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1BDA3F-9081-465D-A0C8-DF261C8C3C7F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4ab895a-e0c1-4b45-9c2f-28dcb5c291e5"/>
    <ds:schemaRef ds:uri="http://purl.org/dc/elements/1.1/"/>
    <ds:schemaRef ds:uri="http://schemas.microsoft.com/office/2006/metadata/properties"/>
    <ds:schemaRef ds:uri="75d2161c-bdf7-4f84-8f9b-c9ae44126b92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56CFE92-DA2A-4223-8597-67EDE13B94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ab895a-e0c1-4b45-9c2f-28dcb5c291e5"/>
    <ds:schemaRef ds:uri="75d2161c-bdf7-4f84-8f9b-c9ae44126b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2321cc12-b2a3-4edf-b26e-9eb151c69c7d}" enabled="0" method="" siteId="{2321cc12-b2a3-4edf-b26e-9eb151c69c7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83</TotalTime>
  <Words>375</Words>
  <Application>Microsoft Office PowerPoint</Application>
  <PresentationFormat>Widescreen</PresentationFormat>
  <Paragraphs>105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OVHP_teema</vt:lpstr>
      <vt:lpstr>1_OVHP_teema</vt:lpstr>
      <vt:lpstr>Omavalvonnan seuratatietojen raportointi</vt:lpstr>
      <vt:lpstr>Turvallisuus ja laatu</vt:lpstr>
      <vt:lpstr>Asiakaskokemus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Ivars Birgitta</cp:lastModifiedBy>
  <cp:revision>31</cp:revision>
  <dcterms:created xsi:type="dcterms:W3CDTF">2023-11-14T05:41:58Z</dcterms:created>
  <dcterms:modified xsi:type="dcterms:W3CDTF">2025-05-22T07:53:34Z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0x01010098BEE3C68526E3448DFF1DFF37962FFF</vt:lpwstr>
  </property>
  <property fmtid="{D5CDD505-2E9C-101B-9397-08002B2CF9AE}" pid="3" name="MediaServiceImageTags">
    <vt:lpwstr/>
  </property>
</Properties>
</file>