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  <p:sldMasterId id="2147483733" r:id="rId6"/>
  </p:sldMasterIdLst>
  <p:notesMasterIdLst>
    <p:notesMasterId r:id="rId13"/>
  </p:notesMasterIdLst>
  <p:handoutMasterIdLst>
    <p:handoutMasterId r:id="rId14"/>
  </p:handoutMasterIdLst>
  <p:sldIdLst>
    <p:sldId id="256" r:id="rId7"/>
    <p:sldId id="581" r:id="rId8"/>
    <p:sldId id="582" r:id="rId9"/>
    <p:sldId id="452" r:id="rId10"/>
    <p:sldId id="579" r:id="rId11"/>
    <p:sldId id="58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409818-9C0F-6764-410C-308F15637641}" v="4" dt="2025-06-03T07:41:34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46_B34E027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1118</c:v>
                </c:pt>
                <c:pt idx="1">
                  <c:v>1256</c:v>
                </c:pt>
                <c:pt idx="2">
                  <c:v>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8.6.2025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18544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470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31917788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819188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6703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1426890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5819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40115098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729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69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9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882314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834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061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8686698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0474826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4337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2611577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295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8461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192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39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2.sv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59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30" r:id="rId19"/>
    <p:sldLayoutId id="2147483731" r:id="rId20"/>
    <p:sldLayoutId id="2147483732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247840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  <p:sldLayoutId id="2147483751" r:id="rId18"/>
    <p:sldLayoutId id="2147483752" r:id="rId19"/>
    <p:sldLayoutId id="2147483753" r:id="rId20"/>
    <p:sldLayoutId id="2147483754" r:id="rId21"/>
    <p:sldLayoutId id="214748375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jpe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Tulosalue: Ympärivuorokautinen palveluasuminen (HEBO)</a:t>
            </a:r>
          </a:p>
          <a:p>
            <a:r>
              <a:rPr lang="fi-FI"/>
              <a:t>Raportoitava ajanjakso: 1-4.2025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>
                <a:solidFill>
                  <a:schemeClr val="bg1"/>
                </a:solidFill>
              </a:rPr>
              <a:t>Edellisen kauden (9-12.2024)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/>
              <a:t>Saatavuus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1260000" y="1224000"/>
            <a:ext cx="3600000" cy="2739490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10433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Jonot asumisyksiköihin, tavoite alle 3kk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>
              <a:defRPr/>
            </a:pPr>
            <a:r>
              <a:rPr lang="fi-FI" sz="1400">
                <a:solidFill>
                  <a:srgbClr val="213A8F"/>
                </a:solidFill>
                <a:latin typeface="Arial" panose="020B0604020202020204"/>
              </a:rPr>
              <a:t>2,17 kk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(2,58kk 9-12.2024)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srgbClr val="008464"/>
              </a:solidFill>
              <a:effectLst/>
              <a:uLnTx/>
              <a:uFillTx/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332000"/>
            <a:ext cx="3600000" cy="23544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Suoritteet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r>
              <a:rPr lang="fi-FI" sz="1400" dirty="0"/>
              <a:t>Asumispalvelut</a:t>
            </a:r>
            <a:endParaRPr lang="fi-FI" sz="1400" dirty="0">
              <a:cs typeface="Arial"/>
            </a:endParaRPr>
          </a:p>
          <a:p>
            <a:r>
              <a:rPr lang="fi-FI" sz="1400" dirty="0"/>
              <a:t>-kuormitus 96,31 % ( 95,2 % 9-12/2024)</a:t>
            </a:r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Intervalliosastot </a:t>
            </a:r>
          </a:p>
          <a:p>
            <a:r>
              <a:rPr lang="fi-FI" sz="1400" dirty="0">
                <a:cs typeface="Arial"/>
              </a:rPr>
              <a:t>77,83%</a:t>
            </a:r>
            <a:endParaRPr lang="fi-FI" sz="1400" dirty="0"/>
          </a:p>
          <a:p>
            <a:endParaRPr lang="fi-FI" sz="1400" dirty="0"/>
          </a:p>
          <a:p>
            <a:r>
              <a:rPr lang="fi-FI" sz="1400" dirty="0"/>
              <a:t>-</a:t>
            </a:r>
            <a:r>
              <a:rPr lang="fi-FI" sz="1400" dirty="0">
                <a:cs typeface="Arial"/>
              </a:rPr>
              <a:t>3 intervallipaikkaa ollut suljettuna henkilöstöpulan vuoksi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2 paikkaa on suljettu tilapäisesti henkilöstöpulan takia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21390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r>
              <a:rPr lang="fi-FI" sz="1400" b="1" dirty="0"/>
              <a:t>Asumispalvelut</a:t>
            </a:r>
            <a:endParaRPr lang="fi-FI" sz="1400" b="1" dirty="0">
              <a:cs typeface="Arial"/>
            </a:endParaRPr>
          </a:p>
          <a:p>
            <a:r>
              <a:rPr lang="fi-FI" sz="1400" dirty="0"/>
              <a:t>-Intervallihoitopaikkojen tehokkaampi käyttö keskisellä alueella. Työryhmä.</a:t>
            </a:r>
            <a:endParaRPr lang="fi-FI" sz="1400" dirty="0">
              <a:cs typeface="Arial"/>
            </a:endParaRPr>
          </a:p>
          <a:p>
            <a:r>
              <a:rPr lang="fi-FI" sz="1400" dirty="0"/>
              <a:t>Yhteisöllisen asumispaikkojen  laajentaminen meneillään</a:t>
            </a:r>
            <a:endParaRPr lang="fi-FI" sz="1400" dirty="0">
              <a:cs typeface="Arial"/>
            </a:endParaRPr>
          </a:p>
          <a:p>
            <a:endParaRPr lang="fi-FI" sz="1400"/>
          </a:p>
          <a:p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EE4A30-4B57-7112-9FB1-16FA454C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4968000" y="3998770"/>
            <a:ext cx="3600000" cy="2739490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2388DC-F395-3345-22DD-6334E7FB099F}"/>
              </a:ext>
            </a:extLst>
          </p:cNvPr>
          <p:cNvSpPr txBox="1">
            <a:spLocks/>
          </p:cNvSpPr>
          <p:nvPr/>
        </p:nvSpPr>
        <p:spPr>
          <a:xfrm>
            <a:off x="5076000" y="4106770"/>
            <a:ext cx="3492000" cy="16835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Yhdenvertaisuus</a:t>
            </a:r>
          </a:p>
          <a:p>
            <a:r>
              <a:rPr lang="fi-FI" sz="1400">
                <a:cs typeface="Arial"/>
              </a:rPr>
              <a:t>Ympärivuorokautisia asumispalvelupaikkojen määrissä suhteessa yli 75v alueellisia eroja edelleen</a:t>
            </a:r>
          </a:p>
          <a:p>
            <a:endParaRPr lang="fi-FI" sz="1400">
              <a:cs typeface="Arial"/>
            </a:endParaRPr>
          </a:p>
          <a:p>
            <a:r>
              <a:rPr lang="fi-FI" sz="1400">
                <a:cs typeface="Arial"/>
              </a:rPr>
              <a:t>Jonotusajoissa alueellisia eroja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D0A43-461C-CEE9-EF08-E4B34E74ECEB}"/>
              </a:ext>
            </a:extLst>
          </p:cNvPr>
          <p:cNvSpPr txBox="1"/>
          <p:nvPr/>
        </p:nvSpPr>
        <p:spPr>
          <a:xfrm>
            <a:off x="1368000" y="4071490"/>
            <a:ext cx="3600000" cy="24160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Henkilöstömitoitus per asumisyksikkö, omat ja ulkoiset asumisyksiköt</a:t>
            </a:r>
          </a:p>
          <a:p>
            <a:r>
              <a:rPr lang="fi-FI" sz="1400" dirty="0">
                <a:cs typeface="Arial"/>
              </a:rPr>
              <a:t>Viimeisessä (11/2024) </a:t>
            </a:r>
            <a:r>
              <a:rPr lang="fi-FI" sz="1400" err="1">
                <a:cs typeface="Arial"/>
              </a:rPr>
              <a:t>THL.n</a:t>
            </a:r>
            <a:r>
              <a:rPr lang="fi-FI" sz="1400" dirty="0">
                <a:cs typeface="Arial"/>
              </a:rPr>
              <a:t> raportissa 11 asumisyksiköistä )  alitti vanhuspalvelulain </a:t>
            </a:r>
            <a:r>
              <a:rPr lang="fi-FI" sz="1400">
                <a:cs typeface="Arial"/>
              </a:rPr>
              <a:t>vaatiman vähimmäismitoituksen</a:t>
            </a:r>
          </a:p>
          <a:p>
            <a:r>
              <a:rPr lang="fi-FI" sz="1400" dirty="0">
                <a:cs typeface="Arial"/>
              </a:rPr>
              <a:t> Vähimmäishenkilöstömitoitus  lain mukaan </a:t>
            </a:r>
            <a:r>
              <a:rPr lang="fi-FI" sz="1400">
                <a:cs typeface="Arial"/>
              </a:rPr>
              <a:t>tulee olla vähintään 0,60</a:t>
            </a:r>
            <a:endParaRPr lang="fi-FI" dirty="0"/>
          </a:p>
          <a:p>
            <a:pPr marL="285750" indent="-285750">
              <a:buFont typeface="Calibri"/>
              <a:buChar char="-"/>
            </a:pPr>
            <a:r>
              <a:rPr lang="fi-FI" sz="1400">
                <a:cs typeface="Arial"/>
              </a:rPr>
              <a:t>Henkilöstömitoitus koko alueella ka </a:t>
            </a:r>
            <a:r>
              <a:rPr lang="fi-FI" sz="1400" dirty="0">
                <a:cs typeface="Arial"/>
              </a:rPr>
              <a:t>0,67 (vaihteluväli 0,61- 0,75)</a:t>
            </a:r>
          </a:p>
        </p:txBody>
      </p:sp>
    </p:spTree>
    <p:extLst>
      <p:ext uri="{BB962C8B-B14F-4D97-AF65-F5344CB8AC3E}">
        <p14:creationId xmlns:p14="http://schemas.microsoft.com/office/powerpoint/2010/main" val="132928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/>
              <a:t>Turvallisuus ja laatu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145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/>
              <a:t>Status</a:t>
            </a:r>
            <a:r>
              <a:rPr lang="sv-SE" sz="1400"/>
              <a:t>1-4/2025</a:t>
            </a:r>
          </a:p>
          <a:p>
            <a:pPr>
              <a:lnSpc>
                <a:spcPct val="150000"/>
              </a:lnSpc>
            </a:pPr>
            <a:r>
              <a:rPr lang="sv-SE" sz="1400" b="1" err="1"/>
              <a:t>Kaikki</a:t>
            </a:r>
            <a:r>
              <a:rPr lang="sv-SE" sz="1400" b="1"/>
              <a:t> </a:t>
            </a:r>
            <a:r>
              <a:rPr lang="sv-SE" sz="1400" b="1" err="1"/>
              <a:t>ilmoitukset</a:t>
            </a:r>
            <a:r>
              <a:rPr lang="sv-SE" sz="1400" b="1"/>
              <a:t>: </a:t>
            </a:r>
            <a:r>
              <a:rPr lang="sv-SE" sz="1400"/>
              <a:t>1296 (1118)</a:t>
            </a:r>
          </a:p>
          <a:p>
            <a:pPr>
              <a:lnSpc>
                <a:spcPct val="150000"/>
              </a:lnSpc>
            </a:pPr>
            <a:r>
              <a:rPr lang="sv-SE" sz="1400" b="1" err="1"/>
              <a:t>Odottaa</a:t>
            </a:r>
            <a:r>
              <a:rPr lang="sv-SE" sz="1400" b="1"/>
              <a:t> </a:t>
            </a:r>
            <a:r>
              <a:rPr lang="sv-SE" sz="1400" b="1" err="1"/>
              <a:t>käsittelyä</a:t>
            </a:r>
            <a:r>
              <a:rPr lang="sv-SE" sz="1400" b="1"/>
              <a:t>: </a:t>
            </a:r>
            <a:r>
              <a:rPr lang="sv-SE" sz="1400"/>
              <a:t>162 (12%)</a:t>
            </a:r>
            <a:endParaRPr lang="en-US" sz="1400"/>
          </a:p>
          <a:p>
            <a:pPr>
              <a:lnSpc>
                <a:spcPct val="150000"/>
              </a:lnSpc>
            </a:pPr>
            <a:r>
              <a:rPr lang="sv-SE" sz="1400" b="1" err="1"/>
              <a:t>Odottaa</a:t>
            </a:r>
            <a:r>
              <a:rPr lang="sv-SE" sz="1400" b="1"/>
              <a:t> </a:t>
            </a:r>
            <a:r>
              <a:rPr lang="sv-SE" sz="1400" b="1" err="1"/>
              <a:t>lisätietoa</a:t>
            </a:r>
            <a:r>
              <a:rPr lang="sv-SE" sz="1400" b="1"/>
              <a:t>: </a:t>
            </a:r>
            <a:r>
              <a:rPr lang="sv-SE" sz="1400"/>
              <a:t>3 (0%)</a:t>
            </a:r>
            <a:endParaRPr lang="sv-SE" sz="14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err="1"/>
              <a:t>Käsittelyssä</a:t>
            </a:r>
            <a:r>
              <a:rPr lang="sv-SE" sz="1400" b="1"/>
              <a:t>: </a:t>
            </a:r>
            <a:r>
              <a:rPr lang="sv-SE" sz="1400"/>
              <a:t>95 (7%)</a:t>
            </a:r>
            <a:br>
              <a:rPr lang="sv-SE" sz="1400"/>
            </a:br>
            <a:r>
              <a:rPr lang="sv-SE" sz="1400" b="1" err="1"/>
              <a:t>Valmis</a:t>
            </a:r>
            <a:r>
              <a:rPr lang="sv-SE" sz="1400" b="1"/>
              <a:t>: </a:t>
            </a:r>
            <a:r>
              <a:rPr lang="sv-SE" sz="1400"/>
              <a:t>1036 (80%)</a:t>
            </a:r>
            <a:endParaRPr lang="en-US" sz="140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aulukko Vaaratapahtumailmoitusten määrä &#10;Tammikuu-Huhtikuu 2024 1118&#10;Tammikuu-Huhtikuu 2025&#10;Toukokuu-Elokuu 2024 1256&#10;Toukokuu-Elokuu 2025&#10;Syyskuu- Joulukuu 2024 1332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816387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sz="1600" b="1" dirty="0">
                <a:solidFill>
                  <a:schemeClr val="accent5"/>
                </a:solidFill>
              </a:rPr>
              <a:t>Yleisimmät ilmoitustyypit henkilökunta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Tapaturma, onnettomuus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Lääkehoitoon liittyvä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Väkivalta</a:t>
            </a:r>
            <a:endParaRPr lang="fi-FI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kumimoji="0" lang="sv-SE" sz="16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RAI-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tunnusluvut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>
                <a:solidFill>
                  <a:schemeClr val="tx2"/>
                </a:solidFill>
                <a:cs typeface="Arial"/>
              </a:rPr>
              <a:t>Monilääkitys  59% / (54% 9-12/2025);(maan ka 56%) </a:t>
            </a:r>
          </a:p>
          <a:p>
            <a:endParaRPr lang="sv-SE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536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>
                <a:solidFill>
                  <a:srgbClr val="213A8F"/>
                </a:solidFill>
                <a:latin typeface="Arial" panose="020B0604020202020204"/>
                <a:cs typeface="Arial"/>
              </a:rPr>
              <a:t>0</a:t>
            </a:r>
            <a:r>
              <a:rPr kumimoji="0" lang="fi-FI" sz="3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(0)</a:t>
            </a:r>
            <a:endParaRPr kumimoji="0" lang="fi-FI" sz="3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184" y="4536000"/>
            <a:ext cx="16903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>
                <a:solidFill>
                  <a:schemeClr val="accent5"/>
                </a:solidFill>
              </a:rPr>
              <a:t>Yhteydenotot sosiaaliasia-vastaaville (kpl)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37" y="5931439"/>
            <a:ext cx="16475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>
                <a:solidFill>
                  <a:srgbClr val="213A8F"/>
                </a:solidFill>
                <a:latin typeface="Arial" panose="020B0604020202020204"/>
                <a:cs typeface="Arial"/>
              </a:rPr>
              <a:t>8</a:t>
            </a:r>
            <a:r>
              <a:rPr lang="fi-FI" sz="2400">
                <a:solidFill>
                  <a:srgbClr val="213A8F"/>
                </a:solidFill>
                <a:latin typeface="Arial" panose="020B0604020202020204"/>
                <a:cs typeface="Arial"/>
              </a:rPr>
              <a:t>(12</a:t>
            </a:r>
            <a:r>
              <a:rPr kumimoji="0" lang="fi-FI" sz="2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536000"/>
            <a:ext cx="3848168" cy="27084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indent="-285750">
              <a:buFont typeface="Calibri"/>
              <a:buChar char="-"/>
            </a:pPr>
            <a:r>
              <a:rPr lang="fi-FI" sz="1400" err="1">
                <a:cs typeface="Arial"/>
              </a:rPr>
              <a:t>Imo</a:t>
            </a:r>
            <a:r>
              <a:rPr lang="fi-FI" sz="1400" dirty="0">
                <a:cs typeface="Arial"/>
              </a:rPr>
              <a:t> (itsemääräämisoikeus) </a:t>
            </a:r>
            <a:r>
              <a:rPr lang="fi-FI" sz="1400" err="1">
                <a:cs typeface="Arial"/>
              </a:rPr>
              <a:t>suunnilelma</a:t>
            </a:r>
            <a:r>
              <a:rPr lang="fi-FI" sz="1400" dirty="0">
                <a:cs typeface="Arial"/>
              </a:rPr>
              <a:t> laadittu;  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Times New Roman"/>
              </a:rPr>
              <a:t>Itsemääräämisoikeus ja rajoittavat toimenpiteet toimintaohjeita  jalkautetaan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Kaatumisten ehkäisyn työryhmä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Koulutukset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latin typeface="Arial" panose="020B0604020202020204"/>
                <a:cs typeface="Arial"/>
              </a:rPr>
              <a:t>Muistisairaan asukkaan kohtaamisen haasteet  –koulutus käynnissä</a:t>
            </a:r>
          </a:p>
          <a:p>
            <a:endParaRPr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  <a:p>
            <a:endParaRPr lang="fi-FI" sz="1400" dirty="0">
              <a:solidFill>
                <a:srgbClr val="FF0000"/>
              </a:solidFill>
              <a:latin typeface="Arial" panose="020B0604020202020204"/>
              <a:cs typeface="Arial"/>
            </a:endParaRPr>
          </a:p>
          <a:p>
            <a:pPr marL="285750" indent="-285750">
              <a:buFont typeface="Calibri,Sans-Serif"/>
              <a:buChar char="-"/>
            </a:pPr>
            <a:endParaRPr lang="fi-FI" sz="1400">
              <a:solidFill>
                <a:srgbClr val="FF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652E28-B745-3928-E8F9-571AF58C9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536000"/>
            <a:ext cx="1717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Sosiaalihuollon epäkohta-ilmoitusten määrä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4EE3C-D6C8-35F7-B859-A76FC4BC43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688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0 </a:t>
            </a:r>
            <a:r>
              <a:rPr kumimoji="0" lang="fi-FI" sz="2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(5)</a:t>
            </a:r>
            <a:endParaRPr kumimoji="0" lang="fi-FI" sz="3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56490" y="4536000"/>
            <a:ext cx="17179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tekemät vaaratapahtuma-ilmoitukset, määrä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7C989-185B-85F5-B8E3-0040D19F2F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52328" y="5910594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>
                <a:solidFill>
                  <a:srgbClr val="213A8F"/>
                </a:solidFill>
                <a:latin typeface="Arial" panose="020B0604020202020204"/>
                <a:cs typeface="Arial"/>
              </a:rPr>
              <a:t>4</a:t>
            </a:r>
            <a:r>
              <a:rPr kumimoji="0" lang="fi-FI" sz="3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(3)</a:t>
            </a:r>
            <a:endParaRPr kumimoji="0" lang="fi-FI" sz="36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823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9 (42)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56 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(61)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4,33 (4,8)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4,67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</a:t>
            </a: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22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(3,32)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(4,71)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4,89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(4,88)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pPr>
              <a:defRPr/>
            </a:pPr>
            <a:r>
              <a:rPr lang="fi-FI" sz="1400">
                <a:latin typeface="Arial"/>
                <a:cs typeface="Arial"/>
              </a:rPr>
              <a:t>-NPS on hyvällä tasolla, vaikka hieman laskenut</a:t>
            </a:r>
            <a:endParaRPr lang="fi-FI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>
                <a:latin typeface="Arial"/>
                <a:cs typeface="Arial"/>
              </a:rPr>
              <a:t>-THL </a:t>
            </a:r>
            <a:r>
              <a:rPr lang="fi-FI" sz="1400" err="1">
                <a:latin typeface="Arial"/>
                <a:cs typeface="Arial"/>
              </a:rPr>
              <a:t>mittauksesa</a:t>
            </a:r>
            <a:r>
              <a:rPr lang="fi-FI" sz="1400">
                <a:latin typeface="Arial"/>
                <a:cs typeface="Arial"/>
              </a:rPr>
              <a:t> keväällä 2024 NPS oli 34 (maan ka 36)</a:t>
            </a:r>
            <a:endParaRPr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285750" indent="-285750">
              <a:buFont typeface="Calibri"/>
              <a:buChar char="-"/>
              <a:defRPr/>
            </a:pPr>
            <a:r>
              <a:rPr lang="fi-FI" sz="1400">
                <a:latin typeface="Arial"/>
                <a:cs typeface="Arial"/>
              </a:rPr>
              <a:t>Vastauksia vähän</a:t>
            </a:r>
            <a:endParaRPr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8554" y="797772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8F2066E-5288-FE7C-6FE3-A617BFB6A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944" y="3217082"/>
            <a:ext cx="2362994" cy="118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3E47B019-9E56-C29E-6D61-5372C6434B32}"/>
              </a:ext>
            </a:extLst>
          </p:cNvPr>
          <p:cNvCxnSpPr>
            <a:cxnSpLocks/>
          </p:cNvCxnSpPr>
          <p:nvPr/>
        </p:nvCxnSpPr>
        <p:spPr>
          <a:xfrm flipV="1">
            <a:off x="4908441" y="3748252"/>
            <a:ext cx="432044" cy="498187"/>
          </a:xfrm>
          <a:prstGeom prst="straightConnector1">
            <a:avLst/>
          </a:prstGeom>
          <a:noFill/>
          <a:ln w="38100" cap="flat" cmpd="sng" algn="ctr">
            <a:solidFill>
              <a:srgbClr val="213A8F"/>
            </a:solidFill>
            <a:prstDash val="solid"/>
            <a:miter lim="800000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/>
              <a:t>Osallisuus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arvioinnissa:</a:t>
            </a: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Yhteisiä omaisteniltoja järjestetty</a:t>
            </a:r>
          </a:p>
          <a:p>
            <a:pPr marL="285750" indent="-285750">
              <a:buFont typeface="Arial"/>
              <a:buChar char="•"/>
            </a:pPr>
            <a:r>
              <a:rPr lang="fi-FI" sz="1400" err="1">
                <a:cs typeface="Arial"/>
              </a:rPr>
              <a:t>Haipro</a:t>
            </a:r>
            <a:r>
              <a:rPr lang="fi-FI" sz="1400">
                <a:cs typeface="Arial"/>
              </a:rPr>
              <a:t> käytössä</a:t>
            </a:r>
            <a:endParaRPr lang="en-US" sz="140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Palautejärjestelmä käytössä</a:t>
            </a: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Asiakkaat mukana RAI arvioinneissa</a:t>
            </a:r>
          </a:p>
          <a:p>
            <a:pPr marL="285750" indent="-285750">
              <a:buFont typeface="Arial"/>
              <a:buChar char="•"/>
            </a:pPr>
            <a:endParaRPr lang="fi-FI" sz="1400"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r>
              <a:rPr lang="fi-FI" sz="1400">
                <a:cs typeface="Arial"/>
              </a:rPr>
              <a:t>Säännöllisiä tapaamisia järjestöjen kanssa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r>
              <a:rPr lang="fi-FI" sz="1400">
                <a:latin typeface="Arial"/>
                <a:cs typeface="Arial"/>
              </a:rPr>
              <a:t>Yhteisiä omaisteniltoja järjestetty</a:t>
            </a:r>
          </a:p>
          <a:p>
            <a:r>
              <a:rPr lang="fi-FI" sz="1400" b="1">
                <a:latin typeface="+mj-lt"/>
              </a:rPr>
              <a:t> </a:t>
            </a:r>
            <a:endParaRPr lang="fi-FI" sz="1400" b="1" i="0">
              <a:effectLst/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b="0" i="0" u="none" strike="sng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Koulutusta väkivalta/haasteellisista tilanteista </a:t>
            </a: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Henkilöhälytysten toimivuutta pyritty parantamaan</a:t>
            </a:r>
            <a:endParaRPr lang="en-US" sz="1400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Parempaa tiedotusta</a:t>
            </a:r>
          </a:p>
          <a:p>
            <a:pPr marL="285750" indent="-285750">
              <a:buFont typeface="Arial"/>
              <a:buChar char="•"/>
            </a:pPr>
            <a:r>
              <a:rPr lang="fi-FI" sz="1400">
                <a:cs typeface="Arial"/>
              </a:rPr>
              <a:t>Tiivis yhteistyö Asiakas ja palveluohjauksen kanssa</a:t>
            </a: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Henkilöstö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err="1">
                <a:solidFill>
                  <a:schemeClr val="accent5"/>
                </a:solidFill>
              </a:rPr>
              <a:t>Henkilöstömäärä</a:t>
            </a:r>
            <a:endParaRPr lang="sv-SE" sz="1600" b="1">
              <a:solidFill>
                <a:schemeClr val="accent5"/>
              </a:solidFill>
            </a:endParaRPr>
          </a:p>
          <a:p>
            <a:r>
              <a:rPr lang="fi-FI" sz="1400" dirty="0">
                <a:solidFill>
                  <a:schemeClr val="accent5"/>
                </a:solidFill>
              </a:rPr>
              <a:t>Henkilöstö: 1139</a:t>
            </a:r>
            <a:endParaRPr lang="fi-FI" sz="1400" dirty="0">
              <a:solidFill>
                <a:schemeClr val="accent5"/>
              </a:solidFill>
              <a:cs typeface="Arial"/>
            </a:endParaRPr>
          </a:p>
          <a:p>
            <a:endParaRPr lang="fi-FI" sz="1400" dirty="0">
              <a:solidFill>
                <a:schemeClr val="accent5"/>
              </a:solidFill>
              <a:cs typeface="Arial"/>
            </a:endParaRPr>
          </a:p>
          <a:p>
            <a:r>
              <a:rPr lang="fi-FI" sz="1400" dirty="0">
                <a:solidFill>
                  <a:schemeClr val="accent5"/>
                </a:solidFill>
              </a:rPr>
              <a:t>Vakinaiset:905</a:t>
            </a:r>
            <a:endParaRPr lang="fi-FI" sz="1400" dirty="0">
              <a:solidFill>
                <a:schemeClr val="accent5"/>
              </a:solidFill>
              <a:cs typeface="Arial"/>
            </a:endParaRPr>
          </a:p>
          <a:p>
            <a:r>
              <a:rPr lang="fi-FI" sz="1400" dirty="0">
                <a:solidFill>
                  <a:schemeClr val="accent5"/>
                </a:solidFill>
                <a:cs typeface="Arial"/>
              </a:rPr>
              <a:t> </a:t>
            </a:r>
          </a:p>
          <a:p>
            <a:r>
              <a:rPr lang="fi-FI" sz="1400" dirty="0">
                <a:solidFill>
                  <a:schemeClr val="accent5"/>
                </a:solidFill>
              </a:rPr>
              <a:t>Tilapäiset: 234</a:t>
            </a:r>
            <a:endParaRPr lang="fi-FI" sz="1400" dirty="0">
              <a:solidFill>
                <a:schemeClr val="accent5"/>
              </a:solidFill>
              <a:cs typeface="Arial"/>
            </a:endParaRPr>
          </a:p>
          <a:p>
            <a:endParaRPr lang="fi-FI" sz="1400" dirty="0">
              <a:solidFill>
                <a:schemeClr val="accent5"/>
              </a:solidFill>
              <a:cs typeface="Arial"/>
            </a:endParaRPr>
          </a:p>
          <a:p>
            <a:endParaRPr lang="en-US" sz="1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5"/>
                </a:solidFill>
              </a:rPr>
              <a:t>Työturvallisuusilmoituksia HaiPro-järjestelmän kautta: </a:t>
            </a:r>
            <a:r>
              <a:rPr lang="fi-FI" sz="1600"/>
              <a:t>Ilmoitusten</a:t>
            </a:r>
            <a:r>
              <a:rPr lang="fi-FI" sz="1600" baseline="0"/>
              <a:t> määrä:</a:t>
            </a:r>
            <a:endParaRPr lang="fi-FI" sz="1600" baseline="0">
              <a:cs typeface="Arial"/>
            </a:endParaRPr>
          </a:p>
          <a:p>
            <a:r>
              <a:rPr lang="fi-FI" sz="1600" baseline="0">
                <a:cs typeface="Arial"/>
              </a:rPr>
              <a:t>207 (</a:t>
            </a:r>
            <a:r>
              <a:rPr lang="fi-FI" sz="1600">
                <a:cs typeface="Arial"/>
              </a:rPr>
              <a:t>195</a:t>
            </a:r>
            <a:r>
              <a:rPr lang="fi-FI" sz="1600" baseline="0">
                <a:cs typeface="Arial"/>
              </a:rPr>
              <a:t>)</a:t>
            </a:r>
          </a:p>
          <a:p>
            <a:endParaRPr lang="fi-FI" sz="1600">
              <a:cs typeface="Arial"/>
            </a:endParaRPr>
          </a:p>
          <a:p>
            <a:r>
              <a:rPr lang="fi-FI" sz="1600">
                <a:cs typeface="Arial"/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sz="1600">
                <a:cs typeface="Arial"/>
              </a:rPr>
              <a:t>Uhka tai väkivalta</a:t>
            </a:r>
          </a:p>
          <a:p>
            <a:pPr marL="342900" indent="-342900">
              <a:buAutoNum type="arabicPeriod"/>
            </a:pPr>
            <a:r>
              <a:rPr lang="fi-FI" sz="1600">
                <a:cs typeface="Arial"/>
              </a:rPr>
              <a:t>Muu (ilmoitustyyppiä ei löydy listalta)</a:t>
            </a:r>
          </a:p>
          <a:p>
            <a:pPr marL="342900" indent="-342900">
              <a:buAutoNum type="arabicPeriod"/>
            </a:pPr>
            <a:r>
              <a:rPr lang="fi-FI" sz="1600">
                <a:cs typeface="Arial"/>
              </a:rPr>
              <a:t>Kaatuminen, liukastuminen</a:t>
            </a:r>
            <a:endParaRPr lang="en-US" sz="160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 dirty="0">
              <a:solidFill>
                <a:schemeClr val="accent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Kehityskeskustelut</a:t>
            </a:r>
            <a:r>
              <a:rPr lang="sv-SE" sz="1600" dirty="0">
                <a:solidFill>
                  <a:schemeClr val="tx1">
                    <a:lumMod val="49000"/>
                  </a:schemeClr>
                </a:solidFill>
                <a:cs typeface="Arial"/>
              </a:rPr>
              <a:t> ja </a:t>
            </a: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työnohjaukset</a:t>
            </a:r>
            <a:endParaRPr lang="sv-SE" sz="1600" dirty="0">
              <a:solidFill>
                <a:schemeClr val="tx1">
                  <a:lumMod val="49000"/>
                </a:schemeClr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Haiproilmoitusten</a:t>
            </a:r>
            <a:r>
              <a:rPr lang="sv-SE" sz="1600" dirty="0">
                <a:solidFill>
                  <a:schemeClr val="tx1">
                    <a:lumMod val="49000"/>
                  </a:schemeClr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säännöllinen</a:t>
            </a:r>
            <a:r>
              <a:rPr lang="sv-SE" sz="1600" dirty="0">
                <a:solidFill>
                  <a:schemeClr val="tx1">
                    <a:lumMod val="49000"/>
                  </a:schemeClr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läpikäynti</a:t>
            </a:r>
            <a:r>
              <a:rPr lang="sv-SE" sz="1600" dirty="0">
                <a:solidFill>
                  <a:schemeClr val="tx1">
                    <a:lumMod val="49000"/>
                  </a:schemeClr>
                </a:solidFill>
                <a:cs typeface="Arial"/>
              </a:rPr>
              <a:t> ja </a:t>
            </a: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korjaavat</a:t>
            </a:r>
            <a:r>
              <a:rPr lang="sv-SE" sz="1600" dirty="0">
                <a:solidFill>
                  <a:schemeClr val="tx1">
                    <a:lumMod val="49000"/>
                  </a:schemeClr>
                </a:solidFill>
                <a:cs typeface="Arial"/>
              </a:rPr>
              <a:t> </a:t>
            </a: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toimenpiteet</a:t>
            </a:r>
            <a:endParaRPr lang="sv-SE" sz="1600" dirty="0">
              <a:solidFill>
                <a:schemeClr val="tx1">
                  <a:lumMod val="49000"/>
                </a:schemeClr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sz="1600" dirty="0">
                <a:solidFill>
                  <a:schemeClr val="tx1">
                    <a:lumMod val="49000"/>
                  </a:schemeClr>
                </a:solidFill>
                <a:cs typeface="Arial"/>
              </a:rPr>
              <a:t>E-</a:t>
            </a:r>
            <a:r>
              <a:rPr lang="sv-SE" sz="1600" dirty="0" err="1">
                <a:solidFill>
                  <a:schemeClr val="tx1">
                    <a:lumMod val="49000"/>
                  </a:schemeClr>
                </a:solidFill>
                <a:cs typeface="Arial"/>
              </a:rPr>
              <a:t>passi</a:t>
            </a:r>
            <a:endParaRPr lang="sv-SE" sz="1600" dirty="0">
              <a:solidFill>
                <a:schemeClr val="tx1">
                  <a:lumMod val="49000"/>
                </a:schemeClr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sz="1600" err="1">
                <a:solidFill>
                  <a:schemeClr val="tx1">
                    <a:lumMod val="49000"/>
                  </a:schemeClr>
                </a:solidFill>
                <a:cs typeface="Arial"/>
              </a:rPr>
              <a:t>Kehittämispäivät</a:t>
            </a:r>
            <a:endParaRPr lang="sv-SE" sz="1600">
              <a:solidFill>
                <a:schemeClr val="tx1">
                  <a:lumMod val="49000"/>
                </a:schemeClr>
              </a:solidFill>
              <a:cs typeface="Arial"/>
            </a:endParaRPr>
          </a:p>
          <a:p>
            <a:endParaRPr lang="sv-SE" sz="1600" dirty="0">
              <a:solidFill>
                <a:schemeClr val="tx1">
                  <a:lumMod val="49000"/>
                </a:schemeClr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sv-SE" sz="1600">
              <a:solidFill>
                <a:srgbClr val="FF0000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5"/>
                </a:solidFill>
              </a:rPr>
              <a:t>Sairaspoissaolopäivät</a:t>
            </a:r>
            <a:endParaRPr lang="fi-FI" sz="1400" b="1">
              <a:solidFill>
                <a:schemeClr val="accent5"/>
              </a:solidFill>
            </a:endParaRPr>
          </a:p>
          <a:p>
            <a:r>
              <a:rPr lang="fi-FI" b="1">
                <a:cs typeface="Arial"/>
              </a:rPr>
              <a:t>8 % /palveluksessa olopäivistä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4</a:t>
            </a: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(13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FA38E8C-55DE-2601-2A95-33229FBC2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515" y="4667330"/>
            <a:ext cx="275272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038A10DE-6EF2-F790-6829-DA95274C3D0F}"/>
              </a:ext>
            </a:extLst>
          </p:cNvPr>
          <p:cNvCxnSpPr>
            <a:cxnSpLocks/>
          </p:cNvCxnSpPr>
          <p:nvPr/>
        </p:nvCxnSpPr>
        <p:spPr>
          <a:xfrm flipH="1" flipV="1">
            <a:off x="6356436" y="5036225"/>
            <a:ext cx="20441" cy="800371"/>
          </a:xfrm>
          <a:prstGeom prst="straightConnector1">
            <a:avLst/>
          </a:prstGeom>
          <a:noFill/>
          <a:ln w="38100" cap="flat" cmpd="sng" algn="ctr">
            <a:solidFill>
              <a:srgbClr val="213A8F"/>
            </a:solidFill>
            <a:prstDash val="solid"/>
            <a:miter lim="800000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2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9" ma:contentTypeDescription="Skapa ett nytt dokument." ma:contentTypeScope="" ma:versionID="4fec1760b7642ee90f3a7cca7787521a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e4aedbef5406948968e92936f366cce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8662b06d-03b9-424a-ab70-bfab313b8d48"/>
    <ds:schemaRef ds:uri="cbe4f0d9-fb0d-42e8-a680-6e558966cc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98CE756-E4E3-4D04-8A1E-D192F6546D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Widescreen</PresentationFormat>
  <Slides>6</Slides>
  <Notes>2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OVHP_teema</vt:lpstr>
      <vt:lpstr>1_OVHP_teema</vt:lpstr>
      <vt:lpstr>2_OVHP_teema</vt:lpstr>
      <vt:lpstr>Omavalvonnan seurantatietojen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80</cp:revision>
  <dcterms:created xsi:type="dcterms:W3CDTF">2023-11-14T05:41:58Z</dcterms:created>
  <dcterms:modified xsi:type="dcterms:W3CDTF">2025-06-09T04:26:44Z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