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710" r:id="rId5"/>
    <p:sldMasterId id="2147483733" r:id="rId6"/>
  </p:sldMasterIdLst>
  <p:notesMasterIdLst>
    <p:notesMasterId r:id="rId13"/>
  </p:notesMasterIdLst>
  <p:handoutMasterIdLst>
    <p:handoutMasterId r:id="rId14"/>
  </p:handoutMasterIdLst>
  <p:sldIdLst>
    <p:sldId id="256" r:id="rId7"/>
    <p:sldId id="581" r:id="rId8"/>
    <p:sldId id="582" r:id="rId9"/>
    <p:sldId id="452" r:id="rId10"/>
    <p:sldId id="579" r:id="rId11"/>
    <p:sldId id="580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09818-9C0F-6764-410C-308F15637641}" v="4" dt="2025-06-03T07:41:34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246_B34E0276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1118</c:v>
                </c:pt>
                <c:pt idx="1">
                  <c:v>1256</c:v>
                </c:pt>
                <c:pt idx="2">
                  <c:v>1332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C-4AD5-BF42-673CA57A06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0-45F1-BFFF-E040F0F12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8.6.2025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DB2FD-E821-42CD-A42C-78AD0F702C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84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4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344822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63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525476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2021992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BC2986-E557-4E31-79E4-2FCA09A44459}"/>
              </a:ext>
            </a:extLst>
          </p:cNvPr>
          <p:cNvCxnSpPr/>
          <p:nvPr userDrawn="1"/>
        </p:nvCxnSpPr>
        <p:spPr>
          <a:xfrm>
            <a:off x="7560000" y="3061699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A2A482-F46E-8C2D-3CD2-DAF54B76306F}"/>
              </a:ext>
            </a:extLst>
          </p:cNvPr>
          <p:cNvCxnSpPr/>
          <p:nvPr userDrawn="1"/>
        </p:nvCxnSpPr>
        <p:spPr>
          <a:xfrm>
            <a:off x="7560000" y="44953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5897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385238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511825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6DBEB3-51CC-72A7-8A37-95BC67CBE2B7}"/>
              </a:ext>
            </a:extLst>
          </p:cNvPr>
          <p:cNvCxnSpPr/>
          <p:nvPr userDrawn="1"/>
        </p:nvCxnSpPr>
        <p:spPr>
          <a:xfrm>
            <a:off x="7560000" y="44572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5834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645449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sampam</a:t>
            </a:r>
            <a:endParaRPr lang="fi-FI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5968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285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E4426B-1263-FF2F-84C3-2A76EC01A4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665" y="669804"/>
            <a:ext cx="3028335" cy="70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2912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2" y="4374498"/>
            <a:ext cx="7881448" cy="40584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73826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524BBE-09B8-48EA-859D-3860E4E8A31C}"/>
              </a:ext>
            </a:extLst>
          </p:cNvPr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63A9F8-806C-4F2D-8EDE-F3C63879E4F0}"/>
              </a:ext>
            </a:extLst>
          </p:cNvPr>
          <p:cNvCxnSpPr/>
          <p:nvPr userDrawn="1"/>
        </p:nvCxnSpPr>
        <p:spPr>
          <a:xfrm>
            <a:off x="85320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560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704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4108073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12916253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1977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2500329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34920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8101076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6921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6718662" y="1618614"/>
            <a:ext cx="0" cy="5117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46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865-C634-470C-B0FF-8EFBD469A413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2D4A-3EEA-4580-801C-0CD0F87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93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18544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1470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31917788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20819188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BC2986-E557-4E31-79E4-2FCA09A44459}"/>
              </a:ext>
            </a:extLst>
          </p:cNvPr>
          <p:cNvCxnSpPr/>
          <p:nvPr userDrawn="1"/>
        </p:nvCxnSpPr>
        <p:spPr>
          <a:xfrm>
            <a:off x="7560000" y="3061699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A2A482-F46E-8C2D-3CD2-DAF54B76306F}"/>
              </a:ext>
            </a:extLst>
          </p:cNvPr>
          <p:cNvCxnSpPr/>
          <p:nvPr userDrawn="1"/>
        </p:nvCxnSpPr>
        <p:spPr>
          <a:xfrm>
            <a:off x="7560000" y="44953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6703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385238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1426890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6DBEB3-51CC-72A7-8A37-95BC67CBE2B7}"/>
              </a:ext>
            </a:extLst>
          </p:cNvPr>
          <p:cNvCxnSpPr/>
          <p:nvPr userDrawn="1"/>
        </p:nvCxnSpPr>
        <p:spPr>
          <a:xfrm>
            <a:off x="7560000" y="44572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5819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40115098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sampam</a:t>
            </a:r>
            <a:endParaRPr lang="fi-FI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0729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369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E4426B-1263-FF2F-84C3-2A76EC01A4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665" y="669804"/>
            <a:ext cx="3028335" cy="70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9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8863" y="-61965"/>
            <a:ext cx="11043137" cy="6863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2" y="4374498"/>
            <a:ext cx="7881448" cy="40584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8823147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524BBE-09B8-48EA-859D-3860E4E8A31C}"/>
              </a:ext>
            </a:extLst>
          </p:cNvPr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63A9F8-806C-4F2D-8EDE-F3C63879E4F0}"/>
              </a:ext>
            </a:extLst>
          </p:cNvPr>
          <p:cNvCxnSpPr/>
          <p:nvPr userDrawn="1"/>
        </p:nvCxnSpPr>
        <p:spPr>
          <a:xfrm>
            <a:off x="85320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834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061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8686698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0474826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94337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2611577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7473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2952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6444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23951AD-C835-72D1-BF2F-871377F920FB}"/>
              </a:ext>
            </a:extLst>
          </p:cNvPr>
          <p:cNvCxnSpPr>
            <a:cxnSpLocks/>
          </p:cNvCxnSpPr>
          <p:nvPr userDrawn="1"/>
        </p:nvCxnSpPr>
        <p:spPr>
          <a:xfrm>
            <a:off x="8172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488871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311F27B-FC4E-C5AA-EA9F-1005AF046BBB}"/>
              </a:ext>
            </a:extLst>
          </p:cNvPr>
          <p:cNvCxnSpPr>
            <a:cxnSpLocks/>
          </p:cNvCxnSpPr>
          <p:nvPr userDrawn="1"/>
        </p:nvCxnSpPr>
        <p:spPr>
          <a:xfrm>
            <a:off x="4680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8461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34920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8101076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6192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6718662" y="1618614"/>
            <a:ext cx="0" cy="5117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39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865-C634-470C-B0FF-8EFBD469A413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2D4A-3EEA-4580-801C-0CD0F87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0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3808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AC76652-7BC2-88D3-FC99-0BBA62C5158F}"/>
              </a:ext>
            </a:extLst>
          </p:cNvPr>
          <p:cNvSpPr txBox="1">
            <a:spLocks/>
          </p:cNvSpPr>
          <p:nvPr userDrawn="1"/>
        </p:nvSpPr>
        <p:spPr>
          <a:xfrm>
            <a:off x="1168417" y="4500000"/>
            <a:ext cx="349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ASIAKKAIDEN TEKEMÄT VAARATAPAHTUMA-ILMOITUKSET MÄÄRÄ</a:t>
            </a:r>
            <a:endParaRPr lang="en-US" sz="12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image" Target="../media/image12.svg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1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1.xml"/><Relationship Id="rId21" Type="http://schemas.openxmlformats.org/officeDocument/2006/relationships/slideLayout" Target="../slideLayouts/slideLayout59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5" Type="http://schemas.openxmlformats.org/officeDocument/2006/relationships/image" Target="../media/image12.svg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20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48.xml"/><Relationship Id="rId19" Type="http://schemas.openxmlformats.org/officeDocument/2006/relationships/slideLayout" Target="../slideLayouts/slideLayout57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Relationship Id="rId22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195624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30" r:id="rId19"/>
    <p:sldLayoutId id="2147483731" r:id="rId20"/>
    <p:sldLayoutId id="2147483732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247840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  <p:sldLayoutId id="2147483750" r:id="rId17"/>
    <p:sldLayoutId id="2147483751" r:id="rId18"/>
    <p:sldLayoutId id="2147483752" r:id="rId19"/>
    <p:sldLayoutId id="2147483753" r:id="rId20"/>
    <p:sldLayoutId id="2147483754" r:id="rId21"/>
    <p:sldLayoutId id="2147483755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1.jpe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099" y="3413033"/>
            <a:ext cx="9026197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Tulosalue: Ympärivuorokautinen palveluasuminen (HEBO)</a:t>
            </a:r>
          </a:p>
          <a:p>
            <a:r>
              <a:rPr lang="fi-FI"/>
              <a:t>Raportoitava ajanjakso: 1-4.2025</a:t>
            </a:r>
            <a:endParaRPr lang="fi-FI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  <a:p>
            <a:r>
              <a:rPr lang="fi-FI" sz="1400">
                <a:solidFill>
                  <a:schemeClr val="bg1"/>
                </a:solidFill>
              </a:rPr>
              <a:t>Edellisen kauden (9-12.2024) arvo ilmoitetaan suluissa.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c 10">
            <a:extLst>
              <a:ext uri="{FF2B5EF4-FFF2-40B4-BE49-F238E27FC236}">
                <a16:creationId xmlns:a16="http://schemas.microsoft.com/office/drawing/2014/main" id="{F1849AE3-4653-4A79-BE37-49DE155C8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31384">
            <a:off x="9044464" y="3679904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5">
                <a:alpha val="35686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b="1"/>
              <a:t>Saatavuus</a:t>
            </a:r>
            <a:endParaRPr lang="sv-S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1260000" y="1224000"/>
            <a:ext cx="3600000" cy="2739490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8000" y="1332000"/>
            <a:ext cx="3492000" cy="10433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Jonot asumisyksiköihin, tavoite alle 3kk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>
              <a:defRPr/>
            </a:pPr>
            <a:r>
              <a:rPr lang="fi-FI" sz="1400">
                <a:solidFill>
                  <a:srgbClr val="213A8F"/>
                </a:solidFill>
                <a:latin typeface="Arial" panose="020B0604020202020204"/>
              </a:rPr>
              <a:t>2,17 kk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(2,58kk 9-12.2024)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srgbClr val="008464"/>
              </a:solidFill>
              <a:effectLst/>
              <a:uLnTx/>
              <a:uFillTx/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68000" y="1332000"/>
            <a:ext cx="3600000" cy="23544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i-FI" sz="1600" b="1" dirty="0">
                <a:solidFill>
                  <a:srgbClr val="00A174"/>
                </a:solidFill>
                <a:latin typeface="Arial" panose="020B0604020202020204"/>
              </a:rPr>
              <a:t>Suoritteet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</a:p>
          <a:p>
            <a:r>
              <a:rPr lang="fi-FI" sz="1400" dirty="0"/>
              <a:t>Asumispalvelut</a:t>
            </a:r>
            <a:endParaRPr lang="fi-FI" sz="1400" dirty="0">
              <a:cs typeface="Arial"/>
            </a:endParaRPr>
          </a:p>
          <a:p>
            <a:r>
              <a:rPr lang="fi-FI" sz="1400" dirty="0"/>
              <a:t>-kuormitus 96,31 % ( 95,2 % 9-12/2024)</a:t>
            </a:r>
            <a:endParaRPr lang="fi-FI" sz="1400" dirty="0">
              <a:cs typeface="Arial"/>
            </a:endParaRPr>
          </a:p>
          <a:p>
            <a:r>
              <a:rPr lang="fi-FI" sz="1400" dirty="0">
                <a:cs typeface="Arial"/>
              </a:rPr>
              <a:t>Intervalliosastot </a:t>
            </a:r>
          </a:p>
          <a:p>
            <a:r>
              <a:rPr lang="fi-FI" sz="1400" dirty="0">
                <a:cs typeface="Arial"/>
              </a:rPr>
              <a:t>77,83%</a:t>
            </a:r>
            <a:endParaRPr lang="fi-FI" sz="1400" dirty="0"/>
          </a:p>
          <a:p>
            <a:endParaRPr lang="fi-FI" sz="1400" dirty="0"/>
          </a:p>
          <a:p>
            <a:r>
              <a:rPr lang="fi-FI" sz="1400" dirty="0"/>
              <a:t>-</a:t>
            </a:r>
            <a:r>
              <a:rPr lang="fi-FI" sz="1400" dirty="0">
                <a:cs typeface="Arial"/>
              </a:rPr>
              <a:t>3 intervallipaikkaa ollut suljettuna henkilöstöpulan vuoksi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cs typeface="Arial"/>
              </a:rPr>
              <a:t>2 paikkaa on suljettu tilapäisesti henkilöstöpulan takia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B8EDDC-940B-BD35-84A1-1163B3466D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68000" y="1332000"/>
            <a:ext cx="3600000" cy="21390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 toimenpiteet:</a:t>
            </a:r>
          </a:p>
          <a:p>
            <a:r>
              <a:rPr lang="fi-FI" sz="1400" b="1" dirty="0"/>
              <a:t>Asumispalvelut</a:t>
            </a:r>
            <a:endParaRPr lang="fi-FI" sz="1400" b="1" dirty="0">
              <a:cs typeface="Arial"/>
            </a:endParaRPr>
          </a:p>
          <a:p>
            <a:r>
              <a:rPr lang="fi-FI" sz="1400" dirty="0"/>
              <a:t>-Intervallihoitopaikkojen tehokkaampi käyttö keskisellä alueella. Työryhmä.</a:t>
            </a:r>
            <a:endParaRPr lang="fi-FI" sz="1400" dirty="0">
              <a:cs typeface="Arial"/>
            </a:endParaRPr>
          </a:p>
          <a:p>
            <a:r>
              <a:rPr lang="fi-FI" sz="1400" dirty="0"/>
              <a:t>Yhteisöllisen asumispaikkojen  laajentaminen meneillään</a:t>
            </a:r>
            <a:endParaRPr lang="fi-FI" sz="1400" dirty="0">
              <a:cs typeface="Arial"/>
            </a:endParaRPr>
          </a:p>
          <a:p>
            <a:endParaRPr lang="fi-FI" sz="1400"/>
          </a:p>
          <a:p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5EE4A30-4B57-7112-9FB1-16FA454C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4968000" y="3998770"/>
            <a:ext cx="3600000" cy="2739490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2388DC-F395-3345-22DD-6334E7FB099F}"/>
              </a:ext>
            </a:extLst>
          </p:cNvPr>
          <p:cNvSpPr txBox="1">
            <a:spLocks/>
          </p:cNvSpPr>
          <p:nvPr/>
        </p:nvSpPr>
        <p:spPr>
          <a:xfrm>
            <a:off x="5076000" y="4106770"/>
            <a:ext cx="3492000" cy="16835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Yhdenvertaisuus</a:t>
            </a:r>
          </a:p>
          <a:p>
            <a:r>
              <a:rPr lang="fi-FI" sz="1400">
                <a:cs typeface="Arial"/>
              </a:rPr>
              <a:t>Ympärivuorokautisia asumispalvelupaikkojen määrissä suhteessa yli 75v alueellisia eroja edelleen</a:t>
            </a:r>
          </a:p>
          <a:p>
            <a:endParaRPr lang="fi-FI" sz="1400">
              <a:cs typeface="Arial"/>
            </a:endParaRPr>
          </a:p>
          <a:p>
            <a:r>
              <a:rPr lang="fi-FI" sz="1400">
                <a:cs typeface="Arial"/>
              </a:rPr>
              <a:t>Jonotusajoissa alueellisia eroja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BD0A43-461C-CEE9-EF08-E4B34E74ECEB}"/>
              </a:ext>
            </a:extLst>
          </p:cNvPr>
          <p:cNvSpPr txBox="1"/>
          <p:nvPr/>
        </p:nvSpPr>
        <p:spPr>
          <a:xfrm>
            <a:off x="1368000" y="4071490"/>
            <a:ext cx="3600000" cy="24160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Henkilöstömitoitus per asumisyksikkö, omat ja ulkoiset asumisyksiköt</a:t>
            </a:r>
          </a:p>
          <a:p>
            <a:r>
              <a:rPr lang="fi-FI" sz="1400" dirty="0">
                <a:cs typeface="Arial"/>
              </a:rPr>
              <a:t>Viimeisessä (11/2024) </a:t>
            </a:r>
            <a:r>
              <a:rPr lang="fi-FI" sz="1400" err="1">
                <a:cs typeface="Arial"/>
              </a:rPr>
              <a:t>THL.n</a:t>
            </a:r>
            <a:r>
              <a:rPr lang="fi-FI" sz="1400" dirty="0">
                <a:cs typeface="Arial"/>
              </a:rPr>
              <a:t> raportissa 11 asumisyksiköistä )  alitti vanhuspalvelulain </a:t>
            </a:r>
            <a:r>
              <a:rPr lang="fi-FI" sz="1400">
                <a:cs typeface="Arial"/>
              </a:rPr>
              <a:t>vaatiman vähimmäismitoituksen</a:t>
            </a:r>
          </a:p>
          <a:p>
            <a:r>
              <a:rPr lang="fi-FI" sz="1400" dirty="0">
                <a:cs typeface="Arial"/>
              </a:rPr>
              <a:t> Vähimmäishenkilöstömitoitus  lain mukaan </a:t>
            </a:r>
            <a:r>
              <a:rPr lang="fi-FI" sz="1400">
                <a:cs typeface="Arial"/>
              </a:rPr>
              <a:t>tulee olla vähintään 0,60</a:t>
            </a:r>
            <a:endParaRPr lang="fi-FI" dirty="0"/>
          </a:p>
          <a:p>
            <a:pPr marL="285750" indent="-285750">
              <a:buFont typeface="Calibri"/>
              <a:buChar char="-"/>
            </a:pPr>
            <a:r>
              <a:rPr lang="fi-FI" sz="1400">
                <a:cs typeface="Arial"/>
              </a:rPr>
              <a:t>Henkilöstömitoitus koko alueella ka </a:t>
            </a:r>
            <a:r>
              <a:rPr lang="fi-FI" sz="1400" dirty="0">
                <a:cs typeface="Arial"/>
              </a:rPr>
              <a:t>0,67 (vaihteluväli 0,61- 0,75)</a:t>
            </a:r>
          </a:p>
        </p:txBody>
      </p:sp>
    </p:spTree>
    <p:extLst>
      <p:ext uri="{BB962C8B-B14F-4D97-AF65-F5344CB8AC3E}">
        <p14:creationId xmlns:p14="http://schemas.microsoft.com/office/powerpoint/2010/main" val="132928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10343442" cy="909638"/>
          </a:xfrm>
        </p:spPr>
        <p:txBody>
          <a:bodyPr>
            <a:normAutofit/>
          </a:bodyPr>
          <a:lstStyle/>
          <a:p>
            <a:r>
              <a:rPr lang="fi-FI" b="1"/>
              <a:t>Turvallisuus ja laatu</a:t>
            </a:r>
            <a:endParaRPr lang="en-US" sz="1200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3145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400" b="1"/>
              <a:t>Status</a:t>
            </a:r>
            <a:r>
              <a:rPr lang="sv-SE" sz="1400"/>
              <a:t>1-4/2025</a:t>
            </a:r>
          </a:p>
          <a:p>
            <a:pPr>
              <a:lnSpc>
                <a:spcPct val="150000"/>
              </a:lnSpc>
            </a:pPr>
            <a:r>
              <a:rPr lang="sv-SE" sz="1400" b="1" err="1"/>
              <a:t>Kaikki</a:t>
            </a:r>
            <a:r>
              <a:rPr lang="sv-SE" sz="1400" b="1"/>
              <a:t> </a:t>
            </a:r>
            <a:r>
              <a:rPr lang="sv-SE" sz="1400" b="1" err="1"/>
              <a:t>ilmoitukset</a:t>
            </a:r>
            <a:r>
              <a:rPr lang="sv-SE" sz="1400" b="1"/>
              <a:t>: </a:t>
            </a:r>
            <a:r>
              <a:rPr lang="sv-SE" sz="1400"/>
              <a:t>1296 (1118)</a:t>
            </a:r>
          </a:p>
          <a:p>
            <a:pPr>
              <a:lnSpc>
                <a:spcPct val="150000"/>
              </a:lnSpc>
            </a:pPr>
            <a:r>
              <a:rPr lang="sv-SE" sz="1400" b="1" err="1"/>
              <a:t>Odottaa</a:t>
            </a:r>
            <a:r>
              <a:rPr lang="sv-SE" sz="1400" b="1"/>
              <a:t> </a:t>
            </a:r>
            <a:r>
              <a:rPr lang="sv-SE" sz="1400" b="1" err="1"/>
              <a:t>käsittelyä</a:t>
            </a:r>
            <a:r>
              <a:rPr lang="sv-SE" sz="1400" b="1"/>
              <a:t>: </a:t>
            </a:r>
            <a:r>
              <a:rPr lang="sv-SE" sz="1400"/>
              <a:t>162 (12%)</a:t>
            </a:r>
            <a:endParaRPr lang="en-US" sz="1400"/>
          </a:p>
          <a:p>
            <a:pPr>
              <a:lnSpc>
                <a:spcPct val="150000"/>
              </a:lnSpc>
            </a:pPr>
            <a:r>
              <a:rPr lang="sv-SE" sz="1400" b="1" err="1"/>
              <a:t>Odottaa</a:t>
            </a:r>
            <a:r>
              <a:rPr lang="sv-SE" sz="1400" b="1"/>
              <a:t> </a:t>
            </a:r>
            <a:r>
              <a:rPr lang="sv-SE" sz="1400" b="1" err="1"/>
              <a:t>lisätietoa</a:t>
            </a:r>
            <a:r>
              <a:rPr lang="sv-SE" sz="1400" b="1"/>
              <a:t>: </a:t>
            </a:r>
            <a:r>
              <a:rPr lang="sv-SE" sz="1400"/>
              <a:t>3 (0%)</a:t>
            </a:r>
            <a:endParaRPr lang="sv-SE" sz="140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sv-SE" sz="1400" b="1" err="1"/>
              <a:t>Käsittelyssä</a:t>
            </a:r>
            <a:r>
              <a:rPr lang="sv-SE" sz="1400" b="1"/>
              <a:t>: </a:t>
            </a:r>
            <a:r>
              <a:rPr lang="sv-SE" sz="1400"/>
              <a:t>95 (7%)</a:t>
            </a:r>
            <a:br>
              <a:rPr lang="sv-SE" sz="1400"/>
            </a:br>
            <a:r>
              <a:rPr lang="sv-SE" sz="1400" b="1" err="1"/>
              <a:t>Valmis</a:t>
            </a:r>
            <a:r>
              <a:rPr lang="sv-SE" sz="1400" b="1"/>
              <a:t>: </a:t>
            </a:r>
            <a:r>
              <a:rPr lang="sv-SE" sz="1400"/>
              <a:t>1036 (80%)</a:t>
            </a:r>
            <a:endParaRPr lang="en-US" sz="1400"/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25119" y="1656000"/>
            <a:ext cx="3486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Vaaratapahtuma ilmoitusten määrä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Chart 4" descr="aulukko Vaaratapahtumailmoitusten määrä &#10;Tammikuu-Huhtikuu 2024 1118&#10;Tammikuu-Huhtikuu 2025&#10;Toukokuu-Elokuu 2024 1256&#10;Toukokuu-Elokuu 2025&#10;Syyskuu- Joulukuu 2024 1332&#10;Syyskuu- Joulukuu 20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816387"/>
              </p:ext>
            </p:extLst>
          </p:nvPr>
        </p:nvGraphicFramePr>
        <p:xfrm>
          <a:off x="4625120" y="2222459"/>
          <a:ext cx="3422268" cy="234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5956D0F-8A7D-B8D5-5ACE-D0EBD28EE0A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15300" y="1656000"/>
            <a:ext cx="3993958" cy="24314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sz="1600" b="1" dirty="0">
                <a:solidFill>
                  <a:schemeClr val="accent5"/>
                </a:solidFill>
              </a:rPr>
              <a:t>Yleisimmät ilmoitustyypit henkilökunta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</a:p>
          <a:p>
            <a:pPr marL="342900" indent="-342900">
              <a:buAutoNum type="arabicPeriod"/>
            </a:pPr>
            <a:r>
              <a:rPr lang="fi-FI" sz="1400" dirty="0">
                <a:cs typeface="Arial"/>
              </a:rPr>
              <a:t>Tapaturma, onnettomuus</a:t>
            </a:r>
          </a:p>
          <a:p>
            <a:pPr marL="342900" indent="-342900">
              <a:buAutoNum type="arabicPeriod"/>
            </a:pPr>
            <a:r>
              <a:rPr lang="fi-FI" sz="1400" dirty="0">
                <a:cs typeface="Arial"/>
              </a:rPr>
              <a:t>Lääkehoitoon liittyvä</a:t>
            </a:r>
          </a:p>
          <a:p>
            <a:pPr marL="342900" indent="-342900">
              <a:buAutoNum type="arabicPeriod"/>
            </a:pPr>
            <a:r>
              <a:rPr lang="fi-FI" sz="1400" dirty="0">
                <a:cs typeface="Arial"/>
              </a:rPr>
              <a:t>Väkivalta</a:t>
            </a:r>
            <a:endParaRPr lang="fi-FI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endParaRPr kumimoji="0" lang="sv-SE" sz="1600" b="1" i="0" u="none" strike="noStrike" kern="1200" cap="none" spc="0" normalizeH="0" baseline="0" noProof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RAI-</a:t>
            </a:r>
            <a:r>
              <a:rPr kumimoji="0" lang="sv-S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tunnusluvut</a:t>
            </a: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fi-FI" sz="1400" dirty="0">
                <a:solidFill>
                  <a:schemeClr val="tx2"/>
                </a:solidFill>
                <a:cs typeface="Arial"/>
              </a:rPr>
              <a:t>Monilääkitys  59% / (54% 9-12/2025);(maan ka 56%) </a:t>
            </a:r>
          </a:p>
          <a:p>
            <a:endParaRPr lang="sv-SE" dirty="0">
              <a:solidFill>
                <a:schemeClr val="tx2"/>
              </a:solidFill>
              <a:cs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C73870F-CF5C-763D-46FF-436B85E5F7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10544" y="4536000"/>
            <a:ext cx="1717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b="1">
                <a:solidFill>
                  <a:schemeClr val="accent5"/>
                </a:solidFill>
              </a:rPr>
              <a:t>Yhteydenotot potilasasia-vastaaville (kpl)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52C5F8-1BEF-D999-6460-DAE3985EA1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06382" y="5901368"/>
            <a:ext cx="15358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600">
                <a:solidFill>
                  <a:srgbClr val="213A8F"/>
                </a:solidFill>
                <a:latin typeface="Arial" panose="020B0604020202020204"/>
                <a:cs typeface="Arial"/>
              </a:rPr>
              <a:t>0</a:t>
            </a:r>
            <a:r>
              <a:rPr kumimoji="0" lang="fi-FI" sz="3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fi-FI" sz="2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(0)</a:t>
            </a:r>
            <a:endParaRPr kumimoji="0" lang="fi-FI" sz="36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798DB4-4E15-99ED-6E26-2B64BC2BE3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184" y="4536000"/>
            <a:ext cx="169039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b="1">
                <a:solidFill>
                  <a:schemeClr val="accent5"/>
                </a:solidFill>
              </a:rPr>
              <a:t>Yhteydenotot sosiaaliasia-vastaaville (kpl)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C55BA9-B16F-4E98-4E91-02B5932E6B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07037" y="5931439"/>
            <a:ext cx="164753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600">
                <a:solidFill>
                  <a:srgbClr val="213A8F"/>
                </a:solidFill>
                <a:latin typeface="Arial" panose="020B0604020202020204"/>
                <a:cs typeface="Arial"/>
              </a:rPr>
              <a:t>8</a:t>
            </a:r>
            <a:r>
              <a:rPr lang="fi-FI" sz="2400">
                <a:solidFill>
                  <a:srgbClr val="213A8F"/>
                </a:solidFill>
                <a:latin typeface="Arial" panose="020B0604020202020204"/>
                <a:cs typeface="Arial"/>
              </a:rPr>
              <a:t>(12</a:t>
            </a:r>
            <a:r>
              <a:rPr kumimoji="0" lang="fi-FI" sz="2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)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1090" y="4536000"/>
            <a:ext cx="3848168" cy="27084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toimenpiteet</a:t>
            </a: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indent="-285750">
              <a:buFont typeface="Calibri"/>
              <a:buChar char="-"/>
            </a:pPr>
            <a:r>
              <a:rPr lang="fi-FI" sz="1400" err="1">
                <a:cs typeface="Arial"/>
              </a:rPr>
              <a:t>Imo</a:t>
            </a:r>
            <a:r>
              <a:rPr lang="fi-FI" sz="1400" dirty="0">
                <a:cs typeface="Arial"/>
              </a:rPr>
              <a:t> (itsemääräämisoikeus) </a:t>
            </a:r>
            <a:r>
              <a:rPr lang="fi-FI" sz="1400" err="1">
                <a:cs typeface="Arial"/>
              </a:rPr>
              <a:t>suunnilelma</a:t>
            </a:r>
            <a:r>
              <a:rPr lang="fi-FI" sz="1400" dirty="0">
                <a:cs typeface="Arial"/>
              </a:rPr>
              <a:t> laadittu;  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cs typeface="Times New Roman"/>
              </a:rPr>
              <a:t>Itsemääräämisoikeus ja rajoittavat toimenpiteet toimintaohjeita  jalkautetaan</a:t>
            </a:r>
            <a:endParaRPr lang="fi-FI" sz="1400" dirty="0"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cs typeface="Arial"/>
              </a:rPr>
              <a:t>Kaatumisten ehkäisyn työryhmä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cs typeface="Arial"/>
              </a:rPr>
              <a:t>Koulutukset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latin typeface="Arial" panose="020B0604020202020204"/>
                <a:cs typeface="Arial"/>
              </a:rPr>
              <a:t>Muistisairaan asukkaan kohtaamisen haasteet  –koulutus käynnissä</a:t>
            </a:r>
          </a:p>
          <a:p>
            <a:endParaRPr lang="fi-FI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cs typeface="Arial"/>
            </a:endParaRPr>
          </a:p>
          <a:p>
            <a:endParaRPr lang="fi-FI" sz="1400" dirty="0">
              <a:solidFill>
                <a:srgbClr val="FF0000"/>
              </a:solidFill>
              <a:latin typeface="Arial" panose="020B0604020202020204"/>
              <a:cs typeface="Arial"/>
            </a:endParaRPr>
          </a:p>
          <a:p>
            <a:pPr marL="285750" indent="-285750">
              <a:buFont typeface="Calibri,Sans-Serif"/>
              <a:buChar char="-"/>
            </a:pPr>
            <a:endParaRPr lang="fi-FI" sz="1400">
              <a:solidFill>
                <a:srgbClr val="FF0000"/>
              </a:solidFill>
              <a:latin typeface="Arial" panose="020B0604020202020204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652E28-B745-3928-E8F9-571AF58C96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4536000"/>
            <a:ext cx="17179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Sosiaalihuollon epäkohta-ilmoitusten määrä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B4EE3C-D6C8-35F7-B859-A76FC4BC436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8688" y="5901368"/>
            <a:ext cx="15358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0 </a:t>
            </a:r>
            <a:r>
              <a:rPr kumimoji="0" lang="fi-FI" sz="2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(5)</a:t>
            </a:r>
            <a:endParaRPr kumimoji="0" lang="fi-FI" sz="36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2443FC-DDA6-18FA-E840-3D9B20FDFE4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56490" y="4536000"/>
            <a:ext cx="17179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Asiakkaiden tekemät vaaratapahtuma-ilmoitukset, määrä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B7C989-185B-85F5-B8E3-0040D19F2F6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52328" y="5910594"/>
            <a:ext cx="15358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600">
                <a:solidFill>
                  <a:srgbClr val="213A8F"/>
                </a:solidFill>
                <a:latin typeface="Arial" panose="020B0604020202020204"/>
                <a:cs typeface="Arial"/>
              </a:rPr>
              <a:t>4</a:t>
            </a:r>
            <a:r>
              <a:rPr kumimoji="0" lang="fi-FI" sz="3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fi-FI" sz="2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(3)</a:t>
            </a:r>
            <a:endParaRPr kumimoji="0" lang="fi-FI" sz="36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823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4950" cy="909638"/>
          </a:xfrm>
        </p:spPr>
        <p:txBody>
          <a:bodyPr/>
          <a:lstStyle/>
          <a:p>
            <a:r>
              <a:rPr lang="fi-FI" b="1"/>
              <a:t>Asiakaskokemus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AD95C6-BCA0-C11E-FFBC-ADDBE23D28ED}"/>
              </a:ext>
            </a:extLst>
          </p:cNvPr>
          <p:cNvSpPr txBox="1"/>
          <p:nvPr/>
        </p:nvSpPr>
        <p:spPr>
          <a:xfrm>
            <a:off x="1175718" y="1292790"/>
            <a:ext cx="674423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>
                <a:solidFill>
                  <a:schemeClr val="tx2"/>
                </a:solidFill>
              </a:rPr>
              <a:t>Asiakaspalautteen kokonaismäärä kauden aikana 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9 (42)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>
                <a:solidFill>
                  <a:srgbClr val="213A8F"/>
                </a:solidFill>
                <a:latin typeface="Arial" panose="020B0604020202020204"/>
                <a:cs typeface="Arial"/>
              </a:rPr>
              <a:t>56 </a:t>
            </a:r>
            <a:r>
              <a:rPr kumimoji="0" lang="fi-FI" sz="20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(61)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Minulle jäi tunne, että minusta välitettiin kokonaisvaltaisesti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92C84C-5C3B-F151-B025-3AE820B9A9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1807343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4,33 (4,8)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Sain apua, kun sitä tarvitsin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13F58C-C780-EB84-E9DC-197FFF8575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2968628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4,56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(4,67)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Koin oloni turvalliseksi hoidon / palvelun aikana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5A3689-C501-4953-E1F0-5AC35DB951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42464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4,67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(4,79)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Hoitoani / Asiaani koskevat päätökset tehtiin yhteistyössä kanssani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072D9F9-54CA-6247-2E21-04389A729E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54629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4,</a:t>
            </a:r>
            <a:r>
              <a:rPr lang="fi-FI" sz="1400" b="1">
                <a:solidFill>
                  <a:srgbClr val="213A8F"/>
                </a:solidFill>
                <a:latin typeface="Calibri" panose="020F0502020204030204"/>
                <a:cs typeface="Calibri"/>
              </a:rPr>
              <a:t>22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(4,5)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Tiedän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,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miten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hoitoni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/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palveluni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jatkuu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2C1C1D-3F16-BDAD-4824-BA1E16A22A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18073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4,56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(3,32)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Saamani tieto hoidosta / palvelusta oli ymmärrettävää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F4ED22-B579-FFEA-25A3-E180B31A85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2971659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4,56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(4,5)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Koin saamani hoidon / palvelun hyödylliseksi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3C17BA-C20A-A873-70A7-07D9EBCB38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42386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4,56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(4,71)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Sain hoitoa ja palvelua äidinkielelläni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F3BAA92-15CD-634E-EE8B-B88EC11583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545112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4,89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(4,88)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80024" y="711740"/>
            <a:ext cx="285739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Positiivinen palaute</a:t>
            </a:r>
          </a:p>
          <a:p>
            <a:pPr>
              <a:defRPr/>
            </a:pPr>
            <a:r>
              <a:rPr lang="fi-FI" sz="1400">
                <a:latin typeface="Arial"/>
                <a:cs typeface="Arial"/>
              </a:rPr>
              <a:t>-NPS on hyvällä tasolla, vaikka hieman laskenut</a:t>
            </a:r>
            <a:endParaRPr lang="fi-FI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>
                <a:latin typeface="Arial"/>
                <a:cs typeface="Arial"/>
              </a:rPr>
              <a:t>-THL </a:t>
            </a:r>
            <a:r>
              <a:rPr lang="fi-FI" sz="1400" err="1">
                <a:latin typeface="Arial"/>
                <a:cs typeface="Arial"/>
              </a:rPr>
              <a:t>mittauksesa</a:t>
            </a:r>
            <a:r>
              <a:rPr lang="fi-FI" sz="1400">
                <a:latin typeface="Arial"/>
                <a:cs typeface="Arial"/>
              </a:rPr>
              <a:t> keväällä 2024 NPS oli 34 (maan ka 36)</a:t>
            </a:r>
            <a:endParaRPr lang="fi-FI" sz="1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i-FI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Negatiivinen palaute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285750" indent="-285750">
              <a:buFont typeface="Calibri"/>
              <a:buChar char="-"/>
              <a:defRPr/>
            </a:pPr>
            <a:r>
              <a:rPr lang="fi-FI" sz="1400">
                <a:latin typeface="Arial"/>
                <a:cs typeface="Arial"/>
              </a:rPr>
              <a:t>Vastauksia vähän</a:t>
            </a:r>
            <a:endParaRPr lang="fi-FI" sz="1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6E09F109-ADBA-1780-40A6-8753F266E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8554" y="797772"/>
            <a:ext cx="659625" cy="659625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CF3BEB49-B738-30B9-FA55-DF1F8A1E4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72069" y="2008485"/>
            <a:ext cx="659625" cy="65962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8F2066E-5288-FE7C-6FE3-A617BFB6A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944" y="3217082"/>
            <a:ext cx="2362994" cy="118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 descr="NPS luku. NPS voi vaihdella miinus 100 ja +100 välillä. Yleisesti yli 50 lukua pidetään hyvänä. Tulos">
            <a:extLst>
              <a:ext uri="{FF2B5EF4-FFF2-40B4-BE49-F238E27FC236}">
                <a16:creationId xmlns:a16="http://schemas.microsoft.com/office/drawing/2014/main" id="{3E47B019-9E56-C29E-6D61-5372C6434B32}"/>
              </a:ext>
            </a:extLst>
          </p:cNvPr>
          <p:cNvCxnSpPr>
            <a:cxnSpLocks/>
          </p:cNvCxnSpPr>
          <p:nvPr/>
        </p:nvCxnSpPr>
        <p:spPr>
          <a:xfrm flipV="1">
            <a:off x="4908441" y="3748252"/>
            <a:ext cx="432044" cy="498187"/>
          </a:xfrm>
          <a:prstGeom prst="straightConnector1">
            <a:avLst/>
          </a:prstGeom>
          <a:noFill/>
          <a:ln w="38100" cap="flat" cmpd="sng" algn="ctr">
            <a:solidFill>
              <a:srgbClr val="213A8F"/>
            </a:solidFill>
            <a:prstDash val="solid"/>
            <a:miter lim="800000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75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5505" cy="909453"/>
          </a:xfrm>
        </p:spPr>
        <p:txBody>
          <a:bodyPr/>
          <a:lstStyle/>
          <a:p>
            <a:r>
              <a:rPr lang="fi-FI" b="1"/>
              <a:t>Osallisuus</a:t>
            </a:r>
            <a:endParaRPr lang="sv-S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05433" y="1323453"/>
            <a:ext cx="5111144" cy="2434731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2" y="1431453"/>
            <a:ext cx="5111143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>
                <a:solidFill>
                  <a:schemeClr val="accent6"/>
                </a:solidFill>
                <a:latin typeface="+mj-lt"/>
              </a:rPr>
              <a:t>Miten tuetaan asiakkaiden ja läheisten osallisuutta palveluiden suunnittelussa, toteutuksessa ja arvioinnissa:</a:t>
            </a:r>
          </a:p>
          <a:p>
            <a:pPr marL="285750" indent="-285750">
              <a:buFont typeface="Arial"/>
              <a:buChar char="•"/>
            </a:pPr>
            <a:r>
              <a:rPr lang="fi-FI" sz="1400">
                <a:cs typeface="Arial"/>
              </a:rPr>
              <a:t>Yhteisiä omaisteniltoja järjestetty</a:t>
            </a:r>
          </a:p>
          <a:p>
            <a:pPr marL="285750" indent="-285750">
              <a:buFont typeface="Arial"/>
              <a:buChar char="•"/>
            </a:pPr>
            <a:r>
              <a:rPr lang="fi-FI" sz="1400" err="1">
                <a:cs typeface="Arial"/>
              </a:rPr>
              <a:t>Haipro</a:t>
            </a:r>
            <a:r>
              <a:rPr lang="fi-FI" sz="1400">
                <a:cs typeface="Arial"/>
              </a:rPr>
              <a:t> käytössä</a:t>
            </a:r>
            <a:endParaRPr lang="en-US" sz="1400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400">
                <a:cs typeface="Arial"/>
              </a:rPr>
              <a:t>Palautejärjestelmä käytössä</a:t>
            </a:r>
          </a:p>
          <a:p>
            <a:pPr marL="285750" indent="-285750">
              <a:buFont typeface="Arial"/>
              <a:buChar char="•"/>
            </a:pPr>
            <a:r>
              <a:rPr lang="fi-FI" sz="1400">
                <a:cs typeface="Arial"/>
              </a:rPr>
              <a:t>Asiakkaat mukana RAI arvioinneissa</a:t>
            </a:r>
          </a:p>
          <a:p>
            <a:pPr marL="285750" indent="-285750">
              <a:buFont typeface="Arial"/>
              <a:buChar char="•"/>
            </a:pPr>
            <a:endParaRPr lang="fi-FI" sz="1400"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5" y="1431453"/>
            <a:ext cx="52688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1400" b="1">
                <a:solidFill>
                  <a:schemeClr val="accent5"/>
                </a:solidFill>
                <a:latin typeface="+mj-lt"/>
              </a:rPr>
              <a:t>Yhdessä sovitut teemat järjestöjen kanssa palveluiden kehittämiseen:</a:t>
            </a:r>
          </a:p>
          <a:p>
            <a:r>
              <a:rPr lang="fi-FI" sz="1400">
                <a:cs typeface="Arial"/>
              </a:rPr>
              <a:t>Säännöllisiä tapaamisia järjestöjen kanssa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72DC3C-25D3-2071-DC1A-6ADA83D9956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3" y="4306146"/>
            <a:ext cx="511114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b="1">
                <a:solidFill>
                  <a:schemeClr val="accent5"/>
                </a:solidFill>
                <a:latin typeface="+mj-lt"/>
              </a:rPr>
              <a:t>Asiakasosallistujia, kokemusosaajia tai asiakasraati on mukana palvelujen kehittämisessä ja arvioinnissa:</a:t>
            </a:r>
          </a:p>
          <a:p>
            <a:r>
              <a:rPr lang="fi-FI" sz="1400">
                <a:latin typeface="Arial"/>
                <a:cs typeface="Arial"/>
              </a:rPr>
              <a:t>Yhteisiä omaisteniltoja järjestetty</a:t>
            </a:r>
          </a:p>
          <a:p>
            <a:r>
              <a:rPr lang="fi-FI" sz="1400" b="1">
                <a:latin typeface="+mj-lt"/>
              </a:rPr>
              <a:t> </a:t>
            </a:r>
            <a:endParaRPr lang="fi-FI" sz="1400" b="1" i="0">
              <a:effectLst/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​</a:t>
            </a:r>
            <a:endParaRPr kumimoji="0" lang="fi-FI" sz="1400" b="0" i="0" u="none" strike="sng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Times New Roman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D3D0E33-C044-69BA-5072-E7EA05E13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6581754" y="3264339"/>
            <a:ext cx="5268869" cy="3081597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9E2315-12F2-68DA-4393-F0437FF5C3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4" y="3372339"/>
            <a:ext cx="5268870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>
                <a:solidFill>
                  <a:schemeClr val="accent5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400" b="1">
                <a:solidFill>
                  <a:schemeClr val="accent5"/>
                </a:solidFill>
                <a:latin typeface="+mj-lt"/>
              </a:rPr>
              <a:t>muistutusten ja kanteluiden perusteella: </a:t>
            </a:r>
          </a:p>
          <a:p>
            <a:pPr marL="285750" indent="-285750">
              <a:buFont typeface="Arial"/>
              <a:buChar char="•"/>
            </a:pPr>
            <a:r>
              <a:rPr lang="fi-FI" sz="1400">
                <a:cs typeface="Arial"/>
              </a:rPr>
              <a:t>Koulutusta väkivalta/haasteellisista tilanteista </a:t>
            </a:r>
          </a:p>
          <a:p>
            <a:pPr marL="285750" indent="-285750">
              <a:buFont typeface="Arial"/>
              <a:buChar char="•"/>
            </a:pPr>
            <a:r>
              <a:rPr lang="fi-FI" sz="1400">
                <a:cs typeface="Arial"/>
              </a:rPr>
              <a:t>Henkilöhälytysten toimivuutta pyritty parantamaan</a:t>
            </a:r>
            <a:endParaRPr lang="en-US" sz="1400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400">
                <a:cs typeface="Arial"/>
              </a:rPr>
              <a:t>Parempaa tiedotusta</a:t>
            </a:r>
          </a:p>
          <a:p>
            <a:pPr marL="285750" indent="-285750">
              <a:buFont typeface="Arial"/>
              <a:buChar char="•"/>
            </a:pPr>
            <a:r>
              <a:rPr lang="fi-FI" sz="1400">
                <a:cs typeface="Arial"/>
              </a:rPr>
              <a:t>Tiivis yhteistyö Asiakas ja palveluohjauksen kanssa</a:t>
            </a:r>
          </a:p>
        </p:txBody>
      </p:sp>
    </p:spTree>
    <p:extLst>
      <p:ext uri="{BB962C8B-B14F-4D97-AF65-F5344CB8AC3E}">
        <p14:creationId xmlns:p14="http://schemas.microsoft.com/office/powerpoint/2010/main" val="223852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Henkilöstö</a:t>
            </a:r>
            <a:endParaRPr lang="en-US" sz="1200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19697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600" b="1" err="1">
                <a:solidFill>
                  <a:schemeClr val="accent5"/>
                </a:solidFill>
              </a:rPr>
              <a:t>Henkilöstömäärä</a:t>
            </a:r>
            <a:endParaRPr lang="sv-SE" sz="1600" b="1">
              <a:solidFill>
                <a:schemeClr val="accent5"/>
              </a:solidFill>
            </a:endParaRPr>
          </a:p>
          <a:p>
            <a:r>
              <a:rPr lang="fi-FI" sz="1400" dirty="0">
                <a:solidFill>
                  <a:schemeClr val="accent5"/>
                </a:solidFill>
              </a:rPr>
              <a:t>Henkilöstö: 1139</a:t>
            </a:r>
            <a:endParaRPr lang="fi-FI" sz="1400" dirty="0">
              <a:solidFill>
                <a:schemeClr val="accent5"/>
              </a:solidFill>
              <a:cs typeface="Arial"/>
            </a:endParaRPr>
          </a:p>
          <a:p>
            <a:endParaRPr lang="fi-FI" sz="1400" dirty="0">
              <a:solidFill>
                <a:schemeClr val="accent5"/>
              </a:solidFill>
              <a:cs typeface="Arial"/>
            </a:endParaRPr>
          </a:p>
          <a:p>
            <a:r>
              <a:rPr lang="fi-FI" sz="1400" dirty="0">
                <a:solidFill>
                  <a:schemeClr val="accent5"/>
                </a:solidFill>
              </a:rPr>
              <a:t>Vakinaiset:905</a:t>
            </a:r>
            <a:endParaRPr lang="fi-FI" sz="1400" dirty="0">
              <a:solidFill>
                <a:schemeClr val="accent5"/>
              </a:solidFill>
              <a:cs typeface="Arial"/>
            </a:endParaRPr>
          </a:p>
          <a:p>
            <a:r>
              <a:rPr lang="fi-FI" sz="1400" dirty="0">
                <a:solidFill>
                  <a:schemeClr val="accent5"/>
                </a:solidFill>
                <a:cs typeface="Arial"/>
              </a:rPr>
              <a:t> </a:t>
            </a:r>
          </a:p>
          <a:p>
            <a:r>
              <a:rPr lang="fi-FI" sz="1400" dirty="0">
                <a:solidFill>
                  <a:schemeClr val="accent5"/>
                </a:solidFill>
              </a:rPr>
              <a:t>Tilapäiset: 234</a:t>
            </a:r>
            <a:endParaRPr lang="fi-FI" sz="1400" dirty="0">
              <a:solidFill>
                <a:schemeClr val="accent5"/>
              </a:solidFill>
              <a:cs typeface="Arial"/>
            </a:endParaRPr>
          </a:p>
          <a:p>
            <a:endParaRPr lang="fi-FI" sz="1400" dirty="0">
              <a:solidFill>
                <a:schemeClr val="accent5"/>
              </a:solidFill>
              <a:cs typeface="Arial"/>
            </a:endParaRPr>
          </a:p>
          <a:p>
            <a:endParaRPr lang="en-US" sz="1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9DF03-3E5E-F5BD-1388-9DB8FC9945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5905" y="1674287"/>
            <a:ext cx="3457332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>
                <a:solidFill>
                  <a:schemeClr val="accent5"/>
                </a:solidFill>
              </a:rPr>
              <a:t>Työturvallisuusilmoituksia HaiPro-järjestelmän kautta: </a:t>
            </a:r>
            <a:r>
              <a:rPr lang="fi-FI" sz="1600"/>
              <a:t>Ilmoitusten</a:t>
            </a:r>
            <a:r>
              <a:rPr lang="fi-FI" sz="1600" baseline="0"/>
              <a:t> määrä:</a:t>
            </a:r>
            <a:endParaRPr lang="fi-FI" sz="1600" baseline="0">
              <a:cs typeface="Arial"/>
            </a:endParaRPr>
          </a:p>
          <a:p>
            <a:r>
              <a:rPr lang="fi-FI" sz="1600" baseline="0">
                <a:cs typeface="Arial"/>
              </a:rPr>
              <a:t>207 (</a:t>
            </a:r>
            <a:r>
              <a:rPr lang="fi-FI" sz="1600">
                <a:cs typeface="Arial"/>
              </a:rPr>
              <a:t>195</a:t>
            </a:r>
            <a:r>
              <a:rPr lang="fi-FI" sz="1600" baseline="0">
                <a:cs typeface="Arial"/>
              </a:rPr>
              <a:t>)</a:t>
            </a:r>
          </a:p>
          <a:p>
            <a:endParaRPr lang="fi-FI" sz="1600">
              <a:cs typeface="Arial"/>
            </a:endParaRPr>
          </a:p>
          <a:p>
            <a:r>
              <a:rPr lang="fi-FI" sz="1600">
                <a:cs typeface="Arial"/>
              </a:rPr>
              <a:t>Yleisimmät ilmoitustyypit:</a:t>
            </a:r>
          </a:p>
          <a:p>
            <a:pPr marL="342900" indent="-342900">
              <a:buAutoNum type="arabicPeriod"/>
            </a:pPr>
            <a:r>
              <a:rPr lang="fi-FI" sz="1600">
                <a:cs typeface="Arial"/>
              </a:rPr>
              <a:t>Uhka tai väkivalta</a:t>
            </a:r>
          </a:p>
          <a:p>
            <a:pPr marL="342900" indent="-342900">
              <a:buAutoNum type="arabicPeriod"/>
            </a:pPr>
            <a:r>
              <a:rPr lang="fi-FI" sz="1600">
                <a:cs typeface="Arial"/>
              </a:rPr>
              <a:t>Muu (ilmoitustyyppiä ei löydy listalta)</a:t>
            </a:r>
          </a:p>
          <a:p>
            <a:pPr marL="342900" indent="-342900">
              <a:buAutoNum type="arabicPeriod"/>
            </a:pPr>
            <a:r>
              <a:rPr lang="fi-FI" sz="1600">
                <a:cs typeface="Arial"/>
              </a:rPr>
              <a:t>Kaatuminen, liukastuminen</a:t>
            </a:r>
            <a:endParaRPr lang="en-US" sz="1600">
              <a:cs typeface="Arial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/>
          </p:cNvSpPr>
          <p:nvPr/>
        </p:nvSpPr>
        <p:spPr>
          <a:xfrm>
            <a:off x="8147304" y="1674287"/>
            <a:ext cx="3926508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5"/>
                </a:solidFill>
              </a:rPr>
              <a:t>Työhyvinvointia edistävät toimenpiteet: </a:t>
            </a:r>
            <a:endParaRPr lang="fi-FI" sz="1600" b="1" baseline="0" dirty="0">
              <a:solidFill>
                <a:schemeClr val="accent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sv-SE" sz="1600" dirty="0" err="1">
                <a:solidFill>
                  <a:schemeClr val="tx1">
                    <a:lumMod val="49000"/>
                  </a:schemeClr>
                </a:solidFill>
                <a:cs typeface="Arial"/>
              </a:rPr>
              <a:t>Kehityskeskustelut</a:t>
            </a:r>
            <a:r>
              <a:rPr lang="sv-SE" sz="1600" dirty="0">
                <a:solidFill>
                  <a:schemeClr val="tx1">
                    <a:lumMod val="49000"/>
                  </a:schemeClr>
                </a:solidFill>
                <a:cs typeface="Arial"/>
              </a:rPr>
              <a:t> ja </a:t>
            </a:r>
            <a:r>
              <a:rPr lang="sv-SE" sz="1600" dirty="0" err="1">
                <a:solidFill>
                  <a:schemeClr val="tx1">
                    <a:lumMod val="49000"/>
                  </a:schemeClr>
                </a:solidFill>
                <a:cs typeface="Arial"/>
              </a:rPr>
              <a:t>työnohjaukset</a:t>
            </a:r>
            <a:endParaRPr lang="sv-SE" sz="1600" dirty="0">
              <a:solidFill>
                <a:schemeClr val="tx1">
                  <a:lumMod val="49000"/>
                </a:schemeClr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sv-SE" sz="1600" dirty="0" err="1">
                <a:solidFill>
                  <a:schemeClr val="tx1">
                    <a:lumMod val="49000"/>
                  </a:schemeClr>
                </a:solidFill>
                <a:cs typeface="Arial"/>
              </a:rPr>
              <a:t>Haiproilmoitusten</a:t>
            </a:r>
            <a:r>
              <a:rPr lang="sv-SE" sz="1600" dirty="0">
                <a:solidFill>
                  <a:schemeClr val="tx1">
                    <a:lumMod val="49000"/>
                  </a:schemeClr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tx1">
                    <a:lumMod val="49000"/>
                  </a:schemeClr>
                </a:solidFill>
                <a:cs typeface="Arial"/>
              </a:rPr>
              <a:t>säännöllinen</a:t>
            </a:r>
            <a:r>
              <a:rPr lang="sv-SE" sz="1600" dirty="0">
                <a:solidFill>
                  <a:schemeClr val="tx1">
                    <a:lumMod val="49000"/>
                  </a:schemeClr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tx1">
                    <a:lumMod val="49000"/>
                  </a:schemeClr>
                </a:solidFill>
                <a:cs typeface="Arial"/>
              </a:rPr>
              <a:t>läpikäynti</a:t>
            </a:r>
            <a:r>
              <a:rPr lang="sv-SE" sz="1600" dirty="0">
                <a:solidFill>
                  <a:schemeClr val="tx1">
                    <a:lumMod val="49000"/>
                  </a:schemeClr>
                </a:solidFill>
                <a:cs typeface="Arial"/>
              </a:rPr>
              <a:t> ja </a:t>
            </a:r>
            <a:r>
              <a:rPr lang="sv-SE" sz="1600" dirty="0" err="1">
                <a:solidFill>
                  <a:schemeClr val="tx1">
                    <a:lumMod val="49000"/>
                  </a:schemeClr>
                </a:solidFill>
                <a:cs typeface="Arial"/>
              </a:rPr>
              <a:t>korjaavat</a:t>
            </a:r>
            <a:r>
              <a:rPr lang="sv-SE" sz="1600" dirty="0">
                <a:solidFill>
                  <a:schemeClr val="tx1">
                    <a:lumMod val="49000"/>
                  </a:schemeClr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tx1">
                    <a:lumMod val="49000"/>
                  </a:schemeClr>
                </a:solidFill>
                <a:cs typeface="Arial"/>
              </a:rPr>
              <a:t>toimenpiteet</a:t>
            </a:r>
            <a:endParaRPr lang="sv-SE" sz="1600" dirty="0">
              <a:solidFill>
                <a:schemeClr val="tx1">
                  <a:lumMod val="49000"/>
                </a:schemeClr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sv-SE" sz="1600" dirty="0">
                <a:solidFill>
                  <a:schemeClr val="tx1">
                    <a:lumMod val="49000"/>
                  </a:schemeClr>
                </a:solidFill>
                <a:cs typeface="Arial"/>
              </a:rPr>
              <a:t>E-</a:t>
            </a:r>
            <a:r>
              <a:rPr lang="sv-SE" sz="1600" dirty="0" err="1">
                <a:solidFill>
                  <a:schemeClr val="tx1">
                    <a:lumMod val="49000"/>
                  </a:schemeClr>
                </a:solidFill>
                <a:cs typeface="Arial"/>
              </a:rPr>
              <a:t>passi</a:t>
            </a:r>
            <a:endParaRPr lang="sv-SE" sz="1600" dirty="0">
              <a:solidFill>
                <a:schemeClr val="tx1">
                  <a:lumMod val="49000"/>
                </a:schemeClr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sv-SE" sz="1600" err="1">
                <a:solidFill>
                  <a:schemeClr val="tx1">
                    <a:lumMod val="49000"/>
                  </a:schemeClr>
                </a:solidFill>
                <a:cs typeface="Arial"/>
              </a:rPr>
              <a:t>Kehittämispäivät</a:t>
            </a:r>
            <a:endParaRPr lang="sv-SE" sz="1600">
              <a:solidFill>
                <a:schemeClr val="tx1">
                  <a:lumMod val="49000"/>
                </a:schemeClr>
              </a:solidFill>
              <a:cs typeface="Arial"/>
            </a:endParaRPr>
          </a:p>
          <a:p>
            <a:endParaRPr lang="sv-SE" sz="1600" dirty="0">
              <a:solidFill>
                <a:schemeClr val="tx1">
                  <a:lumMod val="49000"/>
                </a:schemeClr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sv-SE" sz="1600">
              <a:solidFill>
                <a:srgbClr val="FF0000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10217-0C8D-2E97-58A5-04DBA954B1AA}"/>
              </a:ext>
            </a:extLst>
          </p:cNvPr>
          <p:cNvSpPr txBox="1">
            <a:spLocks/>
          </p:cNvSpPr>
          <p:nvPr/>
        </p:nvSpPr>
        <p:spPr>
          <a:xfrm>
            <a:off x="1202850" y="4124782"/>
            <a:ext cx="3329922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>
                <a:solidFill>
                  <a:schemeClr val="accent5"/>
                </a:solidFill>
              </a:rPr>
              <a:t>Sairaspoissaolopäivät</a:t>
            </a:r>
            <a:endParaRPr lang="fi-FI" sz="1400" b="1">
              <a:solidFill>
                <a:schemeClr val="accent5"/>
              </a:solidFill>
            </a:endParaRPr>
          </a:p>
          <a:p>
            <a:r>
              <a:rPr lang="fi-FI" b="1">
                <a:cs typeface="Arial"/>
              </a:rPr>
              <a:t>8 % /palveluksessa olopäivistä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C33A5-345B-5CC9-4D47-71B591630B52}"/>
              </a:ext>
            </a:extLst>
          </p:cNvPr>
          <p:cNvSpPr txBox="1"/>
          <p:nvPr/>
        </p:nvSpPr>
        <p:spPr>
          <a:xfrm>
            <a:off x="5538468" y="6029405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>
                <a:solidFill>
                  <a:srgbClr val="213A8F"/>
                </a:solidFill>
                <a:latin typeface="Arial" panose="020B0604020202020204"/>
                <a:cs typeface="Arial"/>
              </a:rPr>
              <a:t>4</a:t>
            </a:r>
            <a:r>
              <a:rPr lang="fi-FI" sz="2000">
                <a:solidFill>
                  <a:srgbClr val="213A8F"/>
                </a:solidFill>
                <a:latin typeface="Arial" panose="020B0604020202020204"/>
                <a:cs typeface="Arial"/>
              </a:rPr>
              <a:t>(13</a:t>
            </a:r>
            <a:r>
              <a:rPr kumimoji="0" lang="fi-FI" sz="20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FA38E8C-55DE-2601-2A95-33229FBC2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515" y="4667330"/>
            <a:ext cx="275272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 descr="NPS luku. NPS voi vaihdella miinus 100 ja +100 välillä. Yleisesti yli 50 lukua pidetään hyvänä. Tulos">
            <a:extLst>
              <a:ext uri="{FF2B5EF4-FFF2-40B4-BE49-F238E27FC236}">
                <a16:creationId xmlns:a16="http://schemas.microsoft.com/office/drawing/2014/main" id="{038A10DE-6EF2-F790-6829-DA95274C3D0F}"/>
              </a:ext>
            </a:extLst>
          </p:cNvPr>
          <p:cNvCxnSpPr>
            <a:cxnSpLocks/>
          </p:cNvCxnSpPr>
          <p:nvPr/>
        </p:nvCxnSpPr>
        <p:spPr>
          <a:xfrm flipH="1" flipV="1">
            <a:off x="6356436" y="5036225"/>
            <a:ext cx="20441" cy="800371"/>
          </a:xfrm>
          <a:prstGeom prst="straightConnector1">
            <a:avLst/>
          </a:prstGeom>
          <a:noFill/>
          <a:ln w="38100" cap="flat" cmpd="sng" algn="ctr">
            <a:solidFill>
              <a:srgbClr val="213A8F"/>
            </a:solidFill>
            <a:prstDash val="solid"/>
            <a:miter lim="800000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35410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1_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3.xml><?xml version="1.0" encoding="utf-8"?>
<a:theme xmlns:a="http://schemas.openxmlformats.org/drawingml/2006/main" name="2_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2b06d-03b9-424a-ab70-bfab313b8d48">
      <UserInfo>
        <DisplayName>Yliluoma Susanna</DisplayName>
        <AccountId>131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9" ma:contentTypeDescription="Skapa ett nytt dokument." ma:contentTypeScope="" ma:versionID="4fec1760b7642ee90f3a7cca7787521a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e4aedbef5406948968e92936f366ccef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1BDA3F-9081-465D-A0C8-DF261C8C3C7F}">
  <ds:schemaRefs>
    <ds:schemaRef ds:uri="8662b06d-03b9-424a-ab70-bfab313b8d48"/>
    <ds:schemaRef ds:uri="cbe4f0d9-fb0d-42e8-a680-6e558966cc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98CE756-E4E3-4D04-8A1E-D192F6546D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2321cc12-b2a3-4edf-b26e-9eb151c69c7d}" enabled="0" method="" siteId="{2321cc12-b2a3-4edf-b26e-9eb151c69c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Application>Microsoft Office PowerPoint</Application>
  <PresentationFormat>Widescreen</PresentationFormat>
  <Slides>6</Slides>
  <Notes>2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OVHP_teema</vt:lpstr>
      <vt:lpstr>1_OVHP_teema</vt:lpstr>
      <vt:lpstr>2_OVHP_teema</vt:lpstr>
      <vt:lpstr>Omavalvonnan seurantatietojen raportointi</vt:lpstr>
      <vt:lpstr>Saatavuus</vt:lpstr>
      <vt:lpstr>Turvallisuus ja laatu</vt:lpstr>
      <vt:lpstr>Asiakaskokemus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revision>80</cp:revision>
  <dcterms:created xsi:type="dcterms:W3CDTF">2023-11-14T05:41:58Z</dcterms:created>
  <dcterms:modified xsi:type="dcterms:W3CDTF">2025-06-09T04:26:44Z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