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  <p:sldMasterId id="2147483710" r:id="rId5"/>
  </p:sldMasterIdLst>
  <p:notesMasterIdLst>
    <p:notesMasterId r:id="rId12"/>
  </p:notesMasterIdLst>
  <p:handoutMasterIdLst>
    <p:handoutMasterId r:id="rId13"/>
  </p:handoutMasterIdLst>
  <p:sldIdLst>
    <p:sldId id="256" r:id="rId6"/>
    <p:sldId id="562" r:id="rId7"/>
    <p:sldId id="563" r:id="rId8"/>
    <p:sldId id="452" r:id="rId9"/>
    <p:sldId id="579" r:id="rId10"/>
    <p:sldId id="580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D1C861-8C0D-9D1A-7C06-19FD0CF833C8}" v="9" dt="2025-06-16T11:31:47.5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9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äki-Valtari Riika" userId="S::riika.maki-valtari@ovph.fi::161f3c86-2fa8-45d8-8966-16ff2e48c5c2" providerId="AD" clId="Web-{D6A0AA81-73E0-4C12-819A-9E43F2E2B176}"/>
    <pc:docChg chg="addSld delSld modSld">
      <pc:chgData name="Mäki-Valtari Riika" userId="S::riika.maki-valtari@ovph.fi::161f3c86-2fa8-45d8-8966-16ff2e48c5c2" providerId="AD" clId="Web-{D6A0AA81-73E0-4C12-819A-9E43F2E2B176}" dt="2025-05-02T04:50:30.609" v="45"/>
      <pc:docMkLst>
        <pc:docMk/>
      </pc:docMkLst>
      <pc:sldChg chg="modSp add del replId">
        <pc:chgData name="Mäki-Valtari Riika" userId="S::riika.maki-valtari@ovph.fi::161f3c86-2fa8-45d8-8966-16ff2e48c5c2" providerId="AD" clId="Web-{D6A0AA81-73E0-4C12-819A-9E43F2E2B176}" dt="2025-05-02T04:50:30.609" v="45"/>
        <pc:sldMkLst>
          <pc:docMk/>
          <pc:sldMk cId="1504706580" sldId="581"/>
        </pc:sldMkLst>
        <pc:spChg chg="mod">
          <ac:chgData name="Mäki-Valtari Riika" userId="S::riika.maki-valtari@ovph.fi::161f3c86-2fa8-45d8-8966-16ff2e48c5c2" providerId="AD" clId="Web-{D6A0AA81-73E0-4C12-819A-9E43F2E2B176}" dt="2025-05-02T04:50:04.468" v="44" actId="20577"/>
          <ac:spMkLst>
            <pc:docMk/>
            <pc:sldMk cId="1504706580" sldId="581"/>
            <ac:spMk id="10" creationId="{11CC45EB-84B5-8529-D79C-8ED7F0A8B3AC}"/>
          </ac:spMkLst>
        </pc:spChg>
      </pc:sldChg>
    </pc:docChg>
  </pc:docChgLst>
  <pc:docChgLst>
    <pc:chgData name="Sundman Lisa" userId="S::lisa.sundman@ovph.fi::fec9133f-7357-46c1-9cd4-7e86e427af38" providerId="AD" clId="Web-{CA8158BF-7487-EA5E-7686-05C9CF782A52}"/>
    <pc:docChg chg="modSld">
      <pc:chgData name="Sundman Lisa" userId="S::lisa.sundman@ovph.fi::fec9133f-7357-46c1-9cd4-7e86e427af38" providerId="AD" clId="Web-{CA8158BF-7487-EA5E-7686-05C9CF782A52}" dt="2025-05-27T06:09:00.010" v="37" actId="20577"/>
      <pc:docMkLst>
        <pc:docMk/>
      </pc:docMkLst>
      <pc:sldChg chg="modSp">
        <pc:chgData name="Sundman Lisa" userId="S::lisa.sundman@ovph.fi::fec9133f-7357-46c1-9cd4-7e86e427af38" providerId="AD" clId="Web-{CA8158BF-7487-EA5E-7686-05C9CF782A52}" dt="2025-05-27T05:51:24.948" v="5" actId="20577"/>
        <pc:sldMkLst>
          <pc:docMk/>
          <pc:sldMk cId="550267891" sldId="562"/>
        </pc:sldMkLst>
        <pc:spChg chg="mod">
          <ac:chgData name="Sundman Lisa" userId="S::lisa.sundman@ovph.fi::fec9133f-7357-46c1-9cd4-7e86e427af38" providerId="AD" clId="Web-{CA8158BF-7487-EA5E-7686-05C9CF782A52}" dt="2025-05-27T05:51:24.948" v="5" actId="20577"/>
          <ac:spMkLst>
            <pc:docMk/>
            <pc:sldMk cId="550267891" sldId="562"/>
            <ac:spMk id="8" creationId="{F1B8EDDC-940B-BD35-84A1-1163B3466DE2}"/>
          </ac:spMkLst>
        </pc:spChg>
      </pc:sldChg>
      <pc:sldChg chg="modSp">
        <pc:chgData name="Sundman Lisa" userId="S::lisa.sundman@ovph.fi::fec9133f-7357-46c1-9cd4-7e86e427af38" providerId="AD" clId="Web-{CA8158BF-7487-EA5E-7686-05C9CF782A52}" dt="2025-05-27T05:53:10.496" v="12" actId="20577"/>
        <pc:sldMkLst>
          <pc:docMk/>
          <pc:sldMk cId="2238526492" sldId="579"/>
        </pc:sldMkLst>
        <pc:spChg chg="mod">
          <ac:chgData name="Sundman Lisa" userId="S::lisa.sundman@ovph.fi::fec9133f-7357-46c1-9cd4-7e86e427af38" providerId="AD" clId="Web-{CA8158BF-7487-EA5E-7686-05C9CF782A52}" dt="2025-05-27T05:53:10.496" v="12" actId="20577"/>
          <ac:spMkLst>
            <pc:docMk/>
            <pc:sldMk cId="2238526492" sldId="579"/>
            <ac:spMk id="7" creationId="{669E2315-12F2-68DA-4393-F0437FF5C331}"/>
          </ac:spMkLst>
        </pc:spChg>
      </pc:sldChg>
      <pc:sldChg chg="modSp">
        <pc:chgData name="Sundman Lisa" userId="S::lisa.sundman@ovph.fi::fec9133f-7357-46c1-9cd4-7e86e427af38" providerId="AD" clId="Web-{CA8158BF-7487-EA5E-7686-05C9CF782A52}" dt="2025-05-27T06:09:00.010" v="37" actId="20577"/>
        <pc:sldMkLst>
          <pc:docMk/>
          <pc:sldMk cId="1898354109" sldId="580"/>
        </pc:sldMkLst>
        <pc:spChg chg="mod">
          <ac:chgData name="Sundman Lisa" userId="S::lisa.sundman@ovph.fi::fec9133f-7357-46c1-9cd4-7e86e427af38" providerId="AD" clId="Web-{CA8158BF-7487-EA5E-7686-05C9CF782A52}" dt="2025-05-27T06:09:00.010" v="37" actId="20577"/>
          <ac:spMkLst>
            <pc:docMk/>
            <pc:sldMk cId="1898354109" sldId="580"/>
            <ac:spMk id="9" creationId="{C2510217-0C8D-2E97-58A5-04DBA954B1AA}"/>
          </ac:spMkLst>
        </pc:spChg>
        <pc:spChg chg="mod">
          <ac:chgData name="Sundman Lisa" userId="S::lisa.sundman@ovph.fi::fec9133f-7357-46c1-9cd4-7e86e427af38" providerId="AD" clId="Web-{CA8158BF-7487-EA5E-7686-05C9CF782A52}" dt="2025-05-27T06:08:46.479" v="29" actId="20577"/>
          <ac:spMkLst>
            <pc:docMk/>
            <pc:sldMk cId="1898354109" sldId="580"/>
            <ac:spMk id="19" creationId="{1CE3ECC4-2766-0EF7-1123-7E6207D264DE}"/>
          </ac:spMkLst>
        </pc:spChg>
      </pc:sldChg>
    </pc:docChg>
  </pc:docChgLst>
  <pc:docChgLst>
    <pc:chgData name="Mäki-Valtari Riika" userId="S::riika.maki-valtari@ovph.fi::161f3c86-2fa8-45d8-8966-16ff2e48c5c2" providerId="AD" clId="Web-{C12FEB3A-3D37-4EEE-8E5F-E645E8CC75AA}"/>
    <pc:docChg chg="modSld">
      <pc:chgData name="Mäki-Valtari Riika" userId="S::riika.maki-valtari@ovph.fi::161f3c86-2fa8-45d8-8966-16ff2e48c5c2" providerId="AD" clId="Web-{C12FEB3A-3D37-4EEE-8E5F-E645E8CC75AA}" dt="2025-05-02T04:51:21.055" v="0" actId="20577"/>
      <pc:docMkLst>
        <pc:docMk/>
      </pc:docMkLst>
      <pc:sldChg chg="modSp">
        <pc:chgData name="Mäki-Valtari Riika" userId="S::riika.maki-valtari@ovph.fi::161f3c86-2fa8-45d8-8966-16ff2e48c5c2" providerId="AD" clId="Web-{C12FEB3A-3D37-4EEE-8E5F-E645E8CC75AA}" dt="2025-05-02T04:51:21.055" v="0" actId="20577"/>
        <pc:sldMkLst>
          <pc:docMk/>
          <pc:sldMk cId="1257341781" sldId="256"/>
        </pc:sldMkLst>
        <pc:spChg chg="mod">
          <ac:chgData name="Mäki-Valtari Riika" userId="S::riika.maki-valtari@ovph.fi::161f3c86-2fa8-45d8-8966-16ff2e48c5c2" providerId="AD" clId="Web-{C12FEB3A-3D37-4EEE-8E5F-E645E8CC75AA}" dt="2025-05-02T04:51:21.055" v="0" actId="20577"/>
          <ac:spMkLst>
            <pc:docMk/>
            <pc:sldMk cId="1257341781" sldId="256"/>
            <ac:spMk id="2" creationId="{1C54E7A8-5072-420C-8029-2B2F9E87BE12}"/>
          </ac:spMkLst>
        </pc:spChg>
      </pc:sldChg>
    </pc:docChg>
  </pc:docChgLst>
  <pc:docChgLst>
    <pc:chgData name="Kantola Christian" userId="S::christian.kantola@ovph.fi::612669f4-917f-47aa-ac80-23109edfd59f" providerId="AD" clId="Web-{46D1C861-8C0D-9D1A-7C06-19FD0CF833C8}"/>
    <pc:docChg chg="modSld">
      <pc:chgData name="Kantola Christian" userId="S::christian.kantola@ovph.fi::612669f4-917f-47aa-ac80-23109edfd59f" providerId="AD" clId="Web-{46D1C861-8C0D-9D1A-7C06-19FD0CF833C8}" dt="2025-06-16T11:31:46.678" v="2" actId="20577"/>
      <pc:docMkLst>
        <pc:docMk/>
      </pc:docMkLst>
      <pc:sldChg chg="modSp">
        <pc:chgData name="Kantola Christian" userId="S::christian.kantola@ovph.fi::612669f4-917f-47aa-ac80-23109edfd59f" providerId="AD" clId="Web-{46D1C861-8C0D-9D1A-7C06-19FD0CF833C8}" dt="2025-06-16T11:31:46.678" v="2" actId="20577"/>
        <pc:sldMkLst>
          <pc:docMk/>
          <pc:sldMk cId="711752635" sldId="452"/>
        </pc:sldMkLst>
        <pc:spChg chg="mod">
          <ac:chgData name="Kantola Christian" userId="S::christian.kantola@ovph.fi::612669f4-917f-47aa-ac80-23109edfd59f" providerId="AD" clId="Web-{46D1C861-8C0D-9D1A-7C06-19FD0CF833C8}" dt="2025-06-16T11:31:42.130" v="1" actId="20577"/>
          <ac:spMkLst>
            <pc:docMk/>
            <pc:sldMk cId="711752635" sldId="452"/>
            <ac:spMk id="9" creationId="{5517D60A-C591-4544-F224-CB292F193C1D}"/>
          </ac:spMkLst>
        </pc:spChg>
        <pc:spChg chg="mod">
          <ac:chgData name="Kantola Christian" userId="S::christian.kantola@ovph.fi::612669f4-917f-47aa-ac80-23109edfd59f" providerId="AD" clId="Web-{46D1C861-8C0D-9D1A-7C06-19FD0CF833C8}" dt="2025-06-16T11:31:46.678" v="2" actId="20577"/>
          <ac:spMkLst>
            <pc:docMk/>
            <pc:sldMk cId="711752635" sldId="452"/>
            <ac:spMk id="27" creationId="{969C7632-2037-DC81-7947-77FA212BAD99}"/>
          </ac:spMkLst>
        </pc:spChg>
      </pc:sldChg>
    </pc:docChg>
  </pc:docChgLst>
  <pc:docChgLst>
    <pc:chgData name="Piikkilä Tero" userId="S::tero.piikkila@ovph.fi::fd5ae1ed-cb99-4836-909a-8da2f2571fb5" providerId="AD" clId="Web-{67D33D75-2421-6319-31CC-CD8B5BD027AD}"/>
    <pc:docChg chg="modSld">
      <pc:chgData name="Piikkilä Tero" userId="S::tero.piikkila@ovph.fi::fd5ae1ed-cb99-4836-909a-8da2f2571fb5" providerId="AD" clId="Web-{67D33D75-2421-6319-31CC-CD8B5BD027AD}" dt="2025-05-22T06:29:28.447" v="22" actId="20577"/>
      <pc:docMkLst>
        <pc:docMk/>
      </pc:docMkLst>
      <pc:sldChg chg="modSp">
        <pc:chgData name="Piikkilä Tero" userId="S::tero.piikkila@ovph.fi::fd5ae1ed-cb99-4836-909a-8da2f2571fb5" providerId="AD" clId="Web-{67D33D75-2421-6319-31CC-CD8B5BD027AD}" dt="2025-05-22T06:29:28.447" v="22" actId="20577"/>
        <pc:sldMkLst>
          <pc:docMk/>
          <pc:sldMk cId="1658591148" sldId="563"/>
        </pc:sldMkLst>
        <pc:spChg chg="mod">
          <ac:chgData name="Piikkilä Tero" userId="S::tero.piikkila@ovph.fi::fd5ae1ed-cb99-4836-909a-8da2f2571fb5" providerId="AD" clId="Web-{67D33D75-2421-6319-31CC-CD8B5BD027AD}" dt="2025-05-22T06:29:28.447" v="22" actId="20577"/>
          <ac:spMkLst>
            <pc:docMk/>
            <pc:sldMk cId="1658591148" sldId="563"/>
            <ac:spMk id="19" creationId="{1CE3ECC4-2766-0EF7-1123-7E6207D264DE}"/>
          </ac:spMkLst>
        </pc:spChg>
      </pc:sldChg>
    </pc:docChg>
  </pc:docChgLst>
  <pc:docChgLst>
    <pc:chgData name="Piikkilä Tero" userId="S::tero.piikkila@ovph.fi::fd5ae1ed-cb99-4836-909a-8da2f2571fb5" providerId="AD" clId="Web-{4D89F274-8E16-0973-AA5A-90778127641A}"/>
    <pc:docChg chg="modSld">
      <pc:chgData name="Piikkilä Tero" userId="S::tero.piikkila@ovph.fi::fd5ae1ed-cb99-4836-909a-8da2f2571fb5" providerId="AD" clId="Web-{4D89F274-8E16-0973-AA5A-90778127641A}" dt="2025-05-22T07:03:22.868" v="4" actId="20577"/>
      <pc:docMkLst>
        <pc:docMk/>
      </pc:docMkLst>
      <pc:sldChg chg="modSp">
        <pc:chgData name="Piikkilä Tero" userId="S::tero.piikkila@ovph.fi::fd5ae1ed-cb99-4836-909a-8da2f2571fb5" providerId="AD" clId="Web-{4D89F274-8E16-0973-AA5A-90778127641A}" dt="2025-05-22T07:03:22.868" v="4" actId="20577"/>
        <pc:sldMkLst>
          <pc:docMk/>
          <pc:sldMk cId="1898354109" sldId="580"/>
        </pc:sldMkLst>
        <pc:spChg chg="mod">
          <ac:chgData name="Piikkilä Tero" userId="S::tero.piikkila@ovph.fi::fd5ae1ed-cb99-4836-909a-8da2f2571fb5" providerId="AD" clId="Web-{4D89F274-8E16-0973-AA5A-90778127641A}" dt="2025-05-22T07:03:22.868" v="4" actId="20577"/>
          <ac:spMkLst>
            <pc:docMk/>
            <pc:sldMk cId="1898354109" sldId="580"/>
            <ac:spMk id="6" creationId="{6B29DF03-3E5E-F5BD-1388-9DB8FC99458C}"/>
          </ac:spMkLst>
        </pc:spChg>
        <pc:spChg chg="mod">
          <ac:chgData name="Piikkilä Tero" userId="S::tero.piikkila@ovph.fi::fd5ae1ed-cb99-4836-909a-8da2f2571fb5" providerId="AD" clId="Web-{4D89F274-8E16-0973-AA5A-90778127641A}" dt="2025-05-22T07:03:08.352" v="2" actId="20577"/>
          <ac:spMkLst>
            <pc:docMk/>
            <pc:sldMk cId="1898354109" sldId="580"/>
            <ac:spMk id="11" creationId="{0C6C33A5-345B-5CC9-4D47-71B591630B52}"/>
          </ac:spMkLst>
        </pc:spChg>
      </pc:sldChg>
    </pc:docChg>
  </pc:docChgLst>
  <pc:docChgLst>
    <pc:chgData name="Skuthälla Tanja" userId="S::tanja.skuthalla@ovph.fi::178ba649-bdec-4ba0-b6b5-65d2f655b5ca" providerId="AD" clId="Web-{2EF43698-DA72-43E4-9185-6EC089CEC845}"/>
    <pc:docChg chg="modSld">
      <pc:chgData name="Skuthälla Tanja" userId="S::tanja.skuthalla@ovph.fi::178ba649-bdec-4ba0-b6b5-65d2f655b5ca" providerId="AD" clId="Web-{2EF43698-DA72-43E4-9185-6EC089CEC845}" dt="2025-06-02T07:07:23.631" v="4" actId="20577"/>
      <pc:docMkLst>
        <pc:docMk/>
      </pc:docMkLst>
      <pc:sldChg chg="modSp">
        <pc:chgData name="Skuthälla Tanja" userId="S::tanja.skuthalla@ovph.fi::178ba649-bdec-4ba0-b6b5-65d2f655b5ca" providerId="AD" clId="Web-{2EF43698-DA72-43E4-9185-6EC089CEC845}" dt="2025-06-02T07:07:23.631" v="4" actId="20577"/>
        <pc:sldMkLst>
          <pc:docMk/>
          <pc:sldMk cId="711752635" sldId="452"/>
        </pc:sldMkLst>
        <pc:spChg chg="mod">
          <ac:chgData name="Skuthälla Tanja" userId="S::tanja.skuthalla@ovph.fi::178ba649-bdec-4ba0-b6b5-65d2f655b5ca" providerId="AD" clId="Web-{2EF43698-DA72-43E4-9185-6EC089CEC845}" dt="2025-06-02T07:07:06.413" v="2" actId="20577"/>
          <ac:spMkLst>
            <pc:docMk/>
            <pc:sldMk cId="711752635" sldId="452"/>
            <ac:spMk id="9" creationId="{5517D60A-C591-4544-F224-CB292F193C1D}"/>
          </ac:spMkLst>
        </pc:spChg>
        <pc:spChg chg="mod">
          <ac:chgData name="Skuthälla Tanja" userId="S::tanja.skuthalla@ovph.fi::178ba649-bdec-4ba0-b6b5-65d2f655b5ca" providerId="AD" clId="Web-{2EF43698-DA72-43E4-9185-6EC089CEC845}" dt="2025-06-02T07:07:23.631" v="4" actId="20577"/>
          <ac:spMkLst>
            <pc:docMk/>
            <pc:sldMk cId="711752635" sldId="452"/>
            <ac:spMk id="27" creationId="{969C7632-2037-DC81-7947-77FA212BAD99}"/>
          </ac:spMkLst>
        </pc:spChg>
      </pc:sldChg>
      <pc:sldChg chg="modSp">
        <pc:chgData name="Skuthälla Tanja" userId="S::tanja.skuthalla@ovph.fi::178ba649-bdec-4ba0-b6b5-65d2f655b5ca" providerId="AD" clId="Web-{2EF43698-DA72-43E4-9185-6EC089CEC845}" dt="2025-06-02T07:06:26.694" v="1" actId="20577"/>
        <pc:sldMkLst>
          <pc:docMk/>
          <pc:sldMk cId="1658591148" sldId="563"/>
        </pc:sldMkLst>
        <pc:spChg chg="mod">
          <ac:chgData name="Skuthälla Tanja" userId="S::tanja.skuthalla@ovph.fi::178ba649-bdec-4ba0-b6b5-65d2f655b5ca" providerId="AD" clId="Web-{2EF43698-DA72-43E4-9185-6EC089CEC845}" dt="2025-06-02T07:06:26.694" v="1" actId="20577"/>
          <ac:spMkLst>
            <pc:docMk/>
            <pc:sldMk cId="1658591148" sldId="563"/>
            <ac:spMk id="7" creationId="{9AC55BA9-B16F-4E98-4E91-02B5932E6BEF}"/>
          </ac:spMkLst>
        </pc:spChg>
      </pc:sldChg>
    </pc:docChg>
  </pc:docChgLst>
  <pc:docChgLst>
    <pc:chgData name="Granö Anna" userId="S::anna.grano@ovph.fi::a50b3b0e-1daf-4c22-886c-a5e083b43703" providerId="AD" clId="Web-{13B2728C-9BCB-4850-98A0-400BD0BB414B}"/>
    <pc:docChg chg="modSld">
      <pc:chgData name="Granö Anna" userId="S::anna.grano@ovph.fi::a50b3b0e-1daf-4c22-886c-a5e083b43703" providerId="AD" clId="Web-{13B2728C-9BCB-4850-98A0-400BD0BB414B}" dt="2025-04-28T06:10:16.517" v="2" actId="20577"/>
      <pc:docMkLst>
        <pc:docMk/>
      </pc:docMkLst>
      <pc:sldChg chg="modSp">
        <pc:chgData name="Granö Anna" userId="S::anna.grano@ovph.fi::a50b3b0e-1daf-4c22-886c-a5e083b43703" providerId="AD" clId="Web-{13B2728C-9BCB-4850-98A0-400BD0BB414B}" dt="2025-04-28T06:10:16.517" v="2" actId="20577"/>
        <pc:sldMkLst>
          <pc:docMk/>
          <pc:sldMk cId="1257341781" sldId="256"/>
        </pc:sldMkLst>
        <pc:spChg chg="mod">
          <ac:chgData name="Granö Anna" userId="S::anna.grano@ovph.fi::a50b3b0e-1daf-4c22-886c-a5e083b43703" providerId="AD" clId="Web-{13B2728C-9BCB-4850-98A0-400BD0BB414B}" dt="2025-04-28T06:10:16.517" v="2" actId="20577"/>
          <ac:spMkLst>
            <pc:docMk/>
            <pc:sldMk cId="1257341781" sldId="256"/>
            <ac:spMk id="3" creationId="{CE2751FD-BF62-47E2-835B-FEDE70EA777A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https://ovphfi-my.sharepoint.com/personal/anna_grano_ovph_fi/Documents/Skrivbordet/osavuosi%20excel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https://ovphfi-my.sharepoint.com/personal/anna_grano_ovph_fi/Documents/Skrivbordet/osavuosi%20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CC-4AD5-BF42-673CA57A061B}"/>
            </c:ext>
          </c:extLst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62</c:v>
                </c:pt>
                <c:pt idx="1">
                  <c:v>71</c:v>
                </c:pt>
                <c:pt idx="2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60-45F1-BFFF-E040F0F12C9F}"/>
            </c:ext>
          </c:extLst>
        </c:ser>
        <c:ser>
          <c:idx val="2"/>
          <c:order val="2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34-466C-A81D-6AE5416D83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</c:v>
                </c:pt>
                <c:pt idx="1">
                  <c:v>14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B0-43B5-96BF-408CFBFA77FE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B0-43B5-96BF-408CFBFA77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fi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1800" b="1" dirty="0">
                <a:solidFill>
                  <a:schemeClr val="accent5"/>
                </a:solidFill>
              </a:rPr>
              <a:t>NPS</a:t>
            </a:r>
          </a:p>
        </c:rich>
      </c:tx>
      <c:layout>
        <c:manualLayout>
          <c:xMode val="edge"/>
          <c:yMode val="edge"/>
          <c:x val="0.207265186162476"/>
          <c:y val="1.88190332141445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4318486906693917"/>
          <c:y val="0.14360580618507832"/>
          <c:w val="0.48648861640386554"/>
          <c:h val="0.85639419381492166"/>
        </c:manualLayout>
      </c:layout>
      <c:doughnutChart>
        <c:varyColors val="1"/>
        <c:ser>
          <c:idx val="1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891-4C48-A856-1CD2E0F7A763}"/>
              </c:ext>
            </c:extLst>
          </c:dPt>
          <c:dPt>
            <c:idx val="1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891-4C48-A856-1CD2E0F7A763}"/>
              </c:ext>
            </c:extLst>
          </c:dPt>
          <c:dPt>
            <c:idx val="2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891-4C48-A856-1CD2E0F7A763}"/>
              </c:ext>
            </c:extLst>
          </c:dPt>
          <c:dPt>
            <c:idx val="3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891-4C48-A856-1CD2E0F7A763}"/>
              </c:ext>
            </c:extLst>
          </c:dPt>
          <c:dPt>
            <c:idx val="4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891-4C48-A856-1CD2E0F7A763}"/>
              </c:ext>
            </c:extLst>
          </c:dPt>
          <c:dPt>
            <c:idx val="5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891-4C48-A856-1CD2E0F7A763}"/>
              </c:ext>
            </c:extLst>
          </c:dPt>
          <c:dPt>
            <c:idx val="6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891-4C48-A856-1CD2E0F7A763}"/>
              </c:ext>
            </c:extLst>
          </c:dPt>
          <c:val>
            <c:numRef>
              <c:f>Sheet1!$C$4:$C$10</c:f>
              <c:numCache>
                <c:formatCode>General</c:formatCode>
                <c:ptCount val="7"/>
                <c:pt idx="0">
                  <c:v>30</c:v>
                </c:pt>
                <c:pt idx="1">
                  <c:v>30</c:v>
                </c:pt>
                <c:pt idx="2">
                  <c:v>30</c:v>
                </c:pt>
                <c:pt idx="3">
                  <c:v>180</c:v>
                </c:pt>
                <c:pt idx="4">
                  <c:v>30</c:v>
                </c:pt>
                <c:pt idx="5">
                  <c:v>30</c:v>
                </c:pt>
                <c:pt idx="6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891-4C48-A856-1CD2E0F7A7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pieChart>
        <c:varyColors val="1"/>
        <c:ser>
          <c:idx val="0"/>
          <c:order val="1"/>
          <c:spPr>
            <a:ln>
              <a:noFill/>
            </a:ln>
          </c:spPr>
          <c:explosion val="1"/>
          <c:dPt>
            <c:idx val="0"/>
            <c:bubble3D val="0"/>
            <c:spPr>
              <a:noFill/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10-7891-4C48-A856-1CD2E0F7A763}"/>
              </c:ext>
            </c:extLst>
          </c:dPt>
          <c:dPt>
            <c:idx val="1"/>
            <c:bubble3D val="0"/>
            <c:spPr>
              <a:solidFill>
                <a:schemeClr val="tx1"/>
              </a:solidFill>
              <a:ln>
                <a:solidFill>
                  <a:schemeClr val="tx2"/>
                </a:solidFill>
              </a:ln>
            </c:spPr>
            <c:extLst>
              <c:ext xmlns:c16="http://schemas.microsoft.com/office/drawing/2014/chart" uri="{C3380CC4-5D6E-409C-BE32-E72D297353CC}">
                <c16:uniqueId val="{00000012-7891-4C48-A856-1CD2E0F7A763}"/>
              </c:ext>
            </c:extLst>
          </c:dPt>
          <c:dPt>
            <c:idx val="2"/>
            <c:bubble3D val="0"/>
            <c:spPr>
              <a:noFill/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14-7891-4C48-A856-1CD2E0F7A763}"/>
              </c:ext>
            </c:extLst>
          </c:dPt>
          <c:val>
            <c:numRef>
              <c:f>Sheet1!$H$4:$H$7</c:f>
              <c:numCache>
                <c:formatCode>General</c:formatCode>
                <c:ptCount val="4"/>
                <c:pt idx="0">
                  <c:v>62.8</c:v>
                </c:pt>
                <c:pt idx="1">
                  <c:v>4</c:v>
                </c:pt>
                <c:pt idx="2">
                  <c:v>293.2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7891-4C48-A856-1CD2E0F7A7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0"/>
    <c:dispBlanksAs val="gap"/>
    <c:showDLblsOverMax val="0"/>
    <c:extLst/>
  </c:chart>
  <c:spPr>
    <a:noFill/>
  </c:spPr>
  <c:txPr>
    <a:bodyPr/>
    <a:lstStyle/>
    <a:p>
      <a:pPr>
        <a:defRPr/>
      </a:pPr>
      <a:endParaRPr lang="fi-FI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1800" b="1" dirty="0">
                <a:solidFill>
                  <a:schemeClr val="accent5"/>
                </a:solidFill>
              </a:rPr>
              <a:t>NPS</a:t>
            </a:r>
          </a:p>
        </c:rich>
      </c:tx>
      <c:layout>
        <c:manualLayout>
          <c:xMode val="edge"/>
          <c:yMode val="edge"/>
          <c:x val="0.207265186162476"/>
          <c:y val="1.88190332141445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4318486906693917"/>
          <c:y val="0.14360580618507832"/>
          <c:w val="0.48648861640386554"/>
          <c:h val="0.85639419381492166"/>
        </c:manualLayout>
      </c:layout>
      <c:doughnutChart>
        <c:varyColors val="1"/>
        <c:ser>
          <c:idx val="1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7FF-4612-BB98-1A8C1B34F4F8}"/>
              </c:ext>
            </c:extLst>
          </c:dPt>
          <c:dPt>
            <c:idx val="1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7FF-4612-BB98-1A8C1B34F4F8}"/>
              </c:ext>
            </c:extLst>
          </c:dPt>
          <c:dPt>
            <c:idx val="2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7FF-4612-BB98-1A8C1B34F4F8}"/>
              </c:ext>
            </c:extLst>
          </c:dPt>
          <c:dPt>
            <c:idx val="3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7FF-4612-BB98-1A8C1B34F4F8}"/>
              </c:ext>
            </c:extLst>
          </c:dPt>
          <c:dPt>
            <c:idx val="4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7FF-4612-BB98-1A8C1B34F4F8}"/>
              </c:ext>
            </c:extLst>
          </c:dPt>
          <c:dPt>
            <c:idx val="5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7FF-4612-BB98-1A8C1B34F4F8}"/>
              </c:ext>
            </c:extLst>
          </c:dPt>
          <c:dPt>
            <c:idx val="6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7FF-4612-BB98-1A8C1B34F4F8}"/>
              </c:ext>
            </c:extLst>
          </c:dPt>
          <c:val>
            <c:numRef>
              <c:f>Sheet1!$C$4:$C$10</c:f>
              <c:numCache>
                <c:formatCode>General</c:formatCode>
                <c:ptCount val="7"/>
                <c:pt idx="0">
                  <c:v>30</c:v>
                </c:pt>
                <c:pt idx="1">
                  <c:v>30</c:v>
                </c:pt>
                <c:pt idx="2">
                  <c:v>30</c:v>
                </c:pt>
                <c:pt idx="3">
                  <c:v>180</c:v>
                </c:pt>
                <c:pt idx="4">
                  <c:v>30</c:v>
                </c:pt>
                <c:pt idx="5">
                  <c:v>30</c:v>
                </c:pt>
                <c:pt idx="6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7FF-4612-BB98-1A8C1B34F4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pieChart>
        <c:varyColors val="1"/>
        <c:ser>
          <c:idx val="0"/>
          <c:order val="1"/>
          <c:spPr>
            <a:ln>
              <a:noFill/>
            </a:ln>
          </c:spPr>
          <c:explosion val="1"/>
          <c:dPt>
            <c:idx val="0"/>
            <c:bubble3D val="0"/>
            <c:spPr>
              <a:noFill/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10-47FF-4612-BB98-1A8C1B34F4F8}"/>
              </c:ext>
            </c:extLst>
          </c:dPt>
          <c:dPt>
            <c:idx val="1"/>
            <c:bubble3D val="0"/>
            <c:explosion val="0"/>
            <c:spPr>
              <a:solidFill>
                <a:schemeClr val="tx1"/>
              </a:solidFill>
              <a:ln>
                <a:solidFill>
                  <a:schemeClr val="tx2"/>
                </a:solidFill>
              </a:ln>
            </c:spPr>
            <c:extLst>
              <c:ext xmlns:c16="http://schemas.microsoft.com/office/drawing/2014/chart" uri="{C3380CC4-5D6E-409C-BE32-E72D297353CC}">
                <c16:uniqueId val="{00000012-47FF-4612-BB98-1A8C1B34F4F8}"/>
              </c:ext>
            </c:extLst>
          </c:dPt>
          <c:dPt>
            <c:idx val="2"/>
            <c:bubble3D val="0"/>
            <c:spPr>
              <a:noFill/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14-47FF-4612-BB98-1A8C1B34F4F8}"/>
              </c:ext>
            </c:extLst>
          </c:dPt>
          <c:val>
            <c:numRef>
              <c:f>Sheet1!$H$4:$H$7</c:f>
              <c:numCache>
                <c:formatCode>General</c:formatCode>
                <c:ptCount val="4"/>
                <c:pt idx="0">
                  <c:v>50.2</c:v>
                </c:pt>
                <c:pt idx="1">
                  <c:v>4</c:v>
                </c:pt>
                <c:pt idx="2">
                  <c:v>305.8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47FF-4612-BB98-1A8C1B34F4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05"/>
      </c:pieChart>
    </c:plotArea>
    <c:plotVisOnly val="0"/>
    <c:dispBlanksAs val="gap"/>
    <c:showDLblsOverMax val="0"/>
    <c:extLst/>
  </c:chart>
  <c:spPr>
    <a:noFill/>
  </c:spPr>
  <c:txPr>
    <a:bodyPr/>
    <a:lstStyle/>
    <a:p>
      <a:pPr>
        <a:defRPr/>
      </a:pPr>
      <a:endParaRPr lang="fi-FI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0.16794</cdr:x>
      <cdr:y>0.52968</cdr:y>
    </cdr:from>
    <cdr:to>
      <cdr:x>0.24046</cdr:x>
      <cdr:y>0.60358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EF49A2B-42C4-A0A1-971A-6B2AF041DE6A}"/>
            </a:ext>
          </a:extLst>
        </cdr:cNvPr>
        <cdr:cNvSpPr txBox="1"/>
      </cdr:nvSpPr>
      <cdr:spPr>
        <a:xfrm xmlns:a="http://schemas.openxmlformats.org/drawingml/2006/main">
          <a:off x="1257300" y="2252664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0.66327</cdr:x>
      <cdr:y>0.1956</cdr:y>
    </cdr:from>
    <cdr:to>
      <cdr:x>0.73579</cdr:x>
      <cdr:y>0.2695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4965700" y="831850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0.24724</cdr:x>
      <cdr:y>0.19783</cdr:y>
    </cdr:from>
    <cdr:to>
      <cdr:x>0.31976</cdr:x>
      <cdr:y>0.27174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1851025" y="841375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0.46735</cdr:x>
      <cdr:y>0.06346</cdr:y>
    </cdr:from>
    <cdr:to>
      <cdr:x>0.53986</cdr:x>
      <cdr:y>0.13736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3498850" y="269875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0.74343</cdr:x>
      <cdr:y>0.52706</cdr:y>
    </cdr:from>
    <cdr:to>
      <cdr:x>0.81595</cdr:x>
      <cdr:y>0.60097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5565775" y="2241550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0.16794</cdr:x>
      <cdr:y>0.52968</cdr:y>
    </cdr:from>
    <cdr:to>
      <cdr:x>0.28482</cdr:x>
      <cdr:y>0.61928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2EF49A2B-42C4-A0A1-971A-6B2AF041DE6A}"/>
            </a:ext>
          </a:extLst>
        </cdr:cNvPr>
        <cdr:cNvSpPr txBox="1"/>
      </cdr:nvSpPr>
      <cdr:spPr>
        <a:xfrm xmlns:a="http://schemas.openxmlformats.org/drawingml/2006/main">
          <a:off x="694498" y="1151452"/>
          <a:ext cx="483336" cy="194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-100</a:t>
          </a:r>
        </a:p>
      </cdr:txBody>
    </cdr:sp>
  </cdr:relSizeAnchor>
  <cdr:relSizeAnchor xmlns:cdr="http://schemas.openxmlformats.org/drawingml/2006/chartDrawing">
    <cdr:from>
      <cdr:x>0.66327</cdr:x>
      <cdr:y>0.1956</cdr:y>
    </cdr:from>
    <cdr:to>
      <cdr:x>0.78247</cdr:x>
      <cdr:y>0.28817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2624911" y="439735"/>
          <a:ext cx="471731" cy="2081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50</a:t>
          </a:r>
        </a:p>
      </cdr:txBody>
    </cdr:sp>
  </cdr:relSizeAnchor>
  <cdr:relSizeAnchor xmlns:cdr="http://schemas.openxmlformats.org/drawingml/2006/chartDrawing">
    <cdr:from>
      <cdr:x>0.19903</cdr:x>
      <cdr:y>0.19783</cdr:y>
    </cdr:from>
    <cdr:to>
      <cdr:x>0.31976</cdr:x>
      <cdr:y>0.28817</cdr:y>
    </cdr:to>
    <cdr:sp macro="" textlink="">
      <cdr:nvSpPr>
        <cdr:cNvPr id="9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787656" y="444749"/>
          <a:ext cx="477804" cy="2030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-50</a:t>
          </a:r>
        </a:p>
      </cdr:txBody>
    </cdr:sp>
  </cdr:relSizeAnchor>
  <cdr:relSizeAnchor xmlns:cdr="http://schemas.openxmlformats.org/drawingml/2006/chartDrawing">
    <cdr:from>
      <cdr:x>0.45695</cdr:x>
      <cdr:y>0</cdr:y>
    </cdr:from>
    <cdr:to>
      <cdr:x>0.52946</cdr:x>
      <cdr:y>0.0739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1808379" y="0"/>
          <a:ext cx="286960" cy="1661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0</a:t>
          </a:r>
        </a:p>
      </cdr:txBody>
    </cdr:sp>
  </cdr:relSizeAnchor>
  <cdr:relSizeAnchor xmlns:cdr="http://schemas.openxmlformats.org/drawingml/2006/chartDrawing">
    <cdr:from>
      <cdr:x>0.71132</cdr:x>
      <cdr:y>0.52367</cdr:y>
    </cdr:from>
    <cdr:to>
      <cdr:x>0.85567</cdr:x>
      <cdr:y>0.61659</cdr:y>
    </cdr:to>
    <cdr:sp macro="" textlink="">
      <cdr:nvSpPr>
        <cdr:cNvPr id="11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2941572" y="1138380"/>
          <a:ext cx="596944" cy="2019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100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0.16794</cdr:x>
      <cdr:y>0.52968</cdr:y>
    </cdr:from>
    <cdr:to>
      <cdr:x>0.24046</cdr:x>
      <cdr:y>0.60358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EF49A2B-42C4-A0A1-971A-6B2AF041DE6A}"/>
            </a:ext>
          </a:extLst>
        </cdr:cNvPr>
        <cdr:cNvSpPr txBox="1"/>
      </cdr:nvSpPr>
      <cdr:spPr>
        <a:xfrm xmlns:a="http://schemas.openxmlformats.org/drawingml/2006/main">
          <a:off x="1257300" y="2252664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0.66327</cdr:x>
      <cdr:y>0.1956</cdr:y>
    </cdr:from>
    <cdr:to>
      <cdr:x>0.73579</cdr:x>
      <cdr:y>0.2695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4965700" y="831850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0.24724</cdr:x>
      <cdr:y>0.19783</cdr:y>
    </cdr:from>
    <cdr:to>
      <cdr:x>0.31976</cdr:x>
      <cdr:y>0.27174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1851025" y="841375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0.46735</cdr:x>
      <cdr:y>0.06346</cdr:y>
    </cdr:from>
    <cdr:to>
      <cdr:x>0.53986</cdr:x>
      <cdr:y>0.13736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3498850" y="269875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0.74343</cdr:x>
      <cdr:y>0.52706</cdr:y>
    </cdr:from>
    <cdr:to>
      <cdr:x>0.81595</cdr:x>
      <cdr:y>0.60097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5565775" y="2241550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0.16794</cdr:x>
      <cdr:y>0.52968</cdr:y>
    </cdr:from>
    <cdr:to>
      <cdr:x>0.28482</cdr:x>
      <cdr:y>0.61928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2EF49A2B-42C4-A0A1-971A-6B2AF041DE6A}"/>
            </a:ext>
          </a:extLst>
        </cdr:cNvPr>
        <cdr:cNvSpPr txBox="1"/>
      </cdr:nvSpPr>
      <cdr:spPr>
        <a:xfrm xmlns:a="http://schemas.openxmlformats.org/drawingml/2006/main">
          <a:off x="694498" y="1151452"/>
          <a:ext cx="483336" cy="194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-100</a:t>
          </a:r>
        </a:p>
      </cdr:txBody>
    </cdr:sp>
  </cdr:relSizeAnchor>
  <cdr:relSizeAnchor xmlns:cdr="http://schemas.openxmlformats.org/drawingml/2006/chartDrawing">
    <cdr:from>
      <cdr:x>0.66327</cdr:x>
      <cdr:y>0.1956</cdr:y>
    </cdr:from>
    <cdr:to>
      <cdr:x>0.78247</cdr:x>
      <cdr:y>0.28817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2624911" y="439735"/>
          <a:ext cx="471731" cy="2081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50</a:t>
          </a:r>
        </a:p>
      </cdr:txBody>
    </cdr:sp>
  </cdr:relSizeAnchor>
  <cdr:relSizeAnchor xmlns:cdr="http://schemas.openxmlformats.org/drawingml/2006/chartDrawing">
    <cdr:from>
      <cdr:x>0.19903</cdr:x>
      <cdr:y>0.19783</cdr:y>
    </cdr:from>
    <cdr:to>
      <cdr:x>0.31976</cdr:x>
      <cdr:y>0.28817</cdr:y>
    </cdr:to>
    <cdr:sp macro="" textlink="">
      <cdr:nvSpPr>
        <cdr:cNvPr id="9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787656" y="444749"/>
          <a:ext cx="477804" cy="2030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-50</a:t>
          </a:r>
        </a:p>
      </cdr:txBody>
    </cdr:sp>
  </cdr:relSizeAnchor>
  <cdr:relSizeAnchor xmlns:cdr="http://schemas.openxmlformats.org/drawingml/2006/chartDrawing">
    <cdr:from>
      <cdr:x>0.45695</cdr:x>
      <cdr:y>0</cdr:y>
    </cdr:from>
    <cdr:to>
      <cdr:x>0.52946</cdr:x>
      <cdr:y>0.0739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1808379" y="0"/>
          <a:ext cx="286960" cy="1661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0</a:t>
          </a:r>
        </a:p>
      </cdr:txBody>
    </cdr:sp>
  </cdr:relSizeAnchor>
  <cdr:relSizeAnchor xmlns:cdr="http://schemas.openxmlformats.org/drawingml/2006/chartDrawing">
    <cdr:from>
      <cdr:x>0.71132</cdr:x>
      <cdr:y>0.52367</cdr:y>
    </cdr:from>
    <cdr:to>
      <cdr:x>0.85567</cdr:x>
      <cdr:y>0.61659</cdr:y>
    </cdr:to>
    <cdr:sp macro="" textlink="">
      <cdr:nvSpPr>
        <cdr:cNvPr id="11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2941572" y="1138380"/>
          <a:ext cx="596944" cy="2019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100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16.6.2025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7DB2FD-E821-42CD-A42C-78AD0F702C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2849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7DB2FD-E821-42CD-A42C-78AD0F702CB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43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5743584-D823-48E2-ABA9-FB131738E2AB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3448224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63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5254763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20219923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1BC2986-E557-4E31-79E4-2FCA09A44459}"/>
              </a:ext>
            </a:extLst>
          </p:cNvPr>
          <p:cNvCxnSpPr/>
          <p:nvPr userDrawn="1"/>
        </p:nvCxnSpPr>
        <p:spPr>
          <a:xfrm>
            <a:off x="7560000" y="3061699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5A2A482-F46E-8C2D-3CD2-DAF54B76306F}"/>
              </a:ext>
            </a:extLst>
          </p:cNvPr>
          <p:cNvCxnSpPr/>
          <p:nvPr userDrawn="1"/>
        </p:nvCxnSpPr>
        <p:spPr>
          <a:xfrm>
            <a:off x="7560000" y="44953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85897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385238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5118255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6DBEB3-51CC-72A7-8A37-95BC67CBE2B7}"/>
              </a:ext>
            </a:extLst>
          </p:cNvPr>
          <p:cNvCxnSpPr/>
          <p:nvPr userDrawn="1"/>
        </p:nvCxnSpPr>
        <p:spPr>
          <a:xfrm>
            <a:off x="7560000" y="44572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5834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645449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sampam</a:t>
            </a:r>
            <a:endParaRPr lang="fi-FI" sz="3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5968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9285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E4426B-1263-FF2F-84C3-2A76EC01A4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665" y="669804"/>
            <a:ext cx="3028335" cy="70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2912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2" y="4374498"/>
            <a:ext cx="7881448" cy="405846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3738262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D524BBE-09B8-48EA-859D-3860E4E8A31C}"/>
              </a:ext>
            </a:extLst>
          </p:cNvPr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663A9F8-806C-4F2D-8EDE-F3C63879E4F0}"/>
              </a:ext>
            </a:extLst>
          </p:cNvPr>
          <p:cNvCxnSpPr/>
          <p:nvPr userDrawn="1"/>
        </p:nvCxnSpPr>
        <p:spPr>
          <a:xfrm>
            <a:off x="85320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560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704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34108073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12916253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61977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2500329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747308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66283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23951AD-C835-72D1-BF2F-871377F920FB}"/>
              </a:ext>
            </a:extLst>
          </p:cNvPr>
          <p:cNvCxnSpPr>
            <a:cxnSpLocks/>
          </p:cNvCxnSpPr>
          <p:nvPr userDrawn="1"/>
        </p:nvCxnSpPr>
        <p:spPr>
          <a:xfrm>
            <a:off x="9192099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037767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11919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349202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8101076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037767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6921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6718662" y="1618614"/>
            <a:ext cx="0" cy="5117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4604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82865-C634-470C-B0FF-8EFBD469A413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2D4A-3EEA-4580-801C-0CD0F8798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39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48863" y="-61965"/>
            <a:ext cx="11043137" cy="68638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3808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AC76652-7BC2-88D3-FC99-0BBA62C5158F}"/>
              </a:ext>
            </a:extLst>
          </p:cNvPr>
          <p:cNvSpPr txBox="1">
            <a:spLocks/>
          </p:cNvSpPr>
          <p:nvPr userDrawn="1"/>
        </p:nvSpPr>
        <p:spPr>
          <a:xfrm>
            <a:off x="1168417" y="4500000"/>
            <a:ext cx="3496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>
                <a:solidFill>
                  <a:schemeClr val="accent4"/>
                </a:solidFill>
              </a:rPr>
              <a:t>ASIAKKAIDEN TEKEMÄT VAARATAPAHTUMA-ILMOITUKSET MÄÄRÄ</a:t>
            </a:r>
            <a:endParaRPr lang="en-US" sz="12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38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5" Type="http://schemas.openxmlformats.org/officeDocument/2006/relationships/image" Target="../media/image12.svg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slideLayout" Target="../slideLayouts/slideLayout37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36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1956249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  <p:sldLayoutId id="2147483729" r:id="rId19"/>
    <p:sldLayoutId id="2147483730" r:id="rId20"/>
    <p:sldLayoutId id="2147483731" r:id="rId21"/>
    <p:sldLayoutId id="2147483732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ohjanmaanhyvinvointi.fi/nain-toimimme/asiakkaan-ja-potilaan-oikeudet/hoidon-saatavuus/" TargetMode="Externa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800"/>
              <a:t>Omavalvonnan seurantatietojen raportointi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099" y="3413033"/>
            <a:ext cx="9026197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Tulosalue: Erikoissairaanhoidon avopalvelut, Sosiaali- ja terveyskeskus</a:t>
            </a:r>
          </a:p>
          <a:p>
            <a:r>
              <a:rPr lang="fi-FI"/>
              <a:t>Raportoitava ajanjakso: 1-4.2025</a:t>
            </a:r>
            <a:endParaRPr lang="fi-FI" dirty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</a:rPr>
              <a:t>Lyhenteet:</a:t>
            </a:r>
          </a:p>
          <a:p>
            <a:r>
              <a:rPr lang="fi-FI" sz="1400" dirty="0">
                <a:solidFill>
                  <a:schemeClr val="bg1"/>
                </a:solidFill>
              </a:rPr>
              <a:t>NPS (Net </a:t>
            </a:r>
            <a:r>
              <a:rPr lang="fi-FI" sz="1400" dirty="0" err="1">
                <a:solidFill>
                  <a:schemeClr val="bg1"/>
                </a:solidFill>
              </a:rPr>
              <a:t>Promoter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Score</a:t>
            </a:r>
            <a:r>
              <a:rPr lang="fi-FI" sz="1400" dirty="0">
                <a:solidFill>
                  <a:schemeClr val="bg1"/>
                </a:solidFill>
              </a:rPr>
              <a:t>): Suositteluindeksi (asiakkaat ja henkilöstö)</a:t>
            </a:r>
          </a:p>
          <a:p>
            <a:r>
              <a:rPr lang="fi-FI" sz="1400" dirty="0" err="1">
                <a:solidFill>
                  <a:schemeClr val="bg1"/>
                </a:solidFill>
              </a:rPr>
              <a:t>Haipro</a:t>
            </a:r>
            <a:r>
              <a:rPr lang="fi-FI" sz="1400" dirty="0">
                <a:solidFill>
                  <a:schemeClr val="bg1"/>
                </a:solidFill>
              </a:rPr>
              <a:t>: Haitta- ja vaaratapahtumailmoitus -järjestelmä </a:t>
            </a:r>
          </a:p>
          <a:p>
            <a:r>
              <a:rPr lang="fi-FI" sz="1400" dirty="0">
                <a:solidFill>
                  <a:schemeClr val="bg1"/>
                </a:solidFill>
              </a:rPr>
              <a:t>Edellisen kauden (9-12.2024) arvo ilmoitetaan suluissa.</a:t>
            </a:r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rc 10">
            <a:extLst>
              <a:ext uri="{FF2B5EF4-FFF2-40B4-BE49-F238E27FC236}">
                <a16:creationId xmlns:a16="http://schemas.microsoft.com/office/drawing/2014/main" id="{F1849AE3-4653-4A79-BE37-49DE155C8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31384">
            <a:off x="9044464" y="3679904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5">
                <a:alpha val="35686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02D604-4B15-77B4-DAFB-005465C73B8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b="1" dirty="0"/>
              <a:t>Saatavuus</a:t>
            </a:r>
            <a:endParaRPr lang="sv-SE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ABB2387-2008-57CC-BB4A-9597C1A90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260000" y="1224000"/>
            <a:ext cx="3600000" cy="5040462"/>
          </a:xfrm>
          <a:prstGeom prst="roundRect">
            <a:avLst/>
          </a:prstGeom>
          <a:solidFill>
            <a:schemeClr val="tx1">
              <a:lumMod val="20000"/>
              <a:lumOff val="80000"/>
              <a:alpha val="38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C808CD-48EC-E844-D2DD-5C1903E242D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68000" y="1332000"/>
            <a:ext cx="3492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b="1" dirty="0">
                <a:solidFill>
                  <a:schemeClr val="tx2"/>
                </a:solidFill>
              </a:rPr>
              <a:t>Hoitoon pääsy </a:t>
            </a:r>
          </a:p>
          <a:p>
            <a:pPr algn="ctr"/>
            <a:r>
              <a:rPr lang="fi-FI" sz="1600" b="1" dirty="0">
                <a:solidFill>
                  <a:schemeClr val="tx2"/>
                </a:solidFill>
              </a:rPr>
              <a:t>terveyspalveluissa</a:t>
            </a:r>
          </a:p>
          <a:p>
            <a:r>
              <a:rPr lang="fi-FI" sz="1400" dirty="0"/>
              <a:t>Erikoissairaanhoidon avopalveluiden lähetteiden käsittelyajat sekä jonotiedot löytyvät Pohjanmaan hyvinvointialueen verkkosivuilta. Tiedot päivitetään kuukausittain.</a:t>
            </a:r>
          </a:p>
          <a:p>
            <a:r>
              <a:rPr lang="fi-FI" sz="1400" dirty="0">
                <a:solidFill>
                  <a:schemeClr val="bg1"/>
                </a:solidFill>
                <a:hlinkClick r:id="rId2"/>
              </a:rPr>
              <a:t>Lue lisää hoidon saatavuudesta ja odotusajoista.</a:t>
            </a:r>
            <a:endParaRPr lang="fi-FI" sz="14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93015D-D1AE-6165-00F6-D490CA772E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968000" y="1332000"/>
            <a:ext cx="360000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Tilanne:</a:t>
            </a:r>
          </a:p>
          <a:p>
            <a:r>
              <a:rPr lang="en-US" sz="1400" dirty="0" err="1">
                <a:solidFill>
                  <a:schemeClr val="tx2"/>
                </a:solidFill>
                <a:cs typeface="Arial"/>
              </a:rPr>
              <a:t>Käynnit</a:t>
            </a:r>
            <a:r>
              <a:rPr lang="en-US" sz="1400" dirty="0">
                <a:solidFill>
                  <a:schemeClr val="tx2"/>
                </a:solidFill>
                <a:cs typeface="Arial"/>
              </a:rPr>
              <a:t>:</a:t>
            </a:r>
          </a:p>
          <a:p>
            <a:pPr marL="285750" indent="-285750">
              <a:buFont typeface="Calibri"/>
              <a:buChar char="-"/>
            </a:pPr>
            <a:r>
              <a:rPr lang="en-US" sz="1400" dirty="0" err="1">
                <a:solidFill>
                  <a:schemeClr val="tx2"/>
                </a:solidFill>
                <a:cs typeface="Arial"/>
              </a:rPr>
              <a:t>perutut</a:t>
            </a:r>
            <a:r>
              <a:rPr lang="en-US" sz="1400" dirty="0">
                <a:solidFill>
                  <a:schemeClr val="tx2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tx2"/>
                </a:solidFill>
                <a:cs typeface="Arial"/>
              </a:rPr>
              <a:t>käynnit</a:t>
            </a:r>
            <a:r>
              <a:rPr lang="en-US" sz="1400" dirty="0">
                <a:solidFill>
                  <a:schemeClr val="tx2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tx2"/>
                </a:solidFill>
                <a:cs typeface="Arial"/>
              </a:rPr>
              <a:t>xxxx</a:t>
            </a:r>
            <a:r>
              <a:rPr lang="en-US" sz="1400" dirty="0">
                <a:solidFill>
                  <a:schemeClr val="tx2"/>
                </a:solidFill>
                <a:cs typeface="Arial"/>
              </a:rPr>
              <a:t> (4261) </a:t>
            </a:r>
            <a:r>
              <a:rPr lang="en-US" sz="1400" dirty="0" err="1">
                <a:solidFill>
                  <a:schemeClr val="tx2"/>
                </a:solidFill>
                <a:cs typeface="Arial"/>
              </a:rPr>
              <a:t>peruttomattomat</a:t>
            </a:r>
            <a:r>
              <a:rPr lang="en-US" sz="1400" dirty="0">
                <a:solidFill>
                  <a:schemeClr val="tx2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tx2"/>
                </a:solidFill>
                <a:cs typeface="Arial"/>
              </a:rPr>
              <a:t>käynnit</a:t>
            </a:r>
            <a:r>
              <a:rPr lang="en-US" sz="1400" dirty="0">
                <a:solidFill>
                  <a:schemeClr val="tx2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tx2"/>
                </a:solidFill>
                <a:cs typeface="Arial"/>
              </a:rPr>
              <a:t>xxxx</a:t>
            </a:r>
            <a:r>
              <a:rPr lang="en-US" sz="1400" dirty="0">
                <a:solidFill>
                  <a:schemeClr val="tx2"/>
                </a:solidFill>
                <a:cs typeface="Arial"/>
              </a:rPr>
              <a:t> (1098) </a:t>
            </a:r>
          </a:p>
          <a:p>
            <a:endParaRPr lang="en-US" sz="1400" dirty="0">
              <a:solidFill>
                <a:schemeClr val="tx2"/>
              </a:solidFill>
              <a:cs typeface="Arial"/>
            </a:endParaRPr>
          </a:p>
          <a:p>
            <a:r>
              <a:rPr lang="en-US" sz="1400" dirty="0" err="1">
                <a:solidFill>
                  <a:schemeClr val="tx2"/>
                </a:solidFill>
                <a:cs typeface="Arial"/>
              </a:rPr>
              <a:t>Kokonaiskäyntimäärä</a:t>
            </a:r>
            <a:r>
              <a:rPr lang="en-US" sz="1400" dirty="0">
                <a:solidFill>
                  <a:schemeClr val="tx2"/>
                </a:solidFill>
                <a:cs typeface="Arial"/>
              </a:rPr>
              <a:t> xx xxx</a:t>
            </a:r>
          </a:p>
          <a:p>
            <a:r>
              <a:rPr lang="en-US" sz="1400" dirty="0">
                <a:solidFill>
                  <a:schemeClr val="tx2"/>
                </a:solidFill>
                <a:cs typeface="Arial"/>
              </a:rPr>
              <a:t>(70 359) </a:t>
            </a:r>
          </a:p>
          <a:p>
            <a:r>
              <a:rPr lang="en-US" sz="1400" dirty="0">
                <a:solidFill>
                  <a:schemeClr val="tx2"/>
                </a:solidFill>
                <a:cs typeface="Arial"/>
              </a:rPr>
              <a:t>	</a:t>
            </a:r>
          </a:p>
          <a:p>
            <a:endParaRPr lang="en-US" sz="1400" dirty="0">
              <a:solidFill>
                <a:schemeClr val="tx2"/>
              </a:solidFill>
              <a:cs typeface="Arial"/>
            </a:endParaRPr>
          </a:p>
          <a:p>
            <a:r>
              <a:rPr lang="en-US" sz="1400" dirty="0" err="1">
                <a:solidFill>
                  <a:schemeClr val="tx2"/>
                </a:solidFill>
                <a:cs typeface="Arial"/>
              </a:rPr>
              <a:t>Digitaaliset</a:t>
            </a:r>
            <a:r>
              <a:rPr lang="en-US" sz="1400" dirty="0">
                <a:solidFill>
                  <a:schemeClr val="tx2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tx2"/>
                </a:solidFill>
                <a:cs typeface="Arial"/>
              </a:rPr>
              <a:t>hoitokontakttit</a:t>
            </a:r>
            <a:r>
              <a:rPr lang="en-US" sz="1400" dirty="0">
                <a:solidFill>
                  <a:schemeClr val="tx2"/>
                </a:solidFill>
                <a:cs typeface="Arial"/>
              </a:rPr>
              <a:t>:</a:t>
            </a:r>
          </a:p>
          <a:p>
            <a:endParaRPr lang="en-US" sz="1400" dirty="0">
              <a:solidFill>
                <a:schemeClr val="tx2"/>
              </a:solidFill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en-US" sz="1400" dirty="0" err="1">
                <a:solidFill>
                  <a:schemeClr val="tx2"/>
                </a:solidFill>
                <a:cs typeface="Arial"/>
              </a:rPr>
              <a:t>Etävastaanotto</a:t>
            </a:r>
            <a:r>
              <a:rPr lang="en-US" sz="1400" dirty="0">
                <a:solidFill>
                  <a:schemeClr val="tx2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tx2"/>
                </a:solidFill>
                <a:cs typeface="Arial"/>
              </a:rPr>
              <a:t>hoitajalla</a:t>
            </a:r>
            <a:r>
              <a:rPr lang="en-US" sz="1400" dirty="0">
                <a:solidFill>
                  <a:schemeClr val="tx2"/>
                </a:solidFill>
                <a:cs typeface="Arial"/>
              </a:rPr>
              <a:t>: </a:t>
            </a:r>
            <a:r>
              <a:rPr lang="en-US" sz="1400" dirty="0" err="1">
                <a:solidFill>
                  <a:schemeClr val="tx2"/>
                </a:solidFill>
                <a:cs typeface="Arial"/>
              </a:rPr>
              <a:t>xxxx</a:t>
            </a:r>
            <a:r>
              <a:rPr lang="en-US" sz="1400" dirty="0">
                <a:solidFill>
                  <a:schemeClr val="tx2"/>
                </a:solidFill>
                <a:cs typeface="Arial"/>
              </a:rPr>
              <a:t> (5010)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B8EDDC-940B-BD35-84A1-1163B3466DE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68000" y="1332000"/>
            <a:ext cx="3600000" cy="47859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Korjaavat toimenpiteet:</a:t>
            </a:r>
          </a:p>
          <a:p>
            <a:r>
              <a:rPr lang="fi-FI" sz="1400" dirty="0">
                <a:solidFill>
                  <a:schemeClr val="tx2"/>
                </a:solidFill>
                <a:ea typeface="+mn-lt"/>
                <a:cs typeface="+mn-lt"/>
              </a:rPr>
              <a:t>Luotettavat tiedot ajanjaksolta 1–4/25 puuttuvat uuden potilasjärjestelmän käyttöönoton vuoksi.</a:t>
            </a:r>
            <a:endParaRPr lang="fi-FI" dirty="0">
              <a:solidFill>
                <a:schemeClr val="tx2"/>
              </a:solidFill>
            </a:endParaRPr>
          </a:p>
          <a:p>
            <a:endParaRPr lang="fi-FI" sz="1400" dirty="0">
              <a:solidFill>
                <a:schemeClr val="tx2"/>
              </a:solidFill>
            </a:endParaRPr>
          </a:p>
          <a:p>
            <a:r>
              <a:rPr lang="fi-FI" sz="1400" dirty="0">
                <a:solidFill>
                  <a:schemeClr val="tx2"/>
                </a:solidFill>
              </a:rPr>
              <a:t>5/2024 alkaen osa käynneistä voidaan korvata puhelulla (etäkäynti), joka korvaa fyysisen käynnin. </a:t>
            </a:r>
            <a:endParaRPr lang="fi-FI">
              <a:solidFill>
                <a:schemeClr val="tx2"/>
              </a:solidFill>
            </a:endParaRPr>
          </a:p>
          <a:p>
            <a:r>
              <a:rPr lang="fi-FI" sz="1400" dirty="0">
                <a:solidFill>
                  <a:schemeClr val="tx2"/>
                </a:solidFill>
              </a:rPr>
              <a:t>1/25 alkaen etäkäynti on </a:t>
            </a:r>
            <a:r>
              <a:rPr lang="fi-FI" sz="1400" dirty="0" err="1">
                <a:solidFill>
                  <a:schemeClr val="tx2"/>
                </a:solidFill>
              </a:rPr>
              <a:t>pot.lle</a:t>
            </a:r>
            <a:r>
              <a:rPr lang="fi-FI" sz="1400" dirty="0">
                <a:solidFill>
                  <a:schemeClr val="tx2"/>
                </a:solidFill>
              </a:rPr>
              <a:t> 10€  halvempi </a:t>
            </a:r>
            <a:endParaRPr lang="fi-FI" sz="1400" dirty="0">
              <a:solidFill>
                <a:schemeClr val="tx2"/>
              </a:solidFill>
              <a:cs typeface="Arial"/>
            </a:endParaRPr>
          </a:p>
          <a:p>
            <a:endParaRPr lang="fi-FI" sz="1400" dirty="0">
              <a:solidFill>
                <a:schemeClr val="tx2"/>
              </a:solidFill>
            </a:endParaRPr>
          </a:p>
          <a:p>
            <a:r>
              <a:rPr lang="fi-FI" sz="1400" dirty="0">
                <a:solidFill>
                  <a:schemeClr val="tx2"/>
                </a:solidFill>
              </a:rPr>
              <a:t>Poliklinikkakäynnin elektroninen peruminen on mahdollista sekä Vaasan että Pietarsaaren erikoissairaanhoidon avopalveluissa.</a:t>
            </a:r>
            <a:endParaRPr lang="fi-FI" sz="1400" dirty="0">
              <a:solidFill>
                <a:schemeClr val="tx2"/>
              </a:solidFill>
              <a:cs typeface="Arial"/>
            </a:endParaRPr>
          </a:p>
          <a:p>
            <a:endParaRPr lang="fi-FI" sz="1400" dirty="0">
              <a:solidFill>
                <a:schemeClr val="tx2"/>
              </a:solidFill>
            </a:endParaRPr>
          </a:p>
          <a:p>
            <a:r>
              <a:rPr lang="fi-FI" sz="1400" dirty="0">
                <a:solidFill>
                  <a:schemeClr val="tx2"/>
                </a:solidFill>
              </a:rPr>
              <a:t>Takaisinsoitto ei ole laajennettu erikoissairaanhoidon avopalvelujen yksiköissä, odotellaan uutta </a:t>
            </a:r>
            <a:r>
              <a:rPr lang="fi-FI" sz="1400" dirty="0" err="1">
                <a:solidFill>
                  <a:schemeClr val="tx2"/>
                </a:solidFill>
              </a:rPr>
              <a:t>pot.tietojärjestelmä</a:t>
            </a:r>
            <a:r>
              <a:rPr lang="fi-FI" sz="1400" dirty="0">
                <a:solidFill>
                  <a:schemeClr val="tx2"/>
                </a:solidFill>
              </a:rPr>
              <a:t> </a:t>
            </a:r>
            <a:r>
              <a:rPr lang="fi-FI" sz="1400" dirty="0" err="1">
                <a:solidFill>
                  <a:schemeClr val="tx2"/>
                </a:solidFill>
              </a:rPr>
              <a:t>Lifcare</a:t>
            </a:r>
            <a:r>
              <a:rPr lang="fi-FI" sz="1400" dirty="0">
                <a:solidFill>
                  <a:schemeClr val="tx2"/>
                </a:solidFill>
              </a:rPr>
              <a:t>.</a:t>
            </a:r>
            <a:endParaRPr lang="fi-FI" sz="1400" dirty="0">
              <a:solidFill>
                <a:schemeClr val="tx2"/>
              </a:solidFill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0267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10343442" cy="909638"/>
          </a:xfrm>
        </p:spPr>
        <p:txBody>
          <a:bodyPr>
            <a:normAutofit/>
          </a:bodyPr>
          <a:lstStyle/>
          <a:p>
            <a:r>
              <a:rPr lang="fi-FI" b="1" dirty="0"/>
              <a:t>Turvallisuus ja laatu</a:t>
            </a:r>
            <a:endParaRPr lang="en-US" sz="12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E3ECC4-2766-0EF7-1123-7E6207D264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1656000"/>
            <a:ext cx="3422269" cy="235449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400" b="1" dirty="0"/>
              <a:t>Status</a:t>
            </a:r>
            <a:r>
              <a:rPr lang="sv-SE" sz="1400" dirty="0"/>
              <a:t> 30.4.2025</a:t>
            </a:r>
          </a:p>
          <a:p>
            <a:pPr>
              <a:lnSpc>
                <a:spcPct val="150000"/>
              </a:lnSpc>
            </a:pPr>
            <a:r>
              <a:rPr lang="sv-SE" sz="1400" b="1" dirty="0" err="1"/>
              <a:t>Kaikki</a:t>
            </a:r>
            <a:r>
              <a:rPr lang="sv-SE" sz="1400" b="1" dirty="0"/>
              <a:t> </a:t>
            </a:r>
            <a:r>
              <a:rPr lang="sv-SE" sz="1400" b="1" dirty="0" err="1"/>
              <a:t>ilmoitukset</a:t>
            </a:r>
            <a:r>
              <a:rPr lang="sv-SE" sz="1400" b="1" dirty="0"/>
              <a:t>: </a:t>
            </a:r>
            <a:r>
              <a:rPr lang="sv-SE" sz="1400" dirty="0"/>
              <a:t>70 (55)</a:t>
            </a:r>
            <a:endParaRPr lang="sv-SE" sz="14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sv-SE" sz="1400" b="1" dirty="0" err="1"/>
              <a:t>Odottaa</a:t>
            </a:r>
            <a:r>
              <a:rPr lang="sv-SE" sz="1400" b="1" dirty="0"/>
              <a:t> </a:t>
            </a:r>
            <a:r>
              <a:rPr lang="sv-SE" sz="1400" b="1" dirty="0" err="1"/>
              <a:t>käsittelyä</a:t>
            </a:r>
            <a:r>
              <a:rPr lang="sv-SE" sz="1400" b="1" dirty="0"/>
              <a:t>: </a:t>
            </a:r>
            <a:r>
              <a:rPr lang="sv-SE" sz="1400" dirty="0"/>
              <a:t>4 (6 %)</a:t>
            </a:r>
            <a:endParaRPr lang="en-US" sz="1400" dirty="0"/>
          </a:p>
          <a:p>
            <a:pPr>
              <a:lnSpc>
                <a:spcPct val="150000"/>
              </a:lnSpc>
            </a:pPr>
            <a:r>
              <a:rPr lang="sv-SE" sz="1400" b="1" dirty="0" err="1"/>
              <a:t>Odottaa</a:t>
            </a:r>
            <a:r>
              <a:rPr lang="sv-SE" sz="1400" b="1" dirty="0"/>
              <a:t> </a:t>
            </a:r>
            <a:r>
              <a:rPr lang="sv-SE" sz="1400" b="1" dirty="0" err="1"/>
              <a:t>lisätietoa</a:t>
            </a:r>
            <a:r>
              <a:rPr lang="sv-SE" sz="1400" b="1" dirty="0"/>
              <a:t>: </a:t>
            </a:r>
            <a:r>
              <a:rPr lang="sv-SE" sz="1400" dirty="0"/>
              <a:t>2 (3 %)</a:t>
            </a:r>
            <a:endParaRPr lang="sv-SE" sz="14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sv-SE" sz="1400" b="1" dirty="0" err="1"/>
              <a:t>Käsittelyssä</a:t>
            </a:r>
            <a:r>
              <a:rPr lang="sv-SE" sz="1400" b="1" dirty="0"/>
              <a:t>: </a:t>
            </a:r>
            <a:r>
              <a:rPr lang="sv-SE" sz="1400" dirty="0"/>
              <a:t>17 (24 %)</a:t>
            </a:r>
            <a:br>
              <a:rPr lang="sv-SE" sz="1400" dirty="0"/>
            </a:br>
            <a:r>
              <a:rPr lang="sv-SE" sz="1400" b="1" dirty="0" err="1"/>
              <a:t>Valmis</a:t>
            </a:r>
            <a:r>
              <a:rPr lang="sv-SE" sz="1400" b="1" dirty="0"/>
              <a:t>: </a:t>
            </a:r>
            <a:r>
              <a:rPr lang="sv-SE" sz="1400" dirty="0"/>
              <a:t>47 (67 %)</a:t>
            </a:r>
            <a:endParaRPr lang="en-US" sz="1400" dirty="0"/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25119" y="1656000"/>
            <a:ext cx="3486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Vaaratapahtuma ilmoitusten määrä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Chart 4" descr="Taulukko Vaaratapahtumailmoitusten määrä &#10;Tammikuu-Huhtikuu 2023 52&#10;Tammikuu-Huhtikuu 2024 62&#10;Tammikuu-Huhtikuu 2025&#10;Toukokuu-Elokuu 2023 67&#10;Toukokuu-Elokuu 2024 71&#10;Toukokuu-Elokuu 2025&#10;Syyskuu-Joulukuu 2023 82&#10;Syyskuu- Joulukuu 2024 55&#10;Syyskuu- Joulukuu 20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4009414"/>
              </p:ext>
            </p:extLst>
          </p:nvPr>
        </p:nvGraphicFramePr>
        <p:xfrm>
          <a:off x="4625120" y="2222459"/>
          <a:ext cx="3422268" cy="2349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15956D0F-8A7D-B8D5-5ACE-D0EBD28EE0A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15300" y="1656000"/>
            <a:ext cx="399395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5"/>
                </a:solidFill>
              </a:rPr>
              <a:t>Yleisimmät ilmoitustyypit henkilökunta:</a:t>
            </a:r>
          </a:p>
          <a:p>
            <a:pPr marL="342900" indent="-342900">
              <a:buFontTx/>
              <a:buAutoNum type="arabicPeriod"/>
            </a:pPr>
            <a:r>
              <a:rPr lang="fi-FI" sz="1600" dirty="0">
                <a:solidFill>
                  <a:schemeClr val="tx2"/>
                </a:solidFill>
                <a:cs typeface="Arial"/>
              </a:rPr>
              <a:t>Tiedonkulkuun ja tiedonhallintaan liittyvä</a:t>
            </a:r>
          </a:p>
          <a:p>
            <a:pPr marL="342900" indent="-342900">
              <a:buFontTx/>
              <a:buAutoNum type="arabicPeriod"/>
            </a:pPr>
            <a:r>
              <a:rPr lang="fi-FI" sz="1600" dirty="0">
                <a:solidFill>
                  <a:schemeClr val="tx2"/>
                </a:solidFill>
                <a:cs typeface="Arial"/>
              </a:rPr>
              <a:t>Lääke- ja nestehoitoon liittyvä</a:t>
            </a:r>
          </a:p>
          <a:p>
            <a:pPr marL="342900" indent="-342900">
              <a:buFontTx/>
              <a:buAutoNum type="arabicPeriod"/>
            </a:pPr>
            <a:r>
              <a:rPr lang="fi-FI" sz="1600" dirty="0">
                <a:solidFill>
                  <a:schemeClr val="tx2"/>
                </a:solidFill>
                <a:cs typeface="Arial"/>
              </a:rPr>
              <a:t>Hoidon/palvelun järjestelyihin tai saatavuuteen liittyvä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. </a:t>
            </a:r>
          </a:p>
          <a:p>
            <a:pPr marL="342900" indent="-342900">
              <a:buFontTx/>
              <a:buAutoNum type="arabicPeriod"/>
            </a:pPr>
            <a:r>
              <a:rPr lang="fi-FI" sz="1600" dirty="0">
                <a:solidFill>
                  <a:schemeClr val="tx2"/>
                </a:solidFill>
                <a:latin typeface="Arial" panose="020B0604020202020204"/>
                <a:cs typeface="Arial"/>
              </a:rPr>
              <a:t>Laboratorio-, </a:t>
            </a:r>
            <a:r>
              <a:rPr lang="fi-FI" sz="1600" dirty="0" err="1">
                <a:solidFill>
                  <a:schemeClr val="tx2"/>
                </a:solidFill>
                <a:latin typeface="Arial" panose="020B0604020202020204"/>
                <a:cs typeface="Arial"/>
              </a:rPr>
              <a:t>kuvantamis</a:t>
            </a:r>
            <a:r>
              <a:rPr lang="fi-FI" sz="1600" dirty="0">
                <a:solidFill>
                  <a:schemeClr val="tx2"/>
                </a:solidFill>
                <a:latin typeface="Arial" panose="020B0604020202020204"/>
                <a:cs typeface="Arial"/>
              </a:rPr>
              <a:t>- tai muuhun potilastutkimukseen liittyvä</a:t>
            </a: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endParaRPr kumimoji="0" lang="sv-SE" sz="1600" b="1" i="0" u="none" strike="noStrike" kern="1200" cap="none" spc="0" normalizeH="0" baseline="0" noProof="0" dirty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D06B2D-953A-6960-8AC0-E93428B945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32362" y="4083501"/>
            <a:ext cx="33632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Asiakkaiden  ja omaisten tekemät vaaratapahtuma ilmoitusten määrä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4" name="Chart 3" descr="Taulukko Asiakkaiden vaaratapahtumailmoitusten määrä &#10;Tammikuu-Huhtikuu 2023 6&#10;Tammikuu-Huhtikuu 2024 12&#10;Tammikuu-Huhtikuu 2025&#10;Toukokuu-Elokuu 2023 12&#10;Toukokuu-Elokuu 2024 14&#10;Toukokuu-Elokuu 2025&#10;Syyskuu-Joulukuu 2023 12&#10;Syyskuu- Joulukuu 2024 10&#10;Syyskuu- Joulukuu 2025">
            <a:extLst>
              <a:ext uri="{FF2B5EF4-FFF2-40B4-BE49-F238E27FC236}">
                <a16:creationId xmlns:a16="http://schemas.microsoft.com/office/drawing/2014/main" id="{978D73C4-AB78-1551-1C4B-BAD539B0D3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2659931"/>
              </p:ext>
            </p:extLst>
          </p:nvPr>
        </p:nvGraphicFramePr>
        <p:xfrm>
          <a:off x="1172367" y="4914498"/>
          <a:ext cx="3422269" cy="1833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4" name="TextBox 33">
            <a:extLst>
              <a:ext uri="{FF2B5EF4-FFF2-40B4-BE49-F238E27FC236}">
                <a16:creationId xmlns:a16="http://schemas.microsoft.com/office/drawing/2014/main" id="{9C73870F-CF5C-763D-46FF-436B85E5F7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54767" y="4608000"/>
            <a:ext cx="1919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600" b="1" dirty="0">
                <a:solidFill>
                  <a:schemeClr val="accent5"/>
                </a:solidFill>
              </a:rPr>
              <a:t>Yhteydenotot potilasasia-vastaaville (kpl)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452C5F8-1BEF-D999-6460-DAE3985EA1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56520" y="5901368"/>
            <a:ext cx="171580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600" dirty="0">
                <a:solidFill>
                  <a:srgbClr val="213A8F"/>
                </a:solidFill>
                <a:latin typeface="Arial" panose="020B0604020202020204"/>
                <a:cs typeface="Arial"/>
              </a:rPr>
              <a:t>98</a:t>
            </a:r>
            <a:r>
              <a:rPr kumimoji="0" lang="fi-FI" sz="3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 </a:t>
            </a: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(83)</a:t>
            </a:r>
            <a:endParaRPr kumimoji="0" lang="fi-FI" sz="36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9798DB4-4E15-99ED-6E26-2B64BC2BE35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96074" y="4608000"/>
            <a:ext cx="244985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600" b="1" dirty="0">
                <a:solidFill>
                  <a:schemeClr val="accent5"/>
                </a:solidFill>
              </a:rPr>
              <a:t>Korvattujen potilasvahinkojen määrä (kpl)</a:t>
            </a:r>
            <a:endParaRPr lang="en-US" sz="1600" b="1" dirty="0">
              <a:solidFill>
                <a:schemeClr val="accent5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C55BA9-B16F-4E98-4E91-02B5932E6BE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96074" y="5838540"/>
            <a:ext cx="2449853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Medisiininen</a:t>
            </a:r>
            <a:r>
              <a:rPr kumimoji="0" lang="fi-FI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: x (0)</a:t>
            </a:r>
            <a:br>
              <a:rPr kumimoji="0" lang="fi-FI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</a:br>
            <a:r>
              <a:rPr kumimoji="0" lang="fi-FI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Operatiivinen</a:t>
            </a:r>
            <a:r>
              <a:rPr kumimoji="0" lang="fi-FI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: </a:t>
            </a:r>
            <a:r>
              <a:rPr lang="fi-FI" dirty="0">
                <a:solidFill>
                  <a:srgbClr val="213A8F"/>
                </a:solidFill>
                <a:latin typeface="Arial" panose="020B0604020202020204"/>
                <a:cs typeface="Arial"/>
              </a:rPr>
              <a:t>2</a:t>
            </a:r>
            <a:r>
              <a:rPr kumimoji="0" lang="fi-FI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 (0)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3BE2CB-1BD5-02F1-2A4E-9C3523AF8ED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67922" y="4608000"/>
            <a:ext cx="2841336" cy="18466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Korjaavat</a:t>
            </a: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toimenpiteet</a:t>
            </a:r>
            <a:endParaRPr kumimoji="0" lang="sv-SE" sz="1600" b="1" i="0" u="none" strike="noStrike" kern="1200" cap="none" spc="0" normalizeH="0" baseline="0" noProof="0" dirty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r>
              <a:rPr lang="fi-FI" sz="1400" dirty="0">
                <a:cs typeface="Arial"/>
              </a:rPr>
              <a:t>Kaikki </a:t>
            </a:r>
            <a:r>
              <a:rPr lang="fi-FI" sz="1400" dirty="0" err="1">
                <a:cs typeface="Arial"/>
              </a:rPr>
              <a:t>Haipro</a:t>
            </a:r>
            <a:r>
              <a:rPr lang="fi-FI" sz="1400" dirty="0">
                <a:cs typeface="Arial"/>
              </a:rPr>
              <a:t>-ilmoitukset käydään moniammatillisesti yksikkötasolla läpi osasto-/tiimikokouksissa. Prosesseja analysoidaan ja tarvittavia korjaavia toimenpiteitä suunnitellaan ja tehdään.</a:t>
            </a:r>
          </a:p>
        </p:txBody>
      </p:sp>
    </p:spTree>
    <p:extLst>
      <p:ext uri="{BB962C8B-B14F-4D97-AF65-F5344CB8AC3E}">
        <p14:creationId xmlns:p14="http://schemas.microsoft.com/office/powerpoint/2010/main" val="1658591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124950" cy="909638"/>
          </a:xfrm>
        </p:spPr>
        <p:txBody>
          <a:bodyPr/>
          <a:lstStyle/>
          <a:p>
            <a:r>
              <a:rPr lang="fi-FI" b="1" dirty="0"/>
              <a:t>Asiakaskokemus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AD95C6-BCA0-C11E-FFBC-ADDBE23D28ED}"/>
              </a:ext>
            </a:extLst>
          </p:cNvPr>
          <p:cNvSpPr txBox="1"/>
          <p:nvPr/>
        </p:nvSpPr>
        <p:spPr>
          <a:xfrm>
            <a:off x="1175718" y="1292790"/>
            <a:ext cx="6744234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600" dirty="0">
                <a:solidFill>
                  <a:schemeClr val="tx2"/>
                </a:solidFill>
              </a:rPr>
              <a:t>Asiakaspalautteen kokonaismäärä kauden aikana 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508 (450)</a:t>
            </a:r>
          </a:p>
        </p:txBody>
      </p:sp>
      <p:graphicFrame>
        <p:nvGraphicFramePr>
          <p:cNvPr id="7" name="Chart 6" descr="NPS värde. Värdet mäts mellan minus 100 och 100. Generellt anser man att ett gott värde över 50 är gott. Resultat">
            <a:extLst>
              <a:ext uri="{FF2B5EF4-FFF2-40B4-BE49-F238E27FC236}">
                <a16:creationId xmlns:a16="http://schemas.microsoft.com/office/drawing/2014/main" id="{0CC9218F-8660-477B-873D-EE79BEA819E8}"/>
              </a:ext>
            </a:extLst>
          </p:cNvPr>
          <p:cNvGraphicFramePr>
            <a:graphicFrameLocks/>
          </p:cNvGraphicFramePr>
          <p:nvPr/>
        </p:nvGraphicFramePr>
        <p:xfrm>
          <a:off x="2855956" y="3082922"/>
          <a:ext cx="4135393" cy="2173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200" noProof="0" dirty="0">
                <a:solidFill>
                  <a:srgbClr val="213A8F"/>
                </a:solidFill>
                <a:latin typeface="Arial" panose="020B0604020202020204"/>
                <a:cs typeface="Arial"/>
              </a:rPr>
              <a:t>81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(80)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Minulle jäi tunne, että minusta välitettiin kokonaisvaltaisesti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C92C84C-5C3B-F151-B025-3AE820B9A96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26944" y="1807343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</a:rPr>
              <a:t>4,68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(4,50)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Sain apua, kun sitä tarvitsin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813F58C-C780-EB84-E9DC-197FFF85751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790944" y="2968628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  <a:cs typeface="Calibri"/>
              </a:rPr>
              <a:t>4,55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(4,47)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Koin oloni turvalliseksi hoidon / palvelun aikana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05A3689-C501-4953-E1F0-5AC35DB951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790944" y="4246439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</a:rPr>
              <a:t>4.74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(4,46)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Hoitoani / Asiaani koskevat päätökset tehtiin yhteistyössä kanssani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072D9F9-54CA-6247-2E21-04389A729E3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26944" y="546294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4,</a:t>
            </a:r>
            <a:r>
              <a:rPr lang="fi-FI" sz="1400" b="1" noProof="0" dirty="0">
                <a:solidFill>
                  <a:srgbClr val="213A8F"/>
                </a:solidFill>
                <a:latin typeface="Calibri" panose="020F0502020204030204"/>
                <a:cs typeface="Calibri"/>
              </a:rPr>
              <a:t>67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(4,45)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Tiedän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,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miten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hoitoni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/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palveluni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jatkuu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52C1C1D-3F16-BDAD-4824-BA1E16A22A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38945" y="180734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  <a:ea typeface="Calibri"/>
                <a:cs typeface="Calibri"/>
              </a:rPr>
              <a:t>4,60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(4,48)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Saamani tieto hoidosta / palvelusta oli ymmärrettävää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1F4ED22-B579-FFEA-25A3-E180B31A858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74945" y="2971659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  <a:cs typeface="Calibri"/>
              </a:rPr>
              <a:t>4,66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(4,58)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Koin saamani hoidon / palvelun hyödylliseksi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63C17BA-C20A-A873-70A7-07D9EBCB38F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74945" y="4238639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  <a:cs typeface="Calibri"/>
              </a:rPr>
              <a:t>4,63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(4,62)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Sain hoitoa ja palvelua äidinkielelläni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F3BAA92-15CD-634E-EE8B-B88EC115830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38945" y="545112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</a:rPr>
              <a:t>4,76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(4,79)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80024" y="711740"/>
            <a:ext cx="2857398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0"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Positiivinen </a:t>
            </a:r>
            <a:r>
              <a:rPr kumimoji="0" lang="fi-FI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palaute</a:t>
            </a:r>
            <a:r>
              <a:rPr kumimoji="0" lang="fi-FI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och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Asiallinen, turvallinen ilmapiiri ja olo koko prosessin ajan.</a:t>
            </a:r>
            <a:endParaRPr kumimoji="0" lang="fi-FI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Ihmisläheistä ja ystävällistä palvelua ja hoitoa. </a:t>
            </a:r>
            <a:endParaRPr kumimoji="0" lang="fi-FI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lt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lt"/>
                <a:cs typeface="Arial" panose="020B0604020202020204"/>
              </a:rPr>
              <a:t>Negatiivinen palaute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dirty="0">
                <a:latin typeface="Arial"/>
                <a:cs typeface="Arial"/>
              </a:rPr>
              <a:t>Myöhästymisiä.</a:t>
            </a:r>
            <a:endParaRPr lang="fi-FI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cs typeface="Arial"/>
            </a:endParaRP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6E09F109-ADBA-1780-40A6-8753F266E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72070" y="711740"/>
            <a:ext cx="659625" cy="659625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CF3BEB49-B738-30B9-FA55-DF1F8A1E4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672069" y="2008485"/>
            <a:ext cx="659625" cy="659625"/>
          </a:xfrm>
          <a:prstGeom prst="rect">
            <a:avLst/>
          </a:prstGeom>
        </p:spPr>
      </p:pic>
      <p:sp>
        <p:nvSpPr>
          <p:cNvPr id="5" name="TextBox 33">
            <a:extLst>
              <a:ext uri="{FF2B5EF4-FFF2-40B4-BE49-F238E27FC236}">
                <a16:creationId xmlns:a16="http://schemas.microsoft.com/office/drawing/2014/main" id="{6EB7A05C-2C4D-C2AF-9E93-7DC0CF2BE7B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442174" y="5025662"/>
            <a:ext cx="1820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Muistutukset (lkm)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5517D60A-C591-4544-F224-CB292F193C1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67276" y="5535667"/>
            <a:ext cx="1962321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Medisiininen: </a:t>
            </a:r>
            <a:r>
              <a:rPr lang="fi-FI" sz="1600" dirty="0">
                <a:latin typeface="Arial" panose="020B0604020202020204"/>
              </a:rPr>
              <a:t>2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 (7)</a:t>
            </a:r>
            <a:br>
              <a:rPr kumimoji="0" lang="fi-FI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Operatiivinen </a:t>
            </a:r>
            <a:r>
              <a:rPr lang="fi-FI" sz="1600" dirty="0">
                <a:latin typeface="Arial" panose="020B0604020202020204"/>
              </a:rPr>
              <a:t>6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(6)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600" dirty="0">
                <a:latin typeface="Arial" panose="020B0604020202020204"/>
              </a:rPr>
              <a:t>Hoitotyö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x (0)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5" name="TextBox 34">
            <a:extLst>
              <a:ext uri="{FF2B5EF4-FFF2-40B4-BE49-F238E27FC236}">
                <a16:creationId xmlns:a16="http://schemas.microsoft.com/office/drawing/2014/main" id="{937910F3-3A93-2051-C0E5-362022F08C5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292822" y="5025662"/>
            <a:ext cx="1676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chemeClr val="accent5"/>
                </a:solidFill>
                <a:latin typeface="Arial" panose="020B0604020202020204"/>
              </a:rPr>
              <a:t>Kantelut (lkm)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7" name="TextBox 14">
            <a:extLst>
              <a:ext uri="{FF2B5EF4-FFF2-40B4-BE49-F238E27FC236}">
                <a16:creationId xmlns:a16="http://schemas.microsoft.com/office/drawing/2014/main" id="{969C7632-2037-DC81-7947-77FA212BAD9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25042" y="5536946"/>
            <a:ext cx="201238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Medisiininen: </a:t>
            </a:r>
            <a:r>
              <a:rPr lang="fi-FI" sz="1600" dirty="0">
                <a:latin typeface="Arial" panose="020B0604020202020204"/>
              </a:rPr>
              <a:t>0 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(1)</a:t>
            </a:r>
            <a:br>
              <a:rPr kumimoji="0" lang="fi-FI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Operatiivinen: </a:t>
            </a:r>
            <a:r>
              <a:rPr lang="fi-FI" sz="1600" dirty="0">
                <a:latin typeface="Arial" panose="020B0604020202020204"/>
              </a:rPr>
              <a:t>0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(1)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Hoitotyö: x (0)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1752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2D604-4B15-77B4-DAFB-005465C73B8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125505" cy="909453"/>
          </a:xfrm>
        </p:spPr>
        <p:txBody>
          <a:bodyPr/>
          <a:lstStyle/>
          <a:p>
            <a:r>
              <a:rPr lang="fi-FI" b="1" dirty="0"/>
              <a:t>Osallisuus</a:t>
            </a:r>
            <a:endParaRPr lang="sv-SE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ABB2387-2008-57CC-BB4A-9597C1A90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205433" y="1323453"/>
            <a:ext cx="5111144" cy="2434731"/>
          </a:xfrm>
          <a:prstGeom prst="roundRect">
            <a:avLst/>
          </a:prstGeom>
          <a:solidFill>
            <a:schemeClr val="tx1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93015D-D1AE-6165-00F6-D490CA772E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5432" y="1431453"/>
            <a:ext cx="511114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6"/>
                </a:solidFill>
                <a:latin typeface="+mj-lt"/>
              </a:rPr>
              <a:t>Miten tuetaan asiakkaiden ja läheisten osallisuutta palveluiden suunnittelussa, toteutuksessa ja arvioinnissa:</a:t>
            </a:r>
          </a:p>
          <a:p>
            <a:r>
              <a:rPr lang="fi-FI" sz="1400" dirty="0" err="1">
                <a:solidFill>
                  <a:schemeClr val="tx2"/>
                </a:solidFill>
              </a:rPr>
              <a:t>Buddy</a:t>
            </a:r>
            <a:r>
              <a:rPr lang="fi-FI" sz="1400" dirty="0">
                <a:solidFill>
                  <a:schemeClr val="tx2"/>
                </a:solidFill>
              </a:rPr>
              <a:t> </a:t>
            </a:r>
            <a:r>
              <a:rPr lang="fi-FI" sz="1400" dirty="0" err="1">
                <a:solidFill>
                  <a:schemeClr val="tx2"/>
                </a:solidFill>
              </a:rPr>
              <a:t>healthcare</a:t>
            </a:r>
            <a:r>
              <a:rPr lang="fi-FI" sz="1400" dirty="0">
                <a:solidFill>
                  <a:schemeClr val="tx2"/>
                </a:solidFill>
              </a:rPr>
              <a:t> (</a:t>
            </a:r>
            <a:r>
              <a:rPr lang="fi-FI" sz="1400" dirty="0" err="1">
                <a:solidFill>
                  <a:schemeClr val="tx2"/>
                </a:solidFill>
              </a:rPr>
              <a:t>Helppari</a:t>
            </a:r>
            <a:r>
              <a:rPr lang="fi-FI" sz="1400" dirty="0">
                <a:solidFill>
                  <a:schemeClr val="tx2"/>
                </a:solidFill>
              </a:rPr>
              <a:t>) sovelluksen käyttö lisätään suunnitelmallisesti.</a:t>
            </a:r>
          </a:p>
          <a:p>
            <a:endParaRPr lang="fi-FI" sz="1400" dirty="0">
              <a:solidFill>
                <a:schemeClr val="tx2"/>
              </a:solidFill>
            </a:endParaRPr>
          </a:p>
          <a:p>
            <a:r>
              <a:rPr lang="fi-FI" sz="1400" dirty="0">
                <a:solidFill>
                  <a:schemeClr val="tx2"/>
                </a:solidFill>
              </a:rPr>
              <a:t>Potilaat ovat osallisia omassa hoidossaan sekä hoitotapahtumien suunnittelussa.</a:t>
            </a:r>
            <a:endParaRPr lang="en-US" sz="1400" dirty="0">
              <a:solidFill>
                <a:schemeClr val="tx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C808CD-48EC-E844-D2DD-5C1903E242D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81755" y="1431453"/>
            <a:ext cx="52688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sz="1400" b="1" dirty="0">
                <a:solidFill>
                  <a:schemeClr val="accent5"/>
                </a:solidFill>
                <a:latin typeface="+mj-lt"/>
              </a:rPr>
              <a:t>Yhdessä sovitut teemat järjestöjen kanssa palveluiden kehittämiseen: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-</a:t>
            </a:r>
            <a:endParaRPr kumimoji="0" lang="sv-SE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72DC3C-25D3-2071-DC1A-6ADA83D9956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5433" y="4306146"/>
            <a:ext cx="5111144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400" b="1" dirty="0">
                <a:solidFill>
                  <a:schemeClr val="accent5"/>
                </a:solidFill>
                <a:latin typeface="+mj-lt"/>
              </a:rPr>
              <a:t>Asiakasosallistujia, kokemusosaajia tai asiakasraati on mukana palvelujen kehittämisessä ja arvioinnissa:</a:t>
            </a:r>
          </a:p>
          <a:p>
            <a:r>
              <a:rPr lang="fi-FI" sz="1400" dirty="0" err="1">
                <a:solidFill>
                  <a:schemeClr val="tx2"/>
                </a:solidFill>
                <a:ea typeface="+mn-lt"/>
                <a:cs typeface="+mn-lt"/>
              </a:rPr>
              <a:t>HaiPro</a:t>
            </a:r>
            <a:r>
              <a:rPr lang="fi-FI" sz="1400" dirty="0">
                <a:solidFill>
                  <a:schemeClr val="tx2"/>
                </a:solidFill>
                <a:ea typeface="+mn-lt"/>
                <a:cs typeface="+mn-lt"/>
              </a:rPr>
              <a:t> ja potilaspalautteet arvostetaan ja otetaan huomioon parannus- ja kehitysprosesseissa.</a:t>
            </a:r>
            <a:r>
              <a:rPr lang="fi-FI" sz="1400" dirty="0">
                <a:solidFill>
                  <a:schemeClr val="tx2"/>
                </a:solidFill>
              </a:rPr>
              <a:t> </a:t>
            </a:r>
          </a:p>
          <a:p>
            <a:endParaRPr lang="fi-FI" sz="1400" dirty="0">
              <a:solidFill>
                <a:schemeClr val="tx2"/>
              </a:solidFill>
            </a:endParaRPr>
          </a:p>
          <a:p>
            <a:r>
              <a:rPr lang="fi-FI" sz="1400" dirty="0">
                <a:solidFill>
                  <a:schemeClr val="tx2"/>
                </a:solidFill>
              </a:rPr>
              <a:t>Asiakasraadit </a:t>
            </a:r>
            <a:r>
              <a:rPr lang="fi-FI" sz="1400" dirty="0" err="1">
                <a:solidFill>
                  <a:schemeClr val="tx2"/>
                </a:solidFill>
              </a:rPr>
              <a:t>osallistetaan</a:t>
            </a:r>
            <a:r>
              <a:rPr lang="fi-FI" sz="1400" dirty="0">
                <a:solidFill>
                  <a:schemeClr val="tx2"/>
                </a:solidFill>
              </a:rPr>
              <a:t> osittain palveluiden kehittämisessä ja arvioimisessa.​</a:t>
            </a:r>
            <a:endParaRPr lang="fi-FI" sz="1400" strike="sngStrike" dirty="0">
              <a:solidFill>
                <a:schemeClr val="tx2"/>
              </a:solidFill>
              <a:cs typeface="Arial"/>
            </a:endParaRPr>
          </a:p>
          <a:p>
            <a:r>
              <a:rPr lang="fi-FI" sz="1400" b="1" dirty="0">
                <a:solidFill>
                  <a:schemeClr val="tx2"/>
                </a:solidFill>
                <a:latin typeface="+mj-lt"/>
              </a:rPr>
              <a:t> </a:t>
            </a:r>
            <a:endParaRPr lang="fi-FI" sz="1400" b="1" i="0" dirty="0">
              <a:solidFill>
                <a:schemeClr val="tx2"/>
              </a:solidFill>
              <a:effectLst/>
              <a:latin typeface="+mj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​</a:t>
            </a:r>
            <a:endParaRPr kumimoji="0" lang="fi-FI" sz="1400" b="0" i="0" u="none" strike="sng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+mn-ea"/>
              <a:cs typeface="Times New Roman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D3D0E33-C044-69BA-5072-E7EA05E13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6581754" y="3264339"/>
            <a:ext cx="5268869" cy="3081597"/>
          </a:xfrm>
          <a:prstGeom prst="roundRect">
            <a:avLst/>
          </a:prstGeom>
          <a:solidFill>
            <a:schemeClr val="tx1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9E2315-12F2-68DA-4393-F0437FF5C3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81754" y="3372339"/>
            <a:ext cx="5268870" cy="246221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b="1" dirty="0">
                <a:solidFill>
                  <a:schemeClr val="accent5"/>
                </a:solidFill>
                <a:latin typeface="+mj-lt"/>
              </a:rPr>
              <a:t>Tehdyt toimenpiteet palvelujen käyttäjien tekemien haitta- ja vaaratapahtumailmoitusten,</a:t>
            </a:r>
          </a:p>
          <a:p>
            <a:r>
              <a:rPr lang="fi-FI" sz="1400" b="1" dirty="0">
                <a:solidFill>
                  <a:schemeClr val="accent5"/>
                </a:solidFill>
                <a:latin typeface="+mj-lt"/>
              </a:rPr>
              <a:t>muistutusten ja kanteluiden perusteella: </a:t>
            </a:r>
          </a:p>
          <a:p>
            <a:pPr lvl="0"/>
            <a:r>
              <a:rPr lang="fi-FI" sz="1400" dirty="0"/>
              <a:t>Ohjeistusten tarkistus ja päivitys.</a:t>
            </a:r>
          </a:p>
          <a:p>
            <a:pPr lvl="0"/>
            <a:endParaRPr lang="fi-FI" sz="1400" dirty="0"/>
          </a:p>
          <a:p>
            <a:r>
              <a:rPr lang="fi-FI" sz="1400" dirty="0"/>
              <a:t>Mahdollisuus käynnin perumiseen elektronisesti on  käytössä erikoissairaanhoidon avopalveluissa Vaasassa ja Pietarsaaressa</a:t>
            </a:r>
            <a:endParaRPr lang="fi-FI" sz="1400" dirty="0">
              <a:cs typeface="Arial"/>
            </a:endParaRPr>
          </a:p>
          <a:p>
            <a:pPr lvl="0"/>
            <a:endParaRPr lang="fi-FI" sz="1400" dirty="0"/>
          </a:p>
          <a:p>
            <a:r>
              <a:rPr lang="fi-FI" sz="1400" dirty="0"/>
              <a:t>Yksiköiden kanslia puhelinaikoja on yritetty lisäämään , resurssien saatavuuden mukaan</a:t>
            </a:r>
            <a:endParaRPr lang="fi-FI" sz="1400" dirty="0"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8526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327754" cy="774907"/>
          </a:xfrm>
        </p:spPr>
        <p:txBody>
          <a:bodyPr>
            <a:normAutofit/>
          </a:bodyPr>
          <a:lstStyle/>
          <a:p>
            <a:r>
              <a:rPr lang="fi-FI" b="1" dirty="0"/>
              <a:t>Henkilöstö</a:t>
            </a:r>
            <a:endParaRPr lang="en-US" sz="12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E3ECC4-2766-0EF7-1123-7E6207D264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1656000"/>
            <a:ext cx="3422269" cy="209910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600" b="1" dirty="0" err="1">
                <a:solidFill>
                  <a:schemeClr val="accent5"/>
                </a:solidFill>
              </a:rPr>
              <a:t>Henkilöstömäärä</a:t>
            </a:r>
            <a:endParaRPr lang="sv-SE" sz="1600" b="1" dirty="0">
              <a:solidFill>
                <a:schemeClr val="accent5"/>
              </a:solidFill>
            </a:endParaRPr>
          </a:p>
          <a:p>
            <a:r>
              <a:rPr lang="fi-FI" sz="1600" dirty="0">
                <a:latin typeface="Arial"/>
                <a:ea typeface="Segoe UI"/>
                <a:cs typeface="Segoe UI"/>
              </a:rPr>
              <a:t>Budjetoidut vakanssit: 111 (12,5)</a:t>
            </a:r>
            <a:endParaRPr lang="en-US" sz="1600" dirty="0"/>
          </a:p>
          <a:p>
            <a:endParaRPr lang="fi-FI" sz="1600" dirty="0">
              <a:latin typeface="Arial"/>
              <a:ea typeface="Segoe UI"/>
              <a:cs typeface="Segoe UI"/>
            </a:endParaRPr>
          </a:p>
          <a:p>
            <a:r>
              <a:rPr lang="fi-FI" sz="1600" dirty="0">
                <a:latin typeface="Arial"/>
                <a:ea typeface="Segoe UI"/>
                <a:cs typeface="Segoe UI"/>
              </a:rPr>
              <a:t>Vapaat vakanssit: 2 (4),</a:t>
            </a:r>
            <a:endParaRPr lang="en-US" sz="1600" dirty="0">
              <a:latin typeface="Arial"/>
              <a:ea typeface="Segoe UI"/>
              <a:cs typeface="Segoe UI"/>
            </a:endParaRPr>
          </a:p>
          <a:p>
            <a:r>
              <a:rPr lang="fi-FI" sz="1600" dirty="0">
                <a:latin typeface="Arial"/>
                <a:ea typeface="Segoe UI"/>
                <a:cs typeface="Segoe UI"/>
              </a:rPr>
              <a:t>Rekrytointi on auki</a:t>
            </a:r>
          </a:p>
          <a:p>
            <a:pPr>
              <a:lnSpc>
                <a:spcPct val="150000"/>
              </a:lnSpc>
            </a:pPr>
            <a:endParaRPr lang="sv-SE" sz="1600" dirty="0">
              <a:solidFill>
                <a:schemeClr val="accent5"/>
              </a:solidFill>
            </a:endParaRPr>
          </a:p>
          <a:p>
            <a:pPr>
              <a:lnSpc>
                <a:spcPct val="150000"/>
              </a:lnSpc>
            </a:pPr>
            <a:endParaRPr lang="en-US" sz="14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3BE2CB-1BD5-02F1-2A4E-9C3523AF8EDA}"/>
              </a:ext>
            </a:extLst>
          </p:cNvPr>
          <p:cNvSpPr txBox="1">
            <a:spLocks/>
          </p:cNvSpPr>
          <p:nvPr/>
        </p:nvSpPr>
        <p:spPr>
          <a:xfrm>
            <a:off x="8147304" y="1674287"/>
            <a:ext cx="3926508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>
                <a:solidFill>
                  <a:schemeClr val="accent5"/>
                </a:solidFill>
              </a:rPr>
              <a:t>Työhyvinvointia edistävät toimenpiteet: </a:t>
            </a:r>
            <a:endParaRPr lang="fi-FI" sz="1600" b="1" baseline="0" dirty="0">
              <a:solidFill>
                <a:schemeClr val="accent5"/>
              </a:solidFill>
            </a:endParaRPr>
          </a:p>
          <a:p>
            <a:r>
              <a:rPr lang="fi-FI" sz="1600" dirty="0"/>
              <a:t>Avoin työkulttuuri</a:t>
            </a:r>
            <a:r>
              <a:rPr lang="fi-FI" sz="1600" dirty="0">
                <a:latin typeface="Arial"/>
                <a:cs typeface="Arial"/>
              </a:rPr>
              <a:t>, jossa henkilökunta on mukana ja osallisena. Tukee</a:t>
            </a:r>
            <a:r>
              <a:rPr lang="fi-FI" sz="1600" dirty="0">
                <a:ea typeface="+mn-lt"/>
                <a:cs typeface="+mn-lt"/>
              </a:rPr>
              <a:t> henkilökohtaista kehitystä jatkuvan oppimisen kautta, keskittyen työtehtäviin koulutuksen ja osaamisen mukaisesti. Tukee kulttuuria, jossa ammattilaiset auttavat toisiaan.</a:t>
            </a:r>
            <a:endParaRPr lang="en-US" sz="1600" dirty="0">
              <a:ea typeface="+mn-lt"/>
              <a:cs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29DF03-3E5E-F5BD-1388-9DB8FC9945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15905" y="1674287"/>
            <a:ext cx="3457332" cy="20621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>
                <a:solidFill>
                  <a:schemeClr val="accent5"/>
                </a:solidFill>
              </a:rPr>
              <a:t>Työturvallisuusilmoituksia </a:t>
            </a:r>
            <a:r>
              <a:rPr lang="fi-FI" sz="1600" b="1" dirty="0" err="1">
                <a:solidFill>
                  <a:schemeClr val="accent5"/>
                </a:solidFill>
              </a:rPr>
              <a:t>HaiPro</a:t>
            </a:r>
            <a:r>
              <a:rPr lang="fi-FI" sz="1600" b="1" dirty="0">
                <a:solidFill>
                  <a:schemeClr val="accent5"/>
                </a:solidFill>
              </a:rPr>
              <a:t>-järjestelmän kautta: </a:t>
            </a:r>
            <a:r>
              <a:rPr lang="fi-FI" sz="1600" dirty="0">
                <a:cs typeface="Arial"/>
              </a:rPr>
              <a:t>Ilmoitusten määrä: 11 (4)</a:t>
            </a:r>
          </a:p>
          <a:p>
            <a:endParaRPr lang="fi-FI" sz="1600" dirty="0"/>
          </a:p>
          <a:p>
            <a:r>
              <a:rPr lang="fi-FI" sz="1600" dirty="0">
                <a:cs typeface="Arial"/>
              </a:rPr>
              <a:t>Tavallisimmat tapahtumatyypit: </a:t>
            </a:r>
          </a:p>
          <a:p>
            <a:r>
              <a:rPr lang="fi-FI" sz="1600" dirty="0">
                <a:cs typeface="Arial"/>
              </a:rPr>
              <a:t>1. Kaatui, liukastui, kompastui</a:t>
            </a:r>
          </a:p>
          <a:p>
            <a:r>
              <a:rPr lang="fi-FI" sz="1600" dirty="0">
                <a:cs typeface="Arial"/>
              </a:rPr>
              <a:t>2. Muu</a:t>
            </a:r>
          </a:p>
          <a:p>
            <a:r>
              <a:rPr lang="fi-FI" sz="1600" dirty="0">
                <a:cs typeface="Arial"/>
              </a:rPr>
              <a:t>3. Sisäilmaan liittyvä oire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510217-0C8D-2E97-58A5-04DBA954B1AA}"/>
              </a:ext>
            </a:extLst>
          </p:cNvPr>
          <p:cNvSpPr txBox="1">
            <a:spLocks/>
          </p:cNvSpPr>
          <p:nvPr/>
        </p:nvSpPr>
        <p:spPr>
          <a:xfrm>
            <a:off x="1202850" y="4124782"/>
            <a:ext cx="3329922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>
                <a:solidFill>
                  <a:schemeClr val="accent5"/>
                </a:solidFill>
              </a:rPr>
              <a:t> Sairaspoissaolopäivät</a:t>
            </a:r>
            <a:endParaRPr lang="fi-FI" sz="1400" b="1" dirty="0">
              <a:solidFill>
                <a:schemeClr val="accent5"/>
              </a:solidFill>
            </a:endParaRPr>
          </a:p>
          <a:p>
            <a:endParaRPr lang="fi-FI" b="1" dirty="0">
              <a:cs typeface="Arial"/>
            </a:endParaRPr>
          </a:p>
          <a:p>
            <a:pPr algn="ctr"/>
            <a:r>
              <a:rPr lang="fi-FI" sz="2000" b="1">
                <a:cs typeface="Arial"/>
              </a:rPr>
              <a:t>788,5/877</a:t>
            </a:r>
            <a:endParaRPr lang="fi-FI" b="1">
              <a:cs typeface="Arial"/>
            </a:endParaRPr>
          </a:p>
          <a:p>
            <a:endParaRPr lang="fi-FI" dirty="0">
              <a:solidFill>
                <a:schemeClr val="accent4"/>
              </a:solidFill>
              <a:cs typeface="Arial"/>
            </a:endParaRPr>
          </a:p>
        </p:txBody>
      </p:sp>
      <p:graphicFrame>
        <p:nvGraphicFramePr>
          <p:cNvPr id="10" name="Chart 9" descr="NPS luku. NPS voi vaihdella miinus 100 ja +100 välillä. Yleisesti yli 50 lukua pidetään hyvänä. Tulos">
            <a:extLst>
              <a:ext uri="{FF2B5EF4-FFF2-40B4-BE49-F238E27FC236}">
                <a16:creationId xmlns:a16="http://schemas.microsoft.com/office/drawing/2014/main" id="{292B54FF-E35A-600C-6300-EF72DE5CE0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3440447"/>
              </p:ext>
            </p:extLst>
          </p:nvPr>
        </p:nvGraphicFramePr>
        <p:xfrm>
          <a:off x="4309852" y="4596690"/>
          <a:ext cx="4135393" cy="2173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0C6C33A5-345B-5CC9-4D47-71B591630B52}"/>
              </a:ext>
            </a:extLst>
          </p:cNvPr>
          <p:cNvSpPr txBox="1"/>
          <p:nvPr/>
        </p:nvSpPr>
        <p:spPr>
          <a:xfrm>
            <a:off x="5538468" y="6029405"/>
            <a:ext cx="16768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200" dirty="0">
                <a:solidFill>
                  <a:srgbClr val="213A8F"/>
                </a:solidFill>
                <a:latin typeface="Arial" panose="020B0604020202020204"/>
                <a:cs typeface="Arial"/>
              </a:rPr>
              <a:t>-5 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</a:t>
            </a:r>
            <a:r>
              <a:rPr lang="fi-FI" sz="2000" dirty="0">
                <a:solidFill>
                  <a:srgbClr val="213A8F"/>
                </a:solidFill>
                <a:latin typeface="Arial" panose="020B0604020202020204"/>
                <a:cs typeface="Arial"/>
              </a:rPr>
              <a:t>30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98354109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1_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662b06d-03b9-424a-ab70-bfab313b8d48">
      <UserInfo>
        <DisplayName>Yliluoma Susanna</DisplayName>
        <AccountId>131</AccountId>
        <AccountType/>
      </UserInfo>
    </SharedWithUsers>
    <lcf76f155ced4ddcb4097134ff3c332f xmlns="cbe4f0d9-fb0d-42e8-a680-6e558966cc0a">
      <Terms xmlns="http://schemas.microsoft.com/office/infopath/2007/PartnerControls"/>
    </lcf76f155ced4ddcb4097134ff3c332f>
    <TaxCatchAll xmlns="8662b06d-03b9-424a-ab70-bfab313b8d4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233D02C2F3D148860CE3F6DFEDC733" ma:contentTypeVersion="14" ma:contentTypeDescription="Skapa ett nytt dokument." ma:contentTypeScope="" ma:versionID="0c9edc9dd201ec7e0aad11c3e5b6585d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747753a65807342e6e2ff8492b1bbc82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7" nillable="true" ma:taxonomy="true" ma:internalName="lcf76f155ced4ddcb4097134ff3c332f" ma:taxonomyFieldName="MediaServiceImageTags" ma:displayName="Bildmarkeringar" ma:readOnly="false" ma:fieldId="{5cf76f15-5ced-4ddc-b409-7134ff3c332f}" ma:taxonomyMulti="true" ma:sspId="e6ea580d-a90f-4d05-8666-171099ee70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ea3a2a4a-b955-42ec-9c7b-fe6988a8fcc6}" ma:internalName="TaxCatchAll" ma:showField="CatchAllData" ma:web="8662b06d-03b9-424a-ab70-bfab313b8d4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1BDA3F-9081-465D-A0C8-DF261C8C3C7F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cbe4f0d9-fb0d-42e8-a680-6e558966cc0a"/>
    <ds:schemaRef ds:uri="http://purl.org/dc/terms/"/>
    <ds:schemaRef ds:uri="8662b06d-03b9-424a-ab70-bfab313b8d48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D36C4CC-F8E6-4A8E-83BB-78CE335811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8AA9CF-99D0-4A31-8C81-B261269DE2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2321cc12-b2a3-4edf-b26e-9eb151c69c7d}" enabled="0" method="" siteId="{2321cc12-b2a3-4edf-b26e-9eb151c69c7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18</TotalTime>
  <Words>688</Words>
  <Application>Microsoft Office PowerPoint</Application>
  <PresentationFormat>Widescreen</PresentationFormat>
  <Paragraphs>139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OVHP_teema</vt:lpstr>
      <vt:lpstr>1_OVHP_teema</vt:lpstr>
      <vt:lpstr>Omavalvonnan seurantatietojen raportointi</vt:lpstr>
      <vt:lpstr>Saatavuus</vt:lpstr>
      <vt:lpstr>Turvallisuus ja laatu</vt:lpstr>
      <vt:lpstr>Asiakaskokemus</vt:lpstr>
      <vt:lpstr>Osallisuus</vt:lpstr>
      <vt:lpstr>Henkilöstö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Piikkilä Tero</cp:lastModifiedBy>
  <cp:revision>79</cp:revision>
  <dcterms:created xsi:type="dcterms:W3CDTF">2023-11-14T05:41:58Z</dcterms:created>
  <dcterms:modified xsi:type="dcterms:W3CDTF">2025-06-16T11:31:53Z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