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3"/>
  </p:notesMasterIdLst>
  <p:handoutMasterIdLst>
    <p:handoutMasterId r:id="rId14"/>
  </p:handoutMasterIdLst>
  <p:sldIdLst>
    <p:sldId id="256" r:id="rId6"/>
    <p:sldId id="562" r:id="rId7"/>
    <p:sldId id="581" r:id="rId8"/>
    <p:sldId id="563" r:id="rId9"/>
    <p:sldId id="452" r:id="rId10"/>
    <p:sldId id="579" r:id="rId11"/>
    <p:sldId id="580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DA8166-11FA-3EB7-089E-DFE81B783BD6}" v="92" dt="2025-08-26T06:18:56.8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ö Anna" userId="a50b3b0e-1daf-4c22-886c-a5e083b43703" providerId="ADAL" clId="{E7BA1A9E-46C1-4E8A-8480-59F596A7E288}"/>
    <pc:docChg chg="undo redo custSel addSld delSld modSld">
      <pc:chgData name="Granö Anna" userId="a50b3b0e-1daf-4c22-886c-a5e083b43703" providerId="ADAL" clId="{E7BA1A9E-46C1-4E8A-8480-59F596A7E288}" dt="2025-05-12T06:46:46.007" v="1587" actId="167"/>
      <pc:docMkLst>
        <pc:docMk/>
      </pc:docMkLst>
      <pc:sldChg chg="modSp mod">
        <pc:chgData name="Granö Anna" userId="a50b3b0e-1daf-4c22-886c-a5e083b43703" providerId="ADAL" clId="{E7BA1A9E-46C1-4E8A-8480-59F596A7E288}" dt="2025-04-17T07:25:58.528" v="25" actId="20577"/>
        <pc:sldMkLst>
          <pc:docMk/>
          <pc:sldMk cId="1257341781" sldId="256"/>
        </pc:sldMkLst>
      </pc:sldChg>
      <pc:sldChg chg="addSp delSp modSp mod">
        <pc:chgData name="Granö Anna" userId="a50b3b0e-1daf-4c22-886c-a5e083b43703" providerId="ADAL" clId="{E7BA1A9E-46C1-4E8A-8480-59F596A7E288}" dt="2025-05-12T06:44:47.417" v="1560" actId="13244"/>
        <pc:sldMkLst>
          <pc:docMk/>
          <pc:sldMk cId="711752635" sldId="452"/>
        </pc:sldMkLst>
      </pc:sldChg>
      <pc:sldChg chg="addSp delSp modSp add del mod delDesignElem">
        <pc:chgData name="Granö Anna" userId="a50b3b0e-1daf-4c22-886c-a5e083b43703" providerId="ADAL" clId="{E7BA1A9E-46C1-4E8A-8480-59F596A7E288}" dt="2025-04-17T07:33:19.405" v="555" actId="962"/>
        <pc:sldMkLst>
          <pc:docMk/>
          <pc:sldMk cId="550267891" sldId="562"/>
        </pc:sldMkLst>
      </pc:sldChg>
      <pc:sldChg chg="modSp mod">
        <pc:chgData name="Granö Anna" userId="a50b3b0e-1daf-4c22-886c-a5e083b43703" providerId="ADAL" clId="{E7BA1A9E-46C1-4E8A-8480-59F596A7E288}" dt="2025-04-24T09:46:59.424" v="1391" actId="207"/>
        <pc:sldMkLst>
          <pc:docMk/>
          <pc:sldMk cId="1658591148" sldId="563"/>
        </pc:sldMkLst>
      </pc:sldChg>
      <pc:sldChg chg="modSp mod">
        <pc:chgData name="Granö Anna" userId="a50b3b0e-1daf-4c22-886c-a5e083b43703" providerId="ADAL" clId="{E7BA1A9E-46C1-4E8A-8480-59F596A7E288}" dt="2025-04-24T09:50:43.574" v="1510" actId="207"/>
        <pc:sldMkLst>
          <pc:docMk/>
          <pc:sldMk cId="2238526492" sldId="579"/>
        </pc:sldMkLst>
      </pc:sldChg>
      <pc:sldChg chg="addSp delSp modSp mod">
        <pc:chgData name="Granö Anna" userId="a50b3b0e-1daf-4c22-886c-a5e083b43703" providerId="ADAL" clId="{E7BA1A9E-46C1-4E8A-8480-59F596A7E288}" dt="2025-05-12T06:46:46.007" v="1587" actId="167"/>
        <pc:sldMkLst>
          <pc:docMk/>
          <pc:sldMk cId="1898354109" sldId="580"/>
        </pc:sldMkLst>
      </pc:sldChg>
      <pc:sldChg chg="modSp add del mod">
        <pc:chgData name="Granö Anna" userId="a50b3b0e-1daf-4c22-886c-a5e083b43703" providerId="ADAL" clId="{E7BA1A9E-46C1-4E8A-8480-59F596A7E288}" dt="2025-04-24T09:44:22.132" v="1333" actId="962"/>
        <pc:sldMkLst>
          <pc:docMk/>
          <pc:sldMk cId="3408245067" sldId="581"/>
        </pc:sldMkLst>
      </pc:sldChg>
    </pc:docChg>
  </pc:docChgLst>
  <pc:docChgLst>
    <pc:chgData name="Ivars Birgitta" userId="S::birgitta.ivars@ovph.fi::10614fc4-76b5-4e4a-9d3b-b1857b0f9423" providerId="AD" clId="Web-{60DA8166-11FA-3EB7-089E-DFE81B783BD6}"/>
    <pc:docChg chg="modSld">
      <pc:chgData name="Ivars Birgitta" userId="S::birgitta.ivars@ovph.fi::10614fc4-76b5-4e4a-9d3b-b1857b0f9423" providerId="AD" clId="Web-{60DA8166-11FA-3EB7-089E-DFE81B783BD6}" dt="2025-08-26T06:18:56.805" v="76" actId="1076"/>
      <pc:docMkLst>
        <pc:docMk/>
      </pc:docMkLst>
      <pc:sldChg chg="modSp">
        <pc:chgData name="Ivars Birgitta" userId="S::birgitta.ivars@ovph.fi::10614fc4-76b5-4e4a-9d3b-b1857b0f9423" providerId="AD" clId="Web-{60DA8166-11FA-3EB7-089E-DFE81B783BD6}" dt="2025-08-26T06:15:29.776" v="7"/>
        <pc:sldMkLst>
          <pc:docMk/>
          <pc:sldMk cId="550267891" sldId="562"/>
        </pc:sldMkLst>
        <pc:graphicFrameChg chg="mod modGraphic">
          <ac:chgData name="Ivars Birgitta" userId="S::birgitta.ivars@ovph.fi::10614fc4-76b5-4e4a-9d3b-b1857b0f9423" providerId="AD" clId="Web-{60DA8166-11FA-3EB7-089E-DFE81B783BD6}" dt="2025-08-26T06:15:29.776" v="7"/>
          <ac:graphicFrameMkLst>
            <pc:docMk/>
            <pc:sldMk cId="550267891" sldId="562"/>
            <ac:graphicFrameMk id="3" creationId="{58CB8820-D94E-277F-D983-76B3F5F907C9}"/>
          </ac:graphicFrameMkLst>
        </pc:graphicFrameChg>
      </pc:sldChg>
      <pc:sldChg chg="modSp">
        <pc:chgData name="Ivars Birgitta" userId="S::birgitta.ivars@ovph.fi::10614fc4-76b5-4e4a-9d3b-b1857b0f9423" providerId="AD" clId="Web-{60DA8166-11FA-3EB7-089E-DFE81B783BD6}" dt="2025-08-26T06:18:56.805" v="76" actId="1076"/>
        <pc:sldMkLst>
          <pc:docMk/>
          <pc:sldMk cId="3408245067" sldId="581"/>
        </pc:sldMkLst>
        <pc:spChg chg="mod">
          <ac:chgData name="Ivars Birgitta" userId="S::birgitta.ivars@ovph.fi::10614fc4-76b5-4e4a-9d3b-b1857b0f9423" providerId="AD" clId="Web-{60DA8166-11FA-3EB7-089E-DFE81B783BD6}" dt="2025-08-26T06:18:56.805" v="76" actId="1076"/>
          <ac:spMkLst>
            <pc:docMk/>
            <pc:sldMk cId="3408245067" sldId="581"/>
            <ac:spMk id="5" creationId="{B5E46B1B-37E7-F5DB-74CB-DF1B2DBDC5FC}"/>
          </ac:spMkLst>
        </pc:spChg>
        <pc:spChg chg="mod">
          <ac:chgData name="Ivars Birgitta" userId="S::birgitta.ivars@ovph.fi::10614fc4-76b5-4e4a-9d3b-b1857b0f9423" providerId="AD" clId="Web-{60DA8166-11FA-3EB7-089E-DFE81B783BD6}" dt="2025-08-26T06:18:50.540" v="75" actId="20577"/>
          <ac:spMkLst>
            <pc:docMk/>
            <pc:sldMk cId="3408245067" sldId="581"/>
            <ac:spMk id="6" creationId="{B15FDF90-24A6-3CB0-80FA-91DA398AB155}"/>
          </ac:spMkLst>
        </pc:spChg>
        <pc:graphicFrameChg chg="mod modGraphic">
          <ac:chgData name="Ivars Birgitta" userId="S::birgitta.ivars@ovph.fi::10614fc4-76b5-4e4a-9d3b-b1857b0f9423" providerId="AD" clId="Web-{60DA8166-11FA-3EB7-089E-DFE81B783BD6}" dt="2025-08-26T06:17:55.540" v="55"/>
          <ac:graphicFrameMkLst>
            <pc:docMk/>
            <pc:sldMk cId="3408245067" sldId="581"/>
            <ac:graphicFrameMk id="3" creationId="{81BD9B4F-091F-DC2E-A05C-543D8D63B233}"/>
          </ac:graphicFrameMkLst>
        </pc:graphicFrameChg>
        <pc:graphicFrameChg chg="mod modGraphic">
          <ac:chgData name="Ivars Birgitta" userId="S::birgitta.ivars@ovph.fi::10614fc4-76b5-4e4a-9d3b-b1857b0f9423" providerId="AD" clId="Web-{60DA8166-11FA-3EB7-089E-DFE81B783BD6}" dt="2025-08-26T06:18:44.852" v="72"/>
          <ac:graphicFrameMkLst>
            <pc:docMk/>
            <pc:sldMk cId="3408245067" sldId="581"/>
            <ac:graphicFrameMk id="4" creationId="{8117868E-BE0F-07DE-AEAB-9693C56079A9}"/>
          </ac:graphicFrameMkLst>
        </pc:graphicFrameChg>
      </pc:sldChg>
    </pc:docChg>
  </pc:docChgLst>
  <pc:docChgLst>
    <pc:chgData name="Ivars Birgitta" userId="S::birgitta.ivars@ovph.fi::10614fc4-76b5-4e4a-9d3b-b1857b0f9423" providerId="AD" clId="Web-{3BD98C26-02D2-EA70-CAC9-3F7FD98FF4A8}"/>
    <pc:docChg chg="modSld">
      <pc:chgData name="Ivars Birgitta" userId="S::birgitta.ivars@ovph.fi::10614fc4-76b5-4e4a-9d3b-b1857b0f9423" providerId="AD" clId="Web-{3BD98C26-02D2-EA70-CAC9-3F7FD98FF4A8}" dt="2025-06-17T07:39:07.412" v="62"/>
      <pc:docMkLst>
        <pc:docMk/>
      </pc:docMkLst>
      <pc:sldChg chg="modSp">
        <pc:chgData name="Ivars Birgitta" userId="S::birgitta.ivars@ovph.fi::10614fc4-76b5-4e4a-9d3b-b1857b0f9423" providerId="AD" clId="Web-{3BD98C26-02D2-EA70-CAC9-3F7FD98FF4A8}" dt="2025-06-17T07:39:07.412" v="62"/>
        <pc:sldMkLst>
          <pc:docMk/>
          <pc:sldMk cId="550267891" sldId="562"/>
        </pc:sldMkLst>
      </pc:sldChg>
      <pc:sldChg chg="modSp">
        <pc:chgData name="Ivars Birgitta" userId="S::birgitta.ivars@ovph.fi::10614fc4-76b5-4e4a-9d3b-b1857b0f9423" providerId="AD" clId="Web-{3BD98C26-02D2-EA70-CAC9-3F7FD98FF4A8}" dt="2025-06-17T07:37:57.818" v="48" actId="20577"/>
        <pc:sldMkLst>
          <pc:docMk/>
          <pc:sldMk cId="1898354109" sldId="580"/>
        </pc:sldMkLst>
      </pc:sldChg>
      <pc:sldChg chg="modSp">
        <pc:chgData name="Ivars Birgitta" userId="S::birgitta.ivars@ovph.fi::10614fc4-76b5-4e4a-9d3b-b1857b0f9423" providerId="AD" clId="Web-{3BD98C26-02D2-EA70-CAC9-3F7FD98FF4A8}" dt="2025-06-17T07:12:15.332" v="0"/>
        <pc:sldMkLst>
          <pc:docMk/>
          <pc:sldMk cId="3408245067" sldId="58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700</c:v>
                </c:pt>
                <c:pt idx="1">
                  <c:v>583</c:v>
                </c:pt>
                <c:pt idx="2">
                  <c:v>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4-466C-A81D-6AE5416D8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19</c:v>
                </c:pt>
                <c:pt idx="1">
                  <c:v>10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0-43B5-96BF-408CFBFA77FE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0-43B5-96BF-408CFBFA7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7DB2FD-E821-42CD-A42C-78AD0F702C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344822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3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525476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2021992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589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511825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834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64544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596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28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91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3826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56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04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4108073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12916253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197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2500329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6283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9192099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191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692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4604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08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195624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  <p:sldLayoutId id="2147483731" r:id="rId21"/>
    <p:sldLayoutId id="214748373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1.svg"/><Relationship Id="rId5" Type="http://schemas.openxmlformats.org/officeDocument/2006/relationships/image" Target="../media/image11.png"/><Relationship Id="rId4" Type="http://schemas.openxmlformats.org/officeDocument/2006/relationships/image" Target="../media/image19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026197" cy="92621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i-FI" dirty="0"/>
              <a:t>Toimiala: Sairaalapalvelut</a:t>
            </a:r>
          </a:p>
          <a:p>
            <a:r>
              <a:rPr lang="fi-FI" dirty="0"/>
              <a:t>Tulosalue: Hoito-osastot, Sairaalapalvelut</a:t>
            </a:r>
          </a:p>
          <a:p>
            <a:r>
              <a:rPr lang="fi-FI" dirty="0"/>
              <a:t>Raportoitava ajanjakso: 1-4.2025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  <a:p>
            <a:r>
              <a:rPr lang="fi-FI" sz="1400" dirty="0">
                <a:solidFill>
                  <a:schemeClr val="bg1"/>
                </a:solidFill>
              </a:rPr>
              <a:t>Edellisen kauden arvo ilmoitetaan suluissa.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Saatavuus – Hoito-osastot</a:t>
            </a:r>
            <a:endParaRPr lang="sv-SE" dirty="0"/>
          </a:p>
        </p:txBody>
      </p:sp>
      <p:graphicFrame>
        <p:nvGraphicFramePr>
          <p:cNvPr id="3" name="Table 2" descr="Taulukko, joka esittää tietoja eri hoito-osastoista 30.4.2025. Taulukon sarakkeet ovat:&#10;Käytössä olevien potilaspaikkojen määrä&#10;Käyttöaste (ja paikkamuutos ajanjaksolla)&#10;Keskimääräinen hoitoaika&#10;Hyväksytyt jonottajat (yksikön mukaan, johon potilas jonottaa)&#10;&#10;Rivien sisältö:&#10;&#10;Yleislääketieteen osastot Etelä (Närpiö, Kristiinankaupunki): 36 paikkaa, 98,5 % käyttöaste (kasvanut), keskimääräinen hoitoaika 17,1 päivää, 7 jonottajaa&#10;Yleislääketieteen osastot Keski (Vaasa, Malax, Vöyri): 123 paikkaa, 101,3 % käyttöaste (kasvanut), keskimääräinen hoitoaika 24,6 päivää, 36 jonottajaa&#10;Yleislääketieteen osastot Pohjoinen (Pietarsaari, Uusikaarlepyy): 62 paikkaa, 98,98 % käyttöaste, keskimääräinen hoitoaika 8,9 päivää, 4 jonottajaa&#10;Erikoissairaanhoito, Sisätaudit: 54 paikkaa, 83,93 % käyttöaste, keskimääräinen hoitoaika 2,63 päivää, 0 jonottajaa&#10;Erikoissairaanhoito, Operatiivinen: 55 paikkaa, 86,9 % käyttöaste, keskimääräinen hoitoaika 3,87 päivää, 0 jonottajaa&#10;Erikoissairaanhoito, Kuntoutus: 33 paikkaa, 92,5 % käyttöaste, keskimääräinen hoitoaika 14,2 päivää, 0 jonottajaa&#10;Erikoissairaanhoito, Naisten: 22 paikkaa, 95,5 % käyttöaste, keskimääräinen hoitoaika 2,9 päivää, 0 jonottajaa&#10;Erikoissairaanhoito, Lasten: 15 paikkaa, 79,7 % käyttöaste, keskimääräinen hoitoaika 2,5 päivää, 0 jonottajaa">
            <a:extLst>
              <a:ext uri="{FF2B5EF4-FFF2-40B4-BE49-F238E27FC236}">
                <a16:creationId xmlns:a16="http://schemas.microsoft.com/office/drawing/2014/main" id="{58CB8820-D94E-277F-D983-76B3F5F90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563480"/>
              </p:ext>
            </p:extLst>
          </p:nvPr>
        </p:nvGraphicFramePr>
        <p:xfrm>
          <a:off x="1258629" y="1188720"/>
          <a:ext cx="7521082" cy="46462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37763">
                  <a:extLst>
                    <a:ext uri="{9D8B030D-6E8A-4147-A177-3AD203B41FA5}">
                      <a16:colId xmlns:a16="http://schemas.microsoft.com/office/drawing/2014/main" val="1871215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911549545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1439187329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1791642539"/>
                    </a:ext>
                  </a:extLst>
                </a:gridCol>
                <a:gridCol w="1530544">
                  <a:extLst>
                    <a:ext uri="{9D8B030D-6E8A-4147-A177-3AD203B41FA5}">
                      <a16:colId xmlns:a16="http://schemas.microsoft.com/office/drawing/2014/main" val="2030055086"/>
                    </a:ext>
                  </a:extLst>
                </a:gridCol>
              </a:tblGrid>
              <a:tr h="895692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/>
                        <a:t>Käytössä olevat potilas-paikat 30.4.2025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/>
                        <a:t>Käyttöaste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/>
                        <a:t>Hoito-aika, keski-arvo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err="1"/>
                        <a:t>Hyväksytyt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odottajat</a:t>
                      </a:r>
                      <a:r>
                        <a:rPr lang="sv-SE" sz="1400" dirty="0"/>
                        <a:t> 30.4.2025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110007"/>
                  </a:ext>
                </a:extLst>
              </a:tr>
              <a:tr h="501015">
                <a:tc>
                  <a:txBody>
                    <a:bodyPr/>
                    <a:lstStyle/>
                    <a:p>
                      <a:r>
                        <a:rPr lang="sv-SE" sz="1400" dirty="0" err="1"/>
                        <a:t>Yleislääketieteen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osastot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etelä</a:t>
                      </a:r>
                      <a:r>
                        <a:rPr lang="sv-SE" sz="1400" dirty="0"/>
                        <a:t> (</a:t>
                      </a:r>
                      <a:r>
                        <a:rPr lang="sv-SE" sz="1400" dirty="0" err="1"/>
                        <a:t>Närpiö</a:t>
                      </a:r>
                      <a:r>
                        <a:rPr lang="sv-SE" sz="1400" dirty="0"/>
                        <a:t>, </a:t>
                      </a:r>
                      <a:r>
                        <a:rPr lang="sv-SE" sz="1400" dirty="0" err="1"/>
                        <a:t>Kristiinankaupunki</a:t>
                      </a:r>
                      <a:r>
                        <a:rPr lang="sv-SE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98,8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934058"/>
                  </a:ext>
                </a:extLst>
              </a:tr>
              <a:tr h="2871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Yleislääketieteen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osastot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keskinen</a:t>
                      </a:r>
                      <a:r>
                        <a:rPr lang="sv-SE" sz="1400" dirty="0"/>
                        <a:t> (</a:t>
                      </a:r>
                      <a:r>
                        <a:rPr lang="sv-SE" sz="1400" dirty="0" err="1"/>
                        <a:t>Vaasa</a:t>
                      </a:r>
                      <a:r>
                        <a:rPr lang="sv-SE" sz="1400" dirty="0"/>
                        <a:t>, </a:t>
                      </a:r>
                      <a:r>
                        <a:rPr lang="sv-SE" sz="1400" dirty="0" err="1"/>
                        <a:t>Maalahti</a:t>
                      </a:r>
                      <a:r>
                        <a:rPr lang="sv-SE" sz="1400" dirty="0"/>
                        <a:t>, </a:t>
                      </a:r>
                      <a:r>
                        <a:rPr lang="sv-SE" sz="1400" dirty="0" err="1"/>
                        <a:t>Vöyri</a:t>
                      </a:r>
                      <a:r>
                        <a:rPr lang="sv-SE" sz="1400" dirty="0"/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102,7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27,1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102050"/>
                  </a:ext>
                </a:extLst>
              </a:tr>
              <a:tr h="245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Yleislääketieteen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osastot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pohjoinen</a:t>
                      </a:r>
                      <a:r>
                        <a:rPr lang="sv-SE" sz="1400" dirty="0"/>
                        <a:t> (Pietarsaari, </a:t>
                      </a:r>
                      <a:r>
                        <a:rPr lang="sv-SE" sz="1400" dirty="0" err="1"/>
                        <a:t>Uusikarlepyy</a:t>
                      </a:r>
                      <a:r>
                        <a:rPr lang="sv-SE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101,1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49975"/>
                  </a:ext>
                </a:extLst>
              </a:tr>
              <a:tr h="344033">
                <a:tc>
                  <a:txBody>
                    <a:bodyPr/>
                    <a:lstStyle/>
                    <a:p>
                      <a:r>
                        <a:rPr lang="sv-SE" sz="1400" dirty="0" err="1"/>
                        <a:t>Erikoissairaanhoito</a:t>
                      </a:r>
                      <a:r>
                        <a:rPr lang="sv-SE" sz="1400" dirty="0"/>
                        <a:t>, </a:t>
                      </a:r>
                      <a:r>
                        <a:rPr lang="sv-SE" sz="1400" dirty="0" err="1"/>
                        <a:t>medisiininen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83,9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2,63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400978"/>
                  </a:ext>
                </a:extLst>
              </a:tr>
              <a:tr h="3440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Erikoissairaanhoito</a:t>
                      </a:r>
                      <a:r>
                        <a:rPr lang="sv-SE" sz="1400" dirty="0"/>
                        <a:t>, </a:t>
                      </a:r>
                      <a:r>
                        <a:rPr lang="sv-SE" sz="1400" dirty="0" err="1"/>
                        <a:t>operatiivinen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86,9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3,87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954305"/>
                  </a:ext>
                </a:extLst>
              </a:tr>
              <a:tr h="3440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Erikoissairaanhoito</a:t>
                      </a:r>
                      <a:r>
                        <a:rPr lang="sv-SE" sz="1400" dirty="0"/>
                        <a:t>, </a:t>
                      </a:r>
                      <a:r>
                        <a:rPr lang="sv-SE" sz="1400" dirty="0" err="1"/>
                        <a:t>kuntoutus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92,5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206156"/>
                  </a:ext>
                </a:extLst>
              </a:tr>
              <a:tr h="3440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Erikoissairaanhoito</a:t>
                      </a:r>
                      <a:r>
                        <a:rPr lang="sv-SE" sz="1400" dirty="0"/>
                        <a:t>, </a:t>
                      </a:r>
                      <a:r>
                        <a:rPr lang="sv-SE" sz="1400" dirty="0" err="1"/>
                        <a:t>naiset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95,5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876515"/>
                  </a:ext>
                </a:extLst>
              </a:tr>
              <a:tr h="3440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Erikoissairaanhoito</a:t>
                      </a:r>
                      <a:r>
                        <a:rPr lang="sv-SE" sz="1400" dirty="0"/>
                        <a:t>, </a:t>
                      </a:r>
                      <a:r>
                        <a:rPr lang="sv-SE" sz="1400" dirty="0" err="1"/>
                        <a:t>lapset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80,5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347103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9047284" y="1292469"/>
            <a:ext cx="2637693" cy="30861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b="1" dirty="0"/>
              <a:t>Korjaavat toimenpiteet:</a:t>
            </a:r>
          </a:p>
          <a:p>
            <a:pPr algn="ctr"/>
            <a:r>
              <a:rPr lang="fi-FI" sz="1400" dirty="0"/>
              <a:t>Kotisairaalan käytön lisääminen vähentääkseen osastojen kuormitusta.</a:t>
            </a:r>
          </a:p>
          <a:p>
            <a:pPr algn="ctr"/>
            <a:r>
              <a:rPr lang="fi-FI" sz="1400" dirty="0"/>
              <a:t>Lastenosaston vuodepaikat vähennetty 3 kpl 21.10.2024 ja 1 kpl 1.1.2025</a:t>
            </a:r>
          </a:p>
        </p:txBody>
      </p:sp>
    </p:spTree>
    <p:extLst>
      <p:ext uri="{BB962C8B-B14F-4D97-AF65-F5344CB8AC3E}">
        <p14:creationId xmlns:p14="http://schemas.microsoft.com/office/powerpoint/2010/main" val="55026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36D1-B66D-0C37-595A-9BF52C8E27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10042816" cy="774907"/>
          </a:xfrm>
        </p:spPr>
        <p:txBody>
          <a:bodyPr>
            <a:normAutofit fontScale="90000"/>
          </a:bodyPr>
          <a:lstStyle/>
          <a:p>
            <a:r>
              <a:rPr lang="sv-SE" b="1" dirty="0" err="1"/>
              <a:t>Saatavuus</a:t>
            </a:r>
            <a:r>
              <a:rPr lang="sv-SE" b="1" dirty="0"/>
              <a:t> – </a:t>
            </a:r>
            <a:r>
              <a:rPr lang="sv-SE" b="1" dirty="0" err="1"/>
              <a:t>Kotisaairaala</a:t>
            </a:r>
            <a:r>
              <a:rPr lang="sv-SE" b="1" dirty="0"/>
              <a:t> ja </a:t>
            </a:r>
            <a:r>
              <a:rPr lang="sv-SE" b="1" dirty="0" err="1"/>
              <a:t>Synnytykset</a:t>
            </a:r>
            <a:endParaRPr lang="sv-SE" b="1" dirty="0"/>
          </a:p>
        </p:txBody>
      </p:sp>
      <p:graphicFrame>
        <p:nvGraphicFramePr>
          <p:cNvPr id="3" name="Table 2" descr="Käyntien määrä:&#10;&#10;Kotisairaala: 10 100 käyntiä vastaanotolla, kotona tai asumisyksiköissä sekä 250 tuki- ja puhelinkontaktia&#10;Lasten kotisairaala: 257 käyntiä&#10;&#10;Potilaiden määrä:&#10;Kotisairaala: 1 040 potilasta (ei sisällä palliatiivista hoitoa)&#10;Lasten kotisairaala: Noin 50 potilasta&#10;&#10;Käynnit hoivakodissa:&#10;&#10;Kotisairaala: 1 482 käyntiä (sisältyy kokonaismäärään; Abilita ei voi eritellä)&#10;Lasten kotisairaala: 2 käyntiä&#10;&#10;Potilaiden määrä hoivakodissa:&#10;&#10;Kotisairaala: 194+ potilasta (sisältyy kokonaismäärään; Abilita ei voi eritellä)&#10;Lasten kotisairaala: ei tietoa&#10;&#10;Yökäynnit:&#10;&#10;Kotisairaala: 834 yökäyntiä (keski-alueella)&#10;Lasten kotisairaala: ei tietoa&#10;&#10;Lääkärikäynnit:&#10;&#10;Kotisairaala: 33 kotikäyntiä, 9 poliklinikkakäyntiä&#10;Lasten kotisairaala: 14 lääkärikäyntiä&#10;&#10;Käyttämättömät paikat (keskimäärin):&#10;&#10;Kotisairaala: Vaihtelee, 3–10 paikkaa (vähentynyt)&#10;Lasten kotisairaala: ei tietoa">
            <a:extLst>
              <a:ext uri="{FF2B5EF4-FFF2-40B4-BE49-F238E27FC236}">
                <a16:creationId xmlns:a16="http://schemas.microsoft.com/office/drawing/2014/main" id="{81BD9B4F-091F-DC2E-A05C-543D8D63B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057710"/>
              </p:ext>
            </p:extLst>
          </p:nvPr>
        </p:nvGraphicFramePr>
        <p:xfrm>
          <a:off x="1263358" y="1188722"/>
          <a:ext cx="4873491" cy="57604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99093">
                  <a:extLst>
                    <a:ext uri="{9D8B030D-6E8A-4147-A177-3AD203B41FA5}">
                      <a16:colId xmlns:a16="http://schemas.microsoft.com/office/drawing/2014/main" val="2826551711"/>
                    </a:ext>
                  </a:extLst>
                </a:gridCol>
                <a:gridCol w="2481024">
                  <a:extLst>
                    <a:ext uri="{9D8B030D-6E8A-4147-A177-3AD203B41FA5}">
                      <a16:colId xmlns:a16="http://schemas.microsoft.com/office/drawing/2014/main" val="4277225758"/>
                    </a:ext>
                  </a:extLst>
                </a:gridCol>
                <a:gridCol w="1193374">
                  <a:extLst>
                    <a:ext uri="{9D8B030D-6E8A-4147-A177-3AD203B41FA5}">
                      <a16:colId xmlns:a16="http://schemas.microsoft.com/office/drawing/2014/main" val="2059219976"/>
                    </a:ext>
                  </a:extLst>
                </a:gridCol>
              </a:tblGrid>
              <a:tr h="634616"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Kotisairaala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Lasten kotisairaala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577334"/>
                  </a:ext>
                </a:extLst>
              </a:tr>
              <a:tr h="822675">
                <a:tc>
                  <a:txBody>
                    <a:bodyPr/>
                    <a:lstStyle/>
                    <a:p>
                      <a:r>
                        <a:rPr lang="fi-FI" sz="1400" dirty="0"/>
                        <a:t>Käyntien määrä</a:t>
                      </a:r>
                    </a:p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8165 vastaanottoa kotona, asumisyksikössä</a:t>
                      </a:r>
                    </a:p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1129 vastaanotolla</a:t>
                      </a:r>
                    </a:p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Palliatiivinen hoitaja käynti</a:t>
                      </a:r>
                      <a:r>
                        <a:rPr lang="fi-FI" sz="1400" baseline="0" dirty="0">
                          <a:solidFill>
                            <a:schemeClr val="tx1"/>
                          </a:solidFill>
                        </a:rPr>
                        <a:t> 534</a:t>
                      </a:r>
                    </a:p>
                    <a:p>
                      <a:r>
                        <a:rPr lang="fi-FI" sz="1400" baseline="0" dirty="0">
                          <a:solidFill>
                            <a:schemeClr val="tx1"/>
                          </a:solidFill>
                        </a:rPr>
                        <a:t>1169 puhelua</a:t>
                      </a:r>
                      <a:endParaRPr lang="fi-FI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Ajantasaiset</a:t>
                      </a:r>
                      <a:r>
                        <a:rPr lang="fi-FI" sz="1400" baseline="0" dirty="0">
                          <a:solidFill>
                            <a:schemeClr val="tx1"/>
                          </a:solidFill>
                        </a:rPr>
                        <a:t> tiedot ei ole saatavilla uuden LC myötä</a:t>
                      </a:r>
                      <a:endParaRPr lang="fi-FI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916949"/>
                  </a:ext>
                </a:extLst>
              </a:tr>
              <a:tr h="449519">
                <a:tc>
                  <a:txBody>
                    <a:bodyPr/>
                    <a:lstStyle/>
                    <a:p>
                      <a:r>
                        <a:rPr lang="fi-FI" sz="1400" dirty="0"/>
                        <a:t>Potilaiden 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1081 (palliatiiviset ei sisälly)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Noin</a:t>
                      </a:r>
                      <a:r>
                        <a:rPr lang="fi-FI" sz="1400" baseline="0" dirty="0">
                          <a:solidFill>
                            <a:schemeClr val="tx1"/>
                          </a:solidFill>
                        </a:rPr>
                        <a:t> 50</a:t>
                      </a:r>
                      <a:endParaRPr lang="fi-FI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815822"/>
                  </a:ext>
                </a:extLst>
              </a:tr>
              <a:tr h="644332">
                <a:tc>
                  <a:txBody>
                    <a:bodyPr/>
                    <a:lstStyle/>
                    <a:p>
                      <a:r>
                        <a:rPr lang="fi-FI" sz="1400" dirty="0"/>
                        <a:t>Käynnit asumis-yksiköissä</a:t>
                      </a:r>
                      <a:endParaRPr lang="fi-FI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Yli</a:t>
                      </a:r>
                      <a:r>
                        <a:rPr lang="fi-FI" sz="1400" baseline="0" dirty="0">
                          <a:solidFill>
                            <a:schemeClr val="tx1"/>
                          </a:solidFill>
                        </a:rPr>
                        <a:t> 1764 </a:t>
                      </a:r>
                      <a:r>
                        <a:rPr lang="fi-FI" sz="1400" b="0" u="none" strike="noStrike" noProof="0" dirty="0">
                          <a:solidFill>
                            <a:schemeClr val="tx1"/>
                          </a:solidFill>
                        </a:rPr>
                        <a:t>(sisältyy ”käyntien määrässä”)</a:t>
                      </a:r>
                      <a:endParaRPr lang="fi-FI" sz="1400" b="0" i="0" u="none" strike="noStrike" noProof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907304"/>
                  </a:ext>
                </a:extLst>
              </a:tr>
              <a:tr h="634616">
                <a:tc>
                  <a:txBody>
                    <a:bodyPr/>
                    <a:lstStyle/>
                    <a:p>
                      <a:r>
                        <a:rPr lang="fi-FI" sz="1400" dirty="0"/>
                        <a:t>Potilaat asumis-yksiköissä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Yli</a:t>
                      </a:r>
                      <a:r>
                        <a:rPr lang="fi-FI" sz="1400" baseline="0" dirty="0">
                          <a:solidFill>
                            <a:schemeClr val="tx1"/>
                          </a:solidFill>
                        </a:rPr>
                        <a:t> 240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i-FI" sz="1400" b="0" u="none" strike="noStrike" noProof="0" dirty="0">
                          <a:solidFill>
                            <a:schemeClr val="tx1"/>
                          </a:solidFill>
                        </a:rPr>
                        <a:t>sisältyy ”käyntien määrässä</a:t>
                      </a:r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51479"/>
                  </a:ext>
                </a:extLst>
              </a:tr>
              <a:tr h="449519">
                <a:tc>
                  <a:txBody>
                    <a:bodyPr/>
                    <a:lstStyle/>
                    <a:p>
                      <a:r>
                        <a:rPr lang="fi-FI" sz="1400" dirty="0" err="1"/>
                        <a:t>Yökäynnit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1011 (keskinen alue, sisältyy</a:t>
                      </a:r>
                      <a:r>
                        <a:rPr lang="fi-FI" sz="1400" baseline="0" dirty="0">
                          <a:solidFill>
                            <a:schemeClr val="tx1"/>
                          </a:solidFill>
                        </a:rPr>
                        <a:t> käyntien kokonaismäärässä</a:t>
                      </a:r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56249"/>
                  </a:ext>
                </a:extLst>
              </a:tr>
              <a:tr h="449519">
                <a:tc>
                  <a:txBody>
                    <a:bodyPr/>
                    <a:lstStyle/>
                    <a:p>
                      <a:r>
                        <a:rPr lang="fi-FI" sz="1400" dirty="0"/>
                        <a:t>Lääkäri-käynnit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52 kotona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34519"/>
                  </a:ext>
                </a:extLst>
              </a:tr>
              <a:tr h="7367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aseline="0" dirty="0"/>
                        <a:t>Käyttämättömät paikat (keskiarvo)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Vaihtelee, alueittain ja kuukausittain, keskimäärin</a:t>
                      </a:r>
                      <a:r>
                        <a:rPr lang="fi-FI" sz="1400" baseline="0" dirty="0">
                          <a:solidFill>
                            <a:schemeClr val="tx1"/>
                          </a:solidFill>
                        </a:rPr>
                        <a:t> 12%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206217"/>
                  </a:ext>
                </a:extLst>
              </a:tr>
            </a:tbl>
          </a:graphicData>
        </a:graphic>
      </p:graphicFrame>
      <p:graphicFrame>
        <p:nvGraphicFramePr>
          <p:cNvPr id="4" name="Table 3" descr="Taulukko synnytystoiminnan suoritteista&#10;Synnytykset: 346&#10;Päivystyskäynnit: 284&#10;Elektiiviset käynnit: 79">
            <a:extLst>
              <a:ext uri="{FF2B5EF4-FFF2-40B4-BE49-F238E27FC236}">
                <a16:creationId xmlns:a16="http://schemas.microsoft.com/office/drawing/2014/main" id="{8117868E-BE0F-07DE-AEAB-9693C5607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934679"/>
              </p:ext>
            </p:extLst>
          </p:nvPr>
        </p:nvGraphicFramePr>
        <p:xfrm>
          <a:off x="6610350" y="1190625"/>
          <a:ext cx="2393003" cy="282486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52602">
                  <a:extLst>
                    <a:ext uri="{9D8B030D-6E8A-4147-A177-3AD203B41FA5}">
                      <a16:colId xmlns:a16="http://schemas.microsoft.com/office/drawing/2014/main" val="3369530576"/>
                    </a:ext>
                  </a:extLst>
                </a:gridCol>
                <a:gridCol w="1140401">
                  <a:extLst>
                    <a:ext uri="{9D8B030D-6E8A-4147-A177-3AD203B41FA5}">
                      <a16:colId xmlns:a16="http://schemas.microsoft.com/office/drawing/2014/main" val="1474692232"/>
                    </a:ext>
                  </a:extLst>
                </a:gridCol>
              </a:tblGrid>
              <a:tr h="482793">
                <a:tc gridSpan="2">
                  <a:txBody>
                    <a:bodyPr/>
                    <a:lstStyle/>
                    <a:p>
                      <a:r>
                        <a:rPr lang="fi-FI" sz="1400" dirty="0"/>
                        <a:t>Synnytyssali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13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535123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100" dirty="0"/>
                        <a:t>Synnytykset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tx1"/>
                          </a:solidFill>
                        </a:rPr>
                        <a:t>366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989972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100" dirty="0"/>
                        <a:t>Päivystys-käynnit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Ajantasaiset tiedot ei ole saatavilla uuden LC myötä</a:t>
                      </a:r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771825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100" dirty="0" err="1"/>
                        <a:t>Elektiiviset</a:t>
                      </a:r>
                      <a:r>
                        <a:rPr lang="fi-FI" sz="1100" dirty="0"/>
                        <a:t> käynnit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Ajantasaiset tiedot ei ole saatavilla uuden LC myötä</a:t>
                      </a:r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068793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E46B1B-37E7-F5DB-74CB-DF1B2DBDC5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 bwMode="auto">
          <a:xfrm>
            <a:off x="6592880" y="4316699"/>
            <a:ext cx="5283466" cy="2538859"/>
          </a:xfrm>
          <a:prstGeom prst="roundRect">
            <a:avLst/>
          </a:prstGeom>
          <a:solidFill>
            <a:schemeClr val="accent4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5FDF90-24A6-3CB0-80FA-91DA398AB1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94209" y="4086433"/>
            <a:ext cx="5283466" cy="15542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toimenpiteet:</a:t>
            </a:r>
          </a:p>
          <a:p>
            <a:r>
              <a:rPr lang="fi-FI" sz="1400" dirty="0">
                <a:cs typeface="Arial"/>
              </a:rPr>
              <a:t>Kotisairaalan käyttöasteen korottaminen, jotta osastojen kuormitus ei olisi liian korkea. </a:t>
            </a:r>
            <a:endParaRPr lang="en-US" sz="1400" dirty="0">
              <a:cs typeface="Arial"/>
            </a:endParaRPr>
          </a:p>
          <a:p>
            <a:endParaRPr lang="fi-FI" sz="1400" dirty="0">
              <a:cs typeface="Arial"/>
            </a:endParaRPr>
          </a:p>
          <a:p>
            <a:endParaRPr lang="fi-FI" sz="1400" dirty="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824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dirty="0"/>
              <a:t>Turvallisuus ja laatu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 dirty="0"/>
              <a:t>Status</a:t>
            </a:r>
            <a:r>
              <a:rPr lang="sv-SE" sz="1400" dirty="0"/>
              <a:t> 30.4.2025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Kaikki</a:t>
            </a:r>
            <a:r>
              <a:rPr lang="sv-SE" sz="1400" b="1" dirty="0"/>
              <a:t> </a:t>
            </a:r>
            <a:r>
              <a:rPr lang="sv-SE" sz="1400" b="1" dirty="0" err="1"/>
              <a:t>ilmoitukset</a:t>
            </a:r>
            <a:r>
              <a:rPr lang="sv-SE" sz="1400" b="1" dirty="0"/>
              <a:t>: </a:t>
            </a:r>
            <a:r>
              <a:rPr lang="sv-SE" sz="1400" dirty="0"/>
              <a:t>608 (566)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käsittelyä</a:t>
            </a:r>
            <a:r>
              <a:rPr lang="sv-SE" sz="1400" b="1" dirty="0"/>
              <a:t>: </a:t>
            </a:r>
            <a:r>
              <a:rPr lang="sv-SE" sz="1400" dirty="0"/>
              <a:t>34 (6 %)</a:t>
            </a:r>
            <a:endParaRPr lang="en-US" sz="1400" dirty="0"/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lisätietoa</a:t>
            </a:r>
            <a:r>
              <a:rPr lang="sv-SE" sz="1400" b="1" dirty="0"/>
              <a:t>: </a:t>
            </a:r>
            <a:r>
              <a:rPr lang="sv-SE" sz="1400" dirty="0"/>
              <a:t>3 (0 %)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Käsittelyssä</a:t>
            </a:r>
            <a:r>
              <a:rPr lang="sv-SE" sz="1400" b="1" dirty="0"/>
              <a:t>: </a:t>
            </a:r>
            <a:r>
              <a:rPr lang="sv-SE" sz="1400" dirty="0"/>
              <a:t>92 (15 %)</a:t>
            </a:r>
            <a:br>
              <a:rPr lang="sv-SE" sz="1400" dirty="0"/>
            </a:br>
            <a:r>
              <a:rPr lang="sv-SE" sz="1400" b="1" dirty="0" err="1"/>
              <a:t>Valmis</a:t>
            </a:r>
            <a:r>
              <a:rPr lang="sv-SE" sz="1400" b="1" dirty="0"/>
              <a:t>: </a:t>
            </a:r>
            <a:r>
              <a:rPr lang="sv-SE" sz="1400" dirty="0"/>
              <a:t>479 (79 %)</a:t>
            </a:r>
            <a:endParaRPr lang="en-US" sz="1400" dirty="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Chart 4" descr="Taulukko Vaaratapahtumailmoitusten määrä &#10;Tammikuu-Huhtikuu 2023 610&#10;Tammikuu-Huhtikuu 2024 700&#10;Tammikuu-Huhtikuu 2025&#10;Toukokuu-Elokuu 2023 595&#10;Toukokuu-Elokuu 2024 583&#10;Toukokuu-Elokuu 2025&#10;Syyskuu-Joulukuu 2023 896&#10;Syyskuu- Joulukuu 2024 567&#10;Syyskuu- Joulukuu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327412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Yleisimmät ilmoitustyypit henkilökunta:</a:t>
            </a:r>
          </a:p>
          <a:p>
            <a:r>
              <a:rPr lang="fi-FI" sz="1600" dirty="0">
                <a:cs typeface="Arial"/>
              </a:rPr>
              <a:t>1. Tapaturma, onnettomuus</a:t>
            </a:r>
          </a:p>
          <a:p>
            <a:r>
              <a:rPr lang="fi-FI" sz="1600" dirty="0">
                <a:cs typeface="Arial"/>
              </a:rPr>
              <a:t>2. Lääke- ja nestehoito</a:t>
            </a:r>
          </a:p>
          <a:p>
            <a:r>
              <a:rPr lang="fi-FI" sz="1600" dirty="0">
                <a:cs typeface="Arial"/>
              </a:rPr>
              <a:t>3. Tiedonkulku</a:t>
            </a:r>
          </a:p>
          <a:p>
            <a:r>
              <a:rPr lang="fi-FI" sz="1600" dirty="0">
                <a:cs typeface="Arial"/>
              </a:rPr>
              <a:t>4. Muu hoito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06B2D-953A-6960-8AC0-E93428B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2362" y="4083501"/>
            <a:ext cx="33632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Asiakkaiden ja omaisten tekemät 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4" name="Chart 3" descr="Taulukko Asiakkaiden vaaratapahtumailmoitusten määrä &#10;Tammikuu-Huhtikuu 2023 12&#10;Tammikuu-Huhtikuu 2024 19&#10;Tammikuu-Huhtikuu 2025&#10;Toukokuu-Elokuu 2023 9&#10;Toukokuu-Elokuu 2024 10&#10;Toukokuu-Elokuu 2025&#10;Syyskuu-Joulukuu 2023 11&#10;Syyskuu- Joulukuu 2024 18&#10;Syyskuu- Joulukuu 2025">
            <a:extLst>
              <a:ext uri="{FF2B5EF4-FFF2-40B4-BE49-F238E27FC236}">
                <a16:creationId xmlns:a16="http://schemas.microsoft.com/office/drawing/2014/main" id="{978D73C4-AB78-1551-1C4B-BAD539B0D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944691"/>
              </p:ext>
            </p:extLst>
          </p:nvPr>
        </p:nvGraphicFramePr>
        <p:xfrm>
          <a:off x="1172367" y="4914498"/>
          <a:ext cx="3422269" cy="183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4767" y="4608000"/>
            <a:ext cx="1919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chemeClr val="accent5"/>
                </a:solidFill>
              </a:rPr>
              <a:t>Yhteydenotot potilasasia-vastaaville (kpl)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6520" y="5901368"/>
            <a:ext cx="171580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35 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</a:t>
            </a:r>
            <a:r>
              <a:rPr lang="fi-FI" sz="2400" dirty="0">
                <a:solidFill>
                  <a:srgbClr val="213A8F"/>
                </a:solidFill>
                <a:latin typeface="Arial" panose="020B0604020202020204"/>
                <a:cs typeface="Arial"/>
              </a:rPr>
              <a:t>27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  <a:endParaRPr kumimoji="0" lang="fi-FI" sz="3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96074" y="4608000"/>
            <a:ext cx="24498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dirty="0">
                <a:solidFill>
                  <a:schemeClr val="accent5"/>
                </a:solidFill>
              </a:rPr>
              <a:t>Korvattujen potilasvahinkojen määrä (kpl)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/>
          </p:cNvSpPr>
          <p:nvPr/>
        </p:nvSpPr>
        <p:spPr>
          <a:xfrm>
            <a:off x="6696074" y="5474798"/>
            <a:ext cx="2449853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Medisiininen: </a:t>
            </a:r>
            <a:r>
              <a:rPr kumimoji="0" lang="fi-FI" sz="1600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0 </a:t>
            </a:r>
            <a:r>
              <a:rPr kumimoji="0" lang="fi-FI" sz="160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(0)</a:t>
            </a:r>
            <a:br>
              <a:rPr kumimoji="0" lang="fi-FI" sz="160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</a:br>
            <a:r>
              <a:rPr kumimoji="0" lang="fi-FI" sz="160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Operatiivinen: </a:t>
            </a:r>
            <a:r>
              <a:rPr kumimoji="0" lang="fi-FI" sz="1600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0 </a:t>
            </a:r>
            <a:r>
              <a:rPr kumimoji="0" lang="fi-FI" sz="160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(0)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dirty="0">
                <a:solidFill>
                  <a:srgbClr val="213A8F"/>
                </a:solidFill>
                <a:latin typeface="Arial" panose="020B0604020202020204"/>
                <a:cs typeface="Arial"/>
              </a:rPr>
              <a:t>Lastentaudit: </a:t>
            </a:r>
            <a:r>
              <a:rPr lang="fi-FI" sz="1600" dirty="0" smtClean="0">
                <a:solidFill>
                  <a:srgbClr val="213A8F"/>
                </a:solidFill>
                <a:latin typeface="Arial" panose="020B0604020202020204"/>
                <a:cs typeface="Arial"/>
              </a:rPr>
              <a:t>0 </a:t>
            </a:r>
            <a:r>
              <a:rPr lang="fi-FI" sz="1600" dirty="0">
                <a:solidFill>
                  <a:srgbClr val="213A8F"/>
                </a:solidFill>
                <a:latin typeface="Arial" panose="020B0604020202020204"/>
                <a:cs typeface="Arial"/>
              </a:rPr>
              <a:t>(0)</a:t>
            </a:r>
            <a:br>
              <a:rPr lang="fi-FI" sz="1600" dirty="0">
                <a:solidFill>
                  <a:srgbClr val="213A8F"/>
                </a:solidFill>
                <a:latin typeface="Arial" panose="020B0604020202020204"/>
                <a:cs typeface="Arial"/>
              </a:rPr>
            </a:br>
            <a:r>
              <a:rPr lang="fi-FI" sz="1600" dirty="0">
                <a:solidFill>
                  <a:srgbClr val="213A8F"/>
                </a:solidFill>
                <a:latin typeface="Arial" panose="020B0604020202020204"/>
                <a:cs typeface="Arial"/>
              </a:rPr>
              <a:t>Yleislääketiede: </a:t>
            </a:r>
            <a:r>
              <a:rPr lang="fi-FI" sz="1600" dirty="0" smtClean="0">
                <a:solidFill>
                  <a:srgbClr val="213A8F"/>
                </a:solidFill>
                <a:latin typeface="Arial" panose="020B0604020202020204"/>
                <a:cs typeface="Arial"/>
              </a:rPr>
              <a:t>1 </a:t>
            </a:r>
            <a:r>
              <a:rPr lang="fi-FI" sz="1600" dirty="0">
                <a:solidFill>
                  <a:srgbClr val="213A8F"/>
                </a:solidFill>
                <a:latin typeface="Arial" panose="020B0604020202020204"/>
                <a:cs typeface="Arial"/>
              </a:rPr>
              <a:t>(1)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67922" y="4608000"/>
            <a:ext cx="2841336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toimenpiteet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fi-FI" sz="1400" dirty="0"/>
              <a:t>Kaikki ilmoitukset käydään läpi henkilökunnan kanssa ja niiden perusteella suunnitellaan  kehitys- ja parannustoimenpiteet</a:t>
            </a:r>
            <a:r>
              <a:rPr lang="fi-FI" sz="1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Arrow Connector 30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8DED113F-1027-50C0-EA5A-A17F76B78E88}"/>
              </a:ext>
            </a:extLst>
          </p:cNvPr>
          <p:cNvCxnSpPr>
            <a:cxnSpLocks/>
          </p:cNvCxnSpPr>
          <p:nvPr/>
        </p:nvCxnSpPr>
        <p:spPr>
          <a:xfrm flipV="1">
            <a:off x="4978400" y="3965331"/>
            <a:ext cx="657469" cy="2811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dirty="0"/>
              <a:t>Asiakaskokemus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dirty="0">
                <a:solidFill>
                  <a:schemeClr val="tx2"/>
                </a:solidFill>
              </a:rPr>
              <a:t>Asiakaspalautteen kokonaismäärä kauden aikana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230 (429)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0F8D7F4-95F4-6E7C-A57A-73D44C0316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4675" t="2749" r="15987" b="36779"/>
          <a:stretch/>
        </p:blipFill>
        <p:spPr>
          <a:xfrm>
            <a:off x="3509628" y="2986644"/>
            <a:ext cx="2942633" cy="145904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B697E71B-67CA-42E5-918D-0BE42D6AF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568535" y="3034145"/>
            <a:ext cx="641268" cy="2909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4" name="Straight Arrow Connector 33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DE86B21C-FB27-325C-73CB-4DEE3CC5E31A}"/>
              </a:ext>
            </a:extLst>
          </p:cNvPr>
          <p:cNvCxnSpPr>
            <a:cxnSpLocks/>
          </p:cNvCxnSpPr>
          <p:nvPr/>
        </p:nvCxnSpPr>
        <p:spPr>
          <a:xfrm flipV="1">
            <a:off x="4978400" y="4000500"/>
            <a:ext cx="650044" cy="2459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>
                <a:solidFill>
                  <a:srgbClr val="213A8F"/>
                </a:solidFill>
                <a:latin typeface="Arial" panose="020B0604020202020204"/>
                <a:cs typeface="Arial"/>
              </a:rPr>
              <a:t>69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(72)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Minulle jäi tunne, että minusta välitettiin kokonaisvaltaisesti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4,43 (4,57)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apua, kun sitä tarvitsin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4,52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(4,58)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oloni turvalliseksi hoidon / palvelun aikana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4,53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(4,66)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Hoitoani / Asiaani koskevat päätökset tehtiin yhteistyössä kanssani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4,33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(4,47)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Tiedän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,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miten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/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palveluni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jatkuu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4,36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(4,53)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Saamani tieto hoidosta / palvelusta oli ymmärrettävää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4,43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(4,54)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saamani hoidon / palvelun hyödylliseksi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4,50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(4,65)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hoitoa ja palvelua äidinkielelläni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4,60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(4,76)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Positiivinen palaute</a:t>
            </a:r>
          </a:p>
          <a:p>
            <a:r>
              <a:rPr lang="fi-FI" sz="1400" dirty="0"/>
              <a:t>Hyvä kohtaaminen</a:t>
            </a:r>
          </a:p>
          <a:p>
            <a:r>
              <a:rPr lang="fi-FI" sz="1400" dirty="0"/>
              <a:t>Ammattitaitoinen hoito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Negatiivinen palaute</a:t>
            </a:r>
          </a:p>
          <a:p>
            <a:r>
              <a:rPr lang="fi-FI" sz="1400" dirty="0"/>
              <a:t>Kieliongelmaa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5" name="TextBox 33">
            <a:extLst>
              <a:ext uri="{FF2B5EF4-FFF2-40B4-BE49-F238E27FC236}">
                <a16:creationId xmlns:a16="http://schemas.microsoft.com/office/drawing/2014/main" id="{6EB7A05C-2C4D-C2AF-9E93-7DC0CF2BE7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42174" y="5025662"/>
            <a:ext cx="1820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Muistutukset (lkm)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5517D60A-C591-4544-F224-CB292F193C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67276" y="5535667"/>
            <a:ext cx="1962321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Medisiininen: </a:t>
            </a:r>
            <a:r>
              <a:rPr lang="fi-FI" sz="1100" dirty="0">
                <a:latin typeface="Arial" panose="020B0604020202020204"/>
              </a:rPr>
              <a:t>1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 </a:t>
            </a:r>
            <a:r>
              <a:rPr kumimoji="0" lang="fi-FI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()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/>
            </a:r>
            <a:b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</a:b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Operatiivinen </a:t>
            </a:r>
            <a:r>
              <a:rPr lang="fi-FI" sz="1100" dirty="0" smtClean="0">
                <a:latin typeface="Arial" panose="020B0604020202020204"/>
              </a:rPr>
              <a:t>2 </a:t>
            </a:r>
            <a:r>
              <a:rPr kumimoji="0" lang="fi-FI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(</a:t>
            </a:r>
            <a:r>
              <a:rPr lang="fi-FI" sz="1100" dirty="0">
                <a:latin typeface="Arial" panose="020B0604020202020204"/>
              </a:rPr>
              <a:t>4</a:t>
            </a:r>
            <a:r>
              <a:rPr kumimoji="0" lang="fi-FI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)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dirty="0">
                <a:latin typeface="Arial" panose="020B0604020202020204"/>
              </a:rPr>
              <a:t>Lastentaudit: </a:t>
            </a:r>
            <a:r>
              <a:rPr lang="fi-FI" sz="1100" dirty="0" smtClean="0">
                <a:latin typeface="Arial" panose="020B0604020202020204"/>
              </a:rPr>
              <a:t>0 </a:t>
            </a:r>
            <a:r>
              <a:rPr lang="fi-FI" sz="1100" dirty="0">
                <a:latin typeface="Arial" panose="020B0604020202020204"/>
              </a:rPr>
              <a:t>(2)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Yleislääketiede</a:t>
            </a:r>
            <a:r>
              <a:rPr lang="fi-FI" sz="1100" dirty="0">
                <a:latin typeface="Arial" panose="020B0604020202020204"/>
              </a:rPr>
              <a:t>: </a:t>
            </a:r>
            <a:r>
              <a:rPr lang="fi-FI" sz="1100" dirty="0" smtClean="0">
                <a:latin typeface="Arial" panose="020B0604020202020204"/>
              </a:rPr>
              <a:t>0 </a:t>
            </a:r>
            <a:r>
              <a:rPr lang="fi-FI" sz="1100" dirty="0">
                <a:latin typeface="Arial" panose="020B0604020202020204"/>
              </a:rPr>
              <a:t>(2)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</a:endParaRPr>
          </a:p>
        </p:txBody>
      </p:sp>
      <p:sp>
        <p:nvSpPr>
          <p:cNvPr id="25" name="TextBox 34">
            <a:extLst>
              <a:ext uri="{FF2B5EF4-FFF2-40B4-BE49-F238E27FC236}">
                <a16:creationId xmlns:a16="http://schemas.microsoft.com/office/drawing/2014/main" id="{937910F3-3A93-2051-C0E5-362022F08C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92822" y="5025662"/>
            <a:ext cx="167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chemeClr val="accent5"/>
                </a:solidFill>
                <a:latin typeface="Arial" panose="020B0604020202020204"/>
              </a:rPr>
              <a:t>Kantelut (lkm)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969C7632-2037-DC81-7947-77FA212BAD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5042" y="5536946"/>
            <a:ext cx="2012380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Medisiininen: </a:t>
            </a:r>
            <a:r>
              <a:rPr kumimoji="0" lang="fi-FI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0</a:t>
            </a:r>
            <a:r>
              <a:rPr kumimoji="0" lang="fi-FI" sz="11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 (0)</a:t>
            </a:r>
            <a:b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</a:b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Operatiivinen </a:t>
            </a:r>
            <a:r>
              <a:rPr lang="fi-FI" sz="1100" dirty="0" smtClean="0">
                <a:latin typeface="Arial" panose="020B0604020202020204"/>
              </a:rPr>
              <a:t>0 </a:t>
            </a:r>
            <a:r>
              <a:rPr kumimoji="0" lang="fi-FI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(0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)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dirty="0">
                <a:latin typeface="Arial" panose="020B0604020202020204"/>
              </a:rPr>
              <a:t>Lastentaudit: </a:t>
            </a:r>
            <a:r>
              <a:rPr lang="fi-FI" sz="1100" dirty="0" smtClean="0">
                <a:latin typeface="Arial" panose="020B0604020202020204"/>
              </a:rPr>
              <a:t>0 </a:t>
            </a:r>
            <a:r>
              <a:rPr lang="fi-FI" sz="1100" dirty="0">
                <a:latin typeface="Arial" panose="020B0604020202020204"/>
              </a:rPr>
              <a:t>(0)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  <a:t>Yleislääketiede</a:t>
            </a:r>
            <a:r>
              <a:rPr lang="fi-FI" sz="1100" dirty="0">
                <a:latin typeface="Arial" panose="020B0604020202020204"/>
              </a:rPr>
              <a:t>: </a:t>
            </a:r>
            <a:r>
              <a:rPr lang="fi-FI" sz="1100" dirty="0" smtClean="0">
                <a:latin typeface="Arial" panose="020B0604020202020204"/>
              </a:rPr>
              <a:t>0 </a:t>
            </a:r>
            <a:r>
              <a:rPr lang="fi-FI" sz="1100" dirty="0">
                <a:latin typeface="Arial" panose="020B0604020202020204"/>
              </a:rPr>
              <a:t>(0)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6"/>
                </a:solidFill>
                <a:latin typeface="+mj-lt"/>
              </a:rPr>
              <a:t>Miten tuetaan asiakkaiden ja läheisten osallisuutta palveluiden suunnittelussa, toteutuksessa ja arvioinnissa:</a:t>
            </a:r>
          </a:p>
          <a:p>
            <a:endParaRPr lang="fi-FI" sz="1400" b="1" dirty="0">
              <a:solidFill>
                <a:schemeClr val="accent6"/>
              </a:solidFill>
              <a:latin typeface="+mj-lt"/>
            </a:endParaRPr>
          </a:p>
          <a:p>
            <a:r>
              <a:rPr lang="fi-FI" sz="1400" dirty="0" err="1">
                <a:latin typeface="Arial" panose="020B0604020202020204" pitchFamily="34" charset="0"/>
              </a:rPr>
              <a:t>Roidu</a:t>
            </a:r>
            <a:r>
              <a:rPr lang="fi-FI" sz="1400" dirty="0">
                <a:latin typeface="Arial" panose="020B0604020202020204" pitchFamily="34" charset="0"/>
              </a:rPr>
              <a:t>, </a:t>
            </a:r>
            <a:r>
              <a:rPr lang="fi-FI" sz="1400" dirty="0" err="1">
                <a:latin typeface="Arial" panose="020B0604020202020204" pitchFamily="34" charset="0"/>
              </a:rPr>
              <a:t>haipro</a:t>
            </a:r>
            <a:r>
              <a:rPr lang="fi-FI" sz="1400" dirty="0">
                <a:latin typeface="Arial" panose="020B0604020202020204" pitchFamily="34" charset="0"/>
              </a:rPr>
              <a:t>, potilasasiavastaava, hoidonsuunnittelupuhelut, keskustelut kierrolla, keskustelut omaisten kanssa, suullinen palaute henkilöstölle.</a:t>
            </a:r>
            <a:r>
              <a:rPr lang="fi-FI" sz="1400" dirty="0"/>
              <a:t> </a:t>
            </a:r>
          </a:p>
          <a:p>
            <a:r>
              <a:rPr lang="fi-FI" sz="1400" dirty="0"/>
              <a:t>VVM, vanhemmat vahvasti mukana</a:t>
            </a:r>
          </a:p>
          <a:p>
            <a:r>
              <a:rPr lang="fi-FI" sz="1400" dirty="0"/>
              <a:t>Baby </a:t>
            </a:r>
            <a:r>
              <a:rPr lang="fi-FI" sz="1400" dirty="0" err="1"/>
              <a:t>friendly</a:t>
            </a:r>
            <a:r>
              <a:rPr lang="fi-FI" sz="1400" dirty="0"/>
              <a:t> periaate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b="1" dirty="0">
                <a:solidFill>
                  <a:schemeClr val="accent5"/>
                </a:solidFill>
                <a:latin typeface="+mj-lt"/>
              </a:rPr>
              <a:t>Yhdessä sovitut teemat järjestöjen kanssa palveluiden kehittämiseen:</a:t>
            </a:r>
          </a:p>
          <a:p>
            <a:pPr fontAlgn="base"/>
            <a:r>
              <a:rPr lang="fi-FI" sz="1400" dirty="0">
                <a:latin typeface="Arial" panose="020B0604020202020204" pitchFamily="34" charset="0"/>
              </a:rPr>
              <a:t>Project liv – luoda enemmän iloa pitkäaikaissairaiden lasten ja heidän perheidensä arkeen.</a:t>
            </a:r>
            <a:r>
              <a:rPr lang="en-US" sz="1400" dirty="0">
                <a:latin typeface="Arial" panose="020B0604020202020204" pitchFamily="34" charset="0"/>
              </a:rPr>
              <a:t>​</a:t>
            </a:r>
            <a:endParaRPr lang="en-US" sz="1400" dirty="0">
              <a:latin typeface="Segoe UI" panose="020B0502040204020203" pitchFamily="34" charset="0"/>
            </a:endParaRPr>
          </a:p>
          <a:p>
            <a:pPr fontAlgn="base"/>
            <a:r>
              <a:rPr lang="fi-FI" sz="1400" dirty="0">
                <a:latin typeface="Arial" panose="020B0604020202020204" pitchFamily="34" charset="0"/>
              </a:rPr>
              <a:t>Vapaaehtoiset sukka- ja pipolahjoitukset vastasyntyneille</a:t>
            </a:r>
            <a:endParaRPr lang="en-US" sz="1400" dirty="0">
              <a:latin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Asiakasosallistujia, kokemusosaajia tai asiakasraati on mukana palvelujen kehittämisessä ja arvioinnissa:</a:t>
            </a:r>
          </a:p>
          <a:p>
            <a:pPr fontAlgn="base"/>
            <a:r>
              <a:rPr lang="fi-FI" sz="1400" dirty="0"/>
              <a:t>Mahdollisuus ottaa yhteyttä Syöpäyhdistyksen vapaaehtoisen tukihenkilö osastoilta. Asiakasraadit </a:t>
            </a:r>
            <a:r>
              <a:rPr lang="fi-FI" sz="1400" dirty="0" err="1"/>
              <a:t>osallistetaan</a:t>
            </a:r>
            <a:r>
              <a:rPr lang="fi-FI" sz="1400" dirty="0"/>
              <a:t> palveluiden kehittämisessä ja </a:t>
            </a:r>
            <a:r>
              <a:rPr lang="fi-FI" sz="1400" dirty="0" err="1"/>
              <a:t>arvioimisesssa</a:t>
            </a:r>
            <a:r>
              <a:rPr lang="fi-FI" sz="1400" dirty="0"/>
              <a:t>.</a:t>
            </a:r>
            <a:endParaRPr lang="en-US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​</a:t>
            </a:r>
            <a:endParaRPr kumimoji="0" lang="fi-FI" sz="1400" b="0" i="0" u="none" strike="sng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muistutusten ja kanteluiden perusteella: </a:t>
            </a:r>
          </a:p>
          <a:p>
            <a:pPr lvl="0"/>
            <a:r>
              <a:rPr lang="en-US" sz="1400" dirty="0" err="1"/>
              <a:t>Prosessien</a:t>
            </a:r>
            <a:r>
              <a:rPr lang="en-US" sz="1400" dirty="0"/>
              <a:t> </a:t>
            </a:r>
            <a:r>
              <a:rPr lang="en-US" sz="1400" dirty="0" err="1"/>
              <a:t>sujuvoittaminen</a:t>
            </a:r>
            <a:r>
              <a:rPr lang="en-US" sz="1400" dirty="0"/>
              <a:t> ja </a:t>
            </a:r>
            <a:r>
              <a:rPr lang="en-US" sz="1400" dirty="0" err="1"/>
              <a:t>selkiyttäminen</a:t>
            </a:r>
            <a:endParaRPr lang="en-US" sz="1400" dirty="0"/>
          </a:p>
          <a:p>
            <a:r>
              <a:rPr lang="fi-FI" sz="1400" dirty="0">
                <a:cs typeface="Arial"/>
              </a:rPr>
              <a:t>Kaikki ei toivotut tapahtumat käydään yksiköissä läpi ja niiden perusteella suunnitellaan kehitys- ja parannustoimenpiteet.</a:t>
            </a:r>
            <a:endParaRPr lang="en-US" sz="1400" dirty="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097F6F-3430-E333-6754-66D4B0FEE2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4675" t="2749" r="15987" b="36779"/>
          <a:stretch/>
        </p:blipFill>
        <p:spPr>
          <a:xfrm>
            <a:off x="4883747" y="4702628"/>
            <a:ext cx="2942633" cy="1459042"/>
          </a:xfrm>
          <a:prstGeom prst="rect">
            <a:avLst/>
          </a:prstGeom>
        </p:spPr>
      </p:pic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Henkilöstö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1975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dirty="0" err="1">
                <a:solidFill>
                  <a:schemeClr val="accent5"/>
                </a:solidFill>
              </a:rPr>
              <a:t>Henkilöstömäärä</a:t>
            </a:r>
            <a:endParaRPr lang="sv-SE" sz="1600" b="1" dirty="0">
              <a:solidFill>
                <a:schemeClr val="accent5"/>
              </a:solidFill>
            </a:endParaRPr>
          </a:p>
          <a:p>
            <a:r>
              <a:rPr lang="fi-FI" sz="1600" dirty="0">
                <a:latin typeface="Arial"/>
                <a:ea typeface="Segoe UI"/>
                <a:cs typeface="Segoe UI"/>
              </a:rPr>
              <a:t>Budjetoidut vakanssit: 526,1 (522)</a:t>
            </a:r>
            <a:endParaRPr lang="en-US" sz="1600" dirty="0"/>
          </a:p>
          <a:p>
            <a:r>
              <a:rPr lang="fi-FI" sz="1600" dirty="0">
                <a:latin typeface="Arial"/>
                <a:ea typeface="Segoe UI"/>
                <a:cs typeface="Segoe UI"/>
              </a:rPr>
              <a:t>(epäselvä tieto)</a:t>
            </a:r>
          </a:p>
          <a:p>
            <a:r>
              <a:rPr lang="fi-FI" sz="1600" dirty="0"/>
              <a:t>Täyttämättömät vakanssit:</a:t>
            </a:r>
            <a:endParaRPr lang="fi-FI" sz="1600" dirty="0">
              <a:cs typeface="Arial"/>
            </a:endParaRPr>
          </a:p>
          <a:p>
            <a:r>
              <a:rPr lang="fi-FI" sz="1600" dirty="0">
                <a:cs typeface="Arial"/>
              </a:rPr>
              <a:t>30.04.2025:   23  (4,5) (epäselvä tieto)</a:t>
            </a:r>
            <a:endParaRPr lang="sv-SE" sz="1600" dirty="0"/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Työturvallisuusilmoituksia </a:t>
            </a:r>
            <a:r>
              <a:rPr lang="fi-FI" sz="1600" b="1" dirty="0" err="1">
                <a:solidFill>
                  <a:schemeClr val="accent5"/>
                </a:solidFill>
              </a:rPr>
              <a:t>HaiPro</a:t>
            </a:r>
            <a:r>
              <a:rPr lang="fi-FI" sz="1600" b="1" dirty="0">
                <a:solidFill>
                  <a:schemeClr val="accent5"/>
                </a:solidFill>
              </a:rPr>
              <a:t>-järjestelmän kautta: </a:t>
            </a:r>
            <a:r>
              <a:rPr lang="fi-FI" sz="1600" baseline="0" dirty="0"/>
              <a:t>Tapaturmailmoitusten määrä:</a:t>
            </a:r>
          </a:p>
          <a:p>
            <a:r>
              <a:rPr lang="fi-FI" sz="1600"/>
              <a:t>110  (97)</a:t>
            </a:r>
            <a:endParaRPr lang="fi-FI" sz="1600" baseline="0">
              <a:cs typeface="Arial"/>
            </a:endParaRPr>
          </a:p>
          <a:p>
            <a:endParaRPr lang="fi-FI" sz="1600" baseline="0" dirty="0"/>
          </a:p>
          <a:p>
            <a:r>
              <a:rPr lang="fi-FI" sz="1600" dirty="0"/>
              <a:t>Yleisimmät ilmoitustyypit:</a:t>
            </a:r>
            <a:endParaRPr lang="fi-FI" sz="1600" dirty="0">
              <a:cs typeface="Arial"/>
            </a:endParaRPr>
          </a:p>
          <a:p>
            <a:r>
              <a:rPr lang="fi-FI" sz="1600" dirty="0"/>
              <a:t>1. </a:t>
            </a:r>
            <a:r>
              <a:rPr lang="fi-FI" sz="1600" dirty="0">
                <a:latin typeface="Arial"/>
                <a:cs typeface="Arial"/>
              </a:rPr>
              <a:t>Uhka</a:t>
            </a:r>
            <a:r>
              <a:rPr lang="fi-FI" sz="1600" b="0" i="0" u="none" strike="noStrike" dirty="0">
                <a:effectLst/>
                <a:latin typeface="Arial"/>
                <a:cs typeface="Arial"/>
              </a:rPr>
              <a:t> tai väkivalta</a:t>
            </a:r>
            <a:endParaRPr lang="fi-FI" sz="1600" dirty="0">
              <a:latin typeface="Arial"/>
              <a:cs typeface="Arial"/>
            </a:endParaRPr>
          </a:p>
          <a:p>
            <a:r>
              <a:rPr lang="fi-FI" sz="1600" dirty="0"/>
              <a:t>2. Muu</a:t>
            </a:r>
            <a:endParaRPr lang="fi-FI" sz="1600" dirty="0">
              <a:cs typeface="Arial"/>
            </a:endParaRPr>
          </a:p>
          <a:p>
            <a:r>
              <a:rPr lang="fi-FI" sz="1600" dirty="0"/>
              <a:t>3. Sisäilmaan liittyvä oire</a:t>
            </a:r>
            <a:endParaRPr lang="fi-FI" sz="1600" dirty="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/>
          </p:cNvSpPr>
          <p:nvPr/>
        </p:nvSpPr>
        <p:spPr>
          <a:xfrm>
            <a:off x="1202850" y="4124782"/>
            <a:ext cx="332992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Kokonaismäärä poissaolopäiviä/ sairaspoissaolopäivät</a:t>
            </a:r>
            <a:endParaRPr lang="fi-FI" sz="1400" b="1" dirty="0">
              <a:solidFill>
                <a:schemeClr val="accent5"/>
              </a:solidFill>
            </a:endParaRPr>
          </a:p>
          <a:p>
            <a:endParaRPr lang="fi-FI" b="1" dirty="0">
              <a:cs typeface="Arial"/>
            </a:endParaRPr>
          </a:p>
          <a:p>
            <a:pPr algn="ctr"/>
            <a:r>
              <a:rPr lang="fi-FI" sz="2000" b="1" dirty="0">
                <a:cs typeface="Arial"/>
              </a:rPr>
              <a:t>5%/ </a:t>
            </a:r>
            <a:r>
              <a:rPr lang="fi-FI" sz="2000" b="1" dirty="0" err="1">
                <a:cs typeface="Arial"/>
              </a:rPr>
              <a:t>palveluksessaolopäivät</a:t>
            </a:r>
            <a:endParaRPr lang="fi-FI" b="1" dirty="0" err="1">
              <a:cs typeface="Arial"/>
            </a:endParaRPr>
          </a:p>
          <a:p>
            <a:pPr algn="ctr"/>
            <a:endParaRPr lang="fi-FI" sz="2000" b="1" dirty="0">
              <a:cs typeface="Arial"/>
            </a:endParaRPr>
          </a:p>
          <a:p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B1CD99-0A9C-E89D-4EAC-A1643CDE2719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 userDrawn="1"/>
        </p:nvSpPr>
        <p:spPr>
          <a:xfrm>
            <a:off x="4779818" y="4625439"/>
            <a:ext cx="819397" cy="421569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accent5"/>
                </a:solidFill>
              </a:rPr>
              <a:t>NPS</a:t>
            </a:r>
            <a:r>
              <a:rPr lang="sv-SE" dirty="0"/>
              <a:t>PS</a:t>
            </a:r>
          </a:p>
        </p:txBody>
      </p:sp>
      <p:cxnSp>
        <p:nvCxnSpPr>
          <p:cNvPr id="7" name="Straight Arrow Connector 6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E653DE6F-BFCA-1F12-B240-F5C6CA440C18}"/>
              </a:ext>
            </a:extLst>
          </p:cNvPr>
          <p:cNvCxnSpPr>
            <a:cxnSpLocks/>
          </p:cNvCxnSpPr>
          <p:nvPr/>
        </p:nvCxnSpPr>
        <p:spPr>
          <a:xfrm flipV="1">
            <a:off x="6365631" y="5338119"/>
            <a:ext cx="109310" cy="5966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>
                <a:solidFill>
                  <a:srgbClr val="213A8F"/>
                </a:solidFill>
                <a:latin typeface="Arial" panose="020B0604020202020204"/>
                <a:cs typeface="Arial"/>
              </a:rPr>
              <a:t>8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(24)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Työhyvinvointia edistävät toimenpiteet: </a:t>
            </a:r>
            <a:endParaRPr lang="fi-FI" sz="1600" b="1" baseline="0" dirty="0">
              <a:solidFill>
                <a:schemeClr val="accent5"/>
              </a:solidFill>
            </a:endParaRPr>
          </a:p>
          <a:p>
            <a:r>
              <a:rPr lang="en-US" sz="1600" dirty="0">
                <a:cs typeface="Arial"/>
              </a:rPr>
              <a:t>STM </a:t>
            </a:r>
            <a:r>
              <a:rPr lang="en-US" sz="1600" dirty="0" err="1">
                <a:cs typeface="Arial"/>
              </a:rPr>
              <a:t>Vetoa</a:t>
            </a:r>
            <a:r>
              <a:rPr lang="en-US" sz="1600" dirty="0">
                <a:cs typeface="Arial"/>
              </a:rPr>
              <a:t> ja </a:t>
            </a:r>
            <a:r>
              <a:rPr lang="en-US" sz="1600" dirty="0" err="1">
                <a:cs typeface="Arial"/>
              </a:rPr>
              <a:t>pitoa</a:t>
            </a:r>
            <a:r>
              <a:rPr lang="en-US" sz="1600" dirty="0">
                <a:cs typeface="Arial"/>
              </a:rPr>
              <a:t> </a:t>
            </a:r>
            <a:r>
              <a:rPr lang="en-US" sz="1600" dirty="0" err="1">
                <a:cs typeface="Arial"/>
              </a:rPr>
              <a:t>projekti</a:t>
            </a:r>
            <a:r>
              <a:rPr lang="en-US" sz="1600" dirty="0">
                <a:cs typeface="Arial"/>
              </a:rPr>
              <a:t> </a:t>
            </a:r>
            <a:r>
              <a:rPr lang="en-US" sz="1600" dirty="0" err="1">
                <a:cs typeface="Arial"/>
              </a:rPr>
              <a:t>kahdella</a:t>
            </a:r>
            <a:r>
              <a:rPr lang="en-US" sz="1600" dirty="0">
                <a:cs typeface="Arial"/>
              </a:rPr>
              <a:t> </a:t>
            </a:r>
            <a:r>
              <a:rPr lang="en-US" sz="1600" dirty="0" err="1">
                <a:cs typeface="Arial"/>
              </a:rPr>
              <a:t>vuodeosastolla</a:t>
            </a:r>
            <a:endParaRPr lang="en-US" sz="1600" dirty="0">
              <a:cs typeface="Arial"/>
            </a:endParaRPr>
          </a:p>
          <a:p>
            <a:r>
              <a:rPr lang="en-US" sz="1600" dirty="0" err="1">
                <a:cs typeface="Arial"/>
              </a:rPr>
              <a:t>Työsuhdepyörä</a:t>
            </a:r>
            <a:endParaRPr lang="en-US" sz="1600" dirty="0">
              <a:cs typeface="Arial"/>
            </a:endParaRPr>
          </a:p>
          <a:p>
            <a:r>
              <a:rPr lang="en-US" sz="1600" dirty="0" err="1">
                <a:cs typeface="Arial"/>
              </a:rPr>
              <a:t>Epassi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2" ma:contentTypeDescription="Skapa ett nytt dokument." ma:contentTypeScope="" ma:versionID="d387338e53e1aedee59e41a64c703911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464cc6e21a495acff95e54cdb84f200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3F6A9B-77D9-46EE-A165-511CC5A714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1BDA3F-9081-465D-A0C8-DF261C8C3C7F}">
  <ds:schemaRefs>
    <ds:schemaRef ds:uri="http://schemas.microsoft.com/office/2006/metadata/properties"/>
    <ds:schemaRef ds:uri="8662b06d-03b9-424a-ab70-bfab313b8d48"/>
    <ds:schemaRef ds:uri="http://purl.org/dc/terms/"/>
    <ds:schemaRef ds:uri="cbe4f0d9-fb0d-42e8-a680-6e558966cc0a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164</TotalTime>
  <Words>785</Words>
  <Application>Microsoft Office PowerPoint</Application>
  <PresentationFormat>Widescreen</PresentationFormat>
  <Paragraphs>194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맑은 고딕</vt:lpstr>
      <vt:lpstr>Arial</vt:lpstr>
      <vt:lpstr>Calibri</vt:lpstr>
      <vt:lpstr>굴림</vt:lpstr>
      <vt:lpstr>Segoe UI</vt:lpstr>
      <vt:lpstr>Times New Roman</vt:lpstr>
      <vt:lpstr>OVHP_teema</vt:lpstr>
      <vt:lpstr>1_OVHP_teema</vt:lpstr>
      <vt:lpstr>Omavalvonnan seuratatietojen raportointi</vt:lpstr>
      <vt:lpstr>Saatavuus – Hoito-osastot</vt:lpstr>
      <vt:lpstr>Saatavuus – Kotisaairaala ja Synnytykset</vt:lpstr>
      <vt:lpstr>Turvallisuus ja laatu</vt:lpstr>
      <vt:lpstr>Asiakaskokemus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Ivars Birgitta</cp:lastModifiedBy>
  <cp:revision>72</cp:revision>
  <dcterms:created xsi:type="dcterms:W3CDTF">2023-11-14T05:41:58Z</dcterms:created>
  <dcterms:modified xsi:type="dcterms:W3CDTF">2025-08-26T06:32:58Z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