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</p:sldMasterIdLst>
  <p:notesMasterIdLst>
    <p:notesMasterId r:id="rId12"/>
  </p:notesMasterIdLst>
  <p:handoutMasterIdLst>
    <p:handoutMasterId r:id="rId13"/>
  </p:handoutMasterIdLst>
  <p:sldIdLst>
    <p:sldId id="256" r:id="rId6"/>
    <p:sldId id="581" r:id="rId7"/>
    <p:sldId id="563" r:id="rId8"/>
    <p:sldId id="452" r:id="rId9"/>
    <p:sldId id="579" r:id="rId10"/>
    <p:sldId id="58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5BEBAB-25BD-5C88-1DE9-31B2AD43CA47}" v="16" dt="2025-05-26T07:33:59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6" y="1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39</c:v>
                </c:pt>
                <c:pt idx="1">
                  <c:v>29</c:v>
                </c:pt>
                <c:pt idx="2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4-466C-A81D-6AE5416D8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0-43B5-96BF-408CFBFA77FE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0-43B5-96BF-408CFBFA7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3.9.2025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7DB2FD-E821-42CD-A42C-78AD0F702C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344822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63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525476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2021992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5897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511825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5834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64544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596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285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912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73826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560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704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4108073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12916253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197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2500329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6283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9192099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191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692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4604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3808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12.sv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195624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  <p:sldLayoutId id="2147483731" r:id="rId21"/>
    <p:sldLayoutId id="2147483732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026197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Medisiininen toiminta, Sairaalapalvelut</a:t>
            </a:r>
          </a:p>
          <a:p>
            <a:r>
              <a:rPr lang="fi-FI" dirty="0"/>
              <a:t>Raportoitava ajanjakso: 1-4.2025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Haitta- ja vaaratapahtumailmoitus -järjestelmä </a:t>
            </a:r>
          </a:p>
          <a:p>
            <a:r>
              <a:rPr lang="fi-FI" sz="1400" dirty="0">
                <a:solidFill>
                  <a:schemeClr val="bg1"/>
                </a:solidFill>
              </a:rPr>
              <a:t>Edellisen kauden arvo ilmoitetaan suluissa.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36D1-B66D-0C37-595A-9BF52C8E275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10042816" cy="774907"/>
          </a:xfrm>
        </p:spPr>
        <p:txBody>
          <a:bodyPr>
            <a:normAutofit/>
          </a:bodyPr>
          <a:lstStyle/>
          <a:p>
            <a:r>
              <a:rPr lang="sv-SE" b="1" dirty="0" err="1"/>
              <a:t>Saatavuus</a:t>
            </a:r>
            <a:endParaRPr lang="sv-SE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1BD9B4F-091F-DC2E-A05C-543D8D63B2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038265"/>
              </p:ext>
            </p:extLst>
          </p:nvPr>
        </p:nvGraphicFramePr>
        <p:xfrm>
          <a:off x="1263358" y="1297172"/>
          <a:ext cx="4393163" cy="218070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06948">
                  <a:extLst>
                    <a:ext uri="{9D8B030D-6E8A-4147-A177-3AD203B41FA5}">
                      <a16:colId xmlns:a16="http://schemas.microsoft.com/office/drawing/2014/main" val="2826551711"/>
                    </a:ext>
                  </a:extLst>
                </a:gridCol>
                <a:gridCol w="1086215">
                  <a:extLst>
                    <a:ext uri="{9D8B030D-6E8A-4147-A177-3AD203B41FA5}">
                      <a16:colId xmlns:a16="http://schemas.microsoft.com/office/drawing/2014/main" val="2059219976"/>
                    </a:ext>
                  </a:extLst>
                </a:gridCol>
              </a:tblGrid>
              <a:tr h="443349">
                <a:tc>
                  <a:txBody>
                    <a:bodyPr/>
                    <a:lstStyle/>
                    <a:p>
                      <a:r>
                        <a:rPr lang="fi-FI" sz="1800" dirty="0"/>
                        <a:t>Saatavuus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577334"/>
                  </a:ext>
                </a:extLst>
              </a:tr>
              <a:tr h="377054">
                <a:tc>
                  <a:txBody>
                    <a:bodyPr/>
                    <a:lstStyle/>
                    <a:p>
                      <a:r>
                        <a:rPr lang="fi-FI" sz="1600" dirty="0"/>
                        <a:t>Kokonaiskäyntimäärä</a:t>
                      </a:r>
                    </a:p>
                    <a:p>
                      <a:pPr lvl="0">
                        <a:buNone/>
                      </a:pP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3841 (19501)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916949"/>
                  </a:ext>
                </a:extLst>
              </a:tr>
              <a:tr h="525018">
                <a:tc>
                  <a:txBody>
                    <a:bodyPr/>
                    <a:lstStyle/>
                    <a:p>
                      <a:r>
                        <a:rPr lang="fi-FI" sz="1600" dirty="0"/>
                        <a:t>Hoitajan käynnit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?</a:t>
                      </a:r>
                    </a:p>
                    <a:p>
                      <a:r>
                        <a:rPr lang="en-US" sz="1600" dirty="0"/>
                        <a:t>(570)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815822"/>
                  </a:ext>
                </a:extLst>
              </a:tr>
              <a:tr h="377054">
                <a:tc>
                  <a:txBody>
                    <a:bodyPr/>
                    <a:lstStyle/>
                    <a:p>
                      <a:r>
                        <a:rPr lang="fi-FI" sz="1600" dirty="0"/>
                        <a:t>Hoitopuhelut</a:t>
                      </a:r>
                      <a:endParaRPr lang="fi-FI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522 (2372)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907304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5E46B1B-37E7-F5DB-74CB-DF1B2DBDC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583355" y="1188720"/>
            <a:ext cx="5283466" cy="5390613"/>
          </a:xfrm>
          <a:prstGeom prst="roundRect">
            <a:avLst/>
          </a:prstGeom>
          <a:solidFill>
            <a:schemeClr val="accent4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5FDF90-24A6-3CB0-80FA-91DA398AB155}"/>
              </a:ext>
            </a:extLst>
          </p:cNvPr>
          <p:cNvSpPr txBox="1">
            <a:spLocks/>
          </p:cNvSpPr>
          <p:nvPr/>
        </p:nvSpPr>
        <p:spPr>
          <a:xfrm>
            <a:off x="6675292" y="1407029"/>
            <a:ext cx="5021408" cy="21698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toimenpiteet:</a:t>
            </a:r>
          </a:p>
          <a:p>
            <a:pPr>
              <a:defRPr/>
            </a:pPr>
            <a:r>
              <a:rPr lang="fi-FI" sz="1600" dirty="0">
                <a:solidFill>
                  <a:srgbClr val="213A8F"/>
                </a:solidFill>
                <a:ea typeface="+mn-lt"/>
                <a:cs typeface="+mn-lt"/>
              </a:rPr>
              <a:t>Luotettavia tilastotietoja ajalta 1.–4.25 ei ole saatavilla, koska uusi potilastietojärjestelmä otettiin käyttöön 30.4.25.</a:t>
            </a:r>
            <a:endParaRPr lang="fi-FI" dirty="0"/>
          </a:p>
          <a:p>
            <a:pPr>
              <a:defRPr/>
            </a:pPr>
            <a:endParaRPr lang="fi-FI" sz="1600" dirty="0">
              <a:solidFill>
                <a:srgbClr val="213A8F"/>
              </a:solidFill>
              <a:latin typeface="Arial" panose="020B0604020202020204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Puhelut ja digitaaliset kontaktit on</a:t>
            </a:r>
            <a:endParaRPr lang="fi-FI" dirty="0"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 otettu käyttöön 5/24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824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 dirty="0"/>
              <a:t>Turvallisuus ja laatu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 dirty="0"/>
              <a:t>Status</a:t>
            </a:r>
            <a:r>
              <a:rPr lang="sv-SE" sz="1400" dirty="0"/>
              <a:t> 30.4.2025</a:t>
            </a:r>
          </a:p>
          <a:p>
            <a:pPr>
              <a:lnSpc>
                <a:spcPct val="150000"/>
              </a:lnSpc>
            </a:pPr>
            <a:r>
              <a:rPr lang="sv-SE" sz="1400" b="1" dirty="0" err="1"/>
              <a:t>Kaikki</a:t>
            </a:r>
            <a:r>
              <a:rPr lang="sv-SE" sz="1400" b="1" dirty="0"/>
              <a:t> </a:t>
            </a:r>
            <a:r>
              <a:rPr lang="sv-SE" sz="1400" b="1" dirty="0" err="1"/>
              <a:t>ilmoitukset</a:t>
            </a:r>
            <a:r>
              <a:rPr lang="sv-SE" sz="1400" b="1" dirty="0"/>
              <a:t>: </a:t>
            </a:r>
            <a:r>
              <a:rPr lang="sv-SE" sz="1400" dirty="0"/>
              <a:t>44 (51)</a:t>
            </a:r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käsittelyä</a:t>
            </a:r>
            <a:r>
              <a:rPr lang="sv-SE" sz="1400" b="1" dirty="0"/>
              <a:t>: </a:t>
            </a:r>
            <a:r>
              <a:rPr lang="sv-SE" sz="1400" dirty="0"/>
              <a:t>3 (7 %)</a:t>
            </a:r>
            <a:endParaRPr lang="en-US" sz="1400" dirty="0"/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lisätietoa</a:t>
            </a:r>
            <a:r>
              <a:rPr lang="sv-SE" sz="1400" b="1" dirty="0"/>
              <a:t>: </a:t>
            </a:r>
            <a:r>
              <a:rPr lang="sv-SE" sz="1400" dirty="0"/>
              <a:t>0 (0 %)</a:t>
            </a:r>
          </a:p>
          <a:p>
            <a:pPr>
              <a:lnSpc>
                <a:spcPct val="150000"/>
              </a:lnSpc>
            </a:pPr>
            <a:r>
              <a:rPr lang="sv-SE" sz="1400" b="1" dirty="0" err="1"/>
              <a:t>Käsittelyssä</a:t>
            </a:r>
            <a:r>
              <a:rPr lang="sv-SE" sz="1400" b="1" dirty="0"/>
              <a:t>: </a:t>
            </a:r>
            <a:r>
              <a:rPr lang="sv-SE" sz="1400" dirty="0"/>
              <a:t>2 (5 %)</a:t>
            </a:r>
            <a:br>
              <a:rPr lang="sv-SE" sz="1400" dirty="0"/>
            </a:br>
            <a:r>
              <a:rPr lang="sv-SE" sz="1400" b="1" dirty="0" err="1"/>
              <a:t>Valmis</a:t>
            </a:r>
            <a:r>
              <a:rPr lang="sv-SE" sz="1400" b="1" dirty="0"/>
              <a:t>: </a:t>
            </a:r>
            <a:r>
              <a:rPr lang="sv-SE" sz="1400" dirty="0"/>
              <a:t>39 (89 %)</a:t>
            </a:r>
            <a:endParaRPr lang="en-US" sz="1400" dirty="0"/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Vaaratapahtuma ilmoitusten määrä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Chart 4" descr="Taulukko Vaaratapahtumailmoitusten määrä &#10;Tammikuu-Huhtikuu 2023 34&#10;Tammikuu-Huhtikuu 2024 39&#10;Tammikuu-Huhtikuu 2025&#10;Toukokuu-Elokuu 2023 40&#10;Toukokuu-Elokuu 2024 29&#10;Toukokuu-Elokuu 2025&#10;Syyskuu-Joulukuu 2023 33&#10;Syyskuu- Joulukuu 2024 51&#10;Syyskuu- Joulukuu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7226002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Yleisimmät ilmoitustyypit henkilökunta:</a:t>
            </a:r>
          </a:p>
          <a:p>
            <a:endParaRPr lang="fi-FI" sz="1600" dirty="0">
              <a:cs typeface="Arial"/>
            </a:endParaRPr>
          </a:p>
          <a:p>
            <a:r>
              <a:rPr lang="fi-FI" sz="1600" dirty="0">
                <a:cs typeface="Arial"/>
              </a:rPr>
              <a:t>1. Tiedonkulku</a:t>
            </a:r>
          </a:p>
          <a:p>
            <a:r>
              <a:rPr lang="fi-FI" sz="1600" dirty="0">
                <a:cs typeface="Arial"/>
              </a:rPr>
              <a:t>2. Lääke- ja nestehoito</a:t>
            </a:r>
          </a:p>
          <a:p>
            <a:r>
              <a:rPr lang="fi-FI" sz="1600" dirty="0">
                <a:cs typeface="Arial"/>
              </a:rPr>
              <a:t>3. Hoidon/palvelun järjestelyihin tai saatavuuteen liittyvä</a:t>
            </a:r>
          </a:p>
          <a:p>
            <a:endParaRPr lang="fi-FI" sz="1600" dirty="0"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D06B2D-953A-6960-8AC0-E93428B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2362" y="4083501"/>
            <a:ext cx="33632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Asiakkaiden  ja omaisten tekemät vaaratapahtuma ilmoitusten määrä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4" name="Chart 3" descr="Taulukko Asiakkaiden vaaratapahtumailmoitusten määrä &#10;Tammikuu-Huhtikuu 2023 0&#10;Tammikuu-Huhtikuu 2024 0&#10;Tammikuu-Huhtikuu 2025&#10;Toukokuu-Elokuu 2023 4&#10;Toukokuu-Elokuu 2024 0&#10;Toukokuu-Elokuu 2025&#10;Syyskuu-Joulukuu 2023 3&#10;Syyskuu- Joulukuu 2024 0&#10;Syyskuu- Joulukuu 2025">
            <a:extLst>
              <a:ext uri="{FF2B5EF4-FFF2-40B4-BE49-F238E27FC236}">
                <a16:creationId xmlns:a16="http://schemas.microsoft.com/office/drawing/2014/main" id="{978D73C4-AB78-1551-1C4B-BAD539B0D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0603702"/>
              </p:ext>
            </p:extLst>
          </p:nvPr>
        </p:nvGraphicFramePr>
        <p:xfrm>
          <a:off x="1172367" y="4914498"/>
          <a:ext cx="3422269" cy="183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4767" y="4608000"/>
            <a:ext cx="1919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 dirty="0">
                <a:solidFill>
                  <a:schemeClr val="accent5"/>
                </a:solidFill>
              </a:rPr>
              <a:t>Yhteydenotot potilasasia-vastaaville (kpl)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56520" y="5901368"/>
            <a:ext cx="171580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 dirty="0">
                <a:solidFill>
                  <a:srgbClr val="213A8F"/>
                </a:solidFill>
                <a:latin typeface="Arial" panose="020B0604020202020204"/>
                <a:cs typeface="Arial"/>
              </a:rPr>
              <a:t>0</a:t>
            </a:r>
            <a:r>
              <a:rPr kumimoji="0" lang="fi-FI" sz="3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(0)</a:t>
            </a:r>
            <a:endParaRPr kumimoji="0" lang="fi-FI" sz="3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98DB4-4E15-99ED-6E26-2B64BC2BE3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96074" y="4608000"/>
            <a:ext cx="24498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dirty="0">
                <a:solidFill>
                  <a:schemeClr val="accent5"/>
                </a:solidFill>
              </a:rPr>
              <a:t>Korvattujen potilasvahinkojen määrä (kpl)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55BA9-B16F-4E98-4E91-02B5932E6B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96073" y="5901367"/>
            <a:ext cx="244985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60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x </a:t>
            </a:r>
            <a:r>
              <a:rPr kumimoji="0" lang="fi-FI" sz="240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(0)</a:t>
            </a: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67922" y="4608000"/>
            <a:ext cx="2841336" cy="22775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toimenpiteet</a:t>
            </a: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fi-FI" sz="1400" dirty="0"/>
              <a:t>Kaikki </a:t>
            </a:r>
            <a:r>
              <a:rPr lang="fi-FI" sz="1400" dirty="0" err="1"/>
              <a:t>Haipro</a:t>
            </a:r>
            <a:r>
              <a:rPr lang="fi-FI" sz="1400" dirty="0"/>
              <a:t>-ilmoitukset käydään moni-ammatillisesti yksikkötasolla läpi, osasto-/tiimikokouksissa. Prosessit analysoidaan ja mahdolliset korjattavat toimenpiteet tehdään.</a:t>
            </a:r>
          </a:p>
          <a:p>
            <a:r>
              <a:rPr lang="fi-FI" sz="1400" dirty="0" err="1">
                <a:solidFill>
                  <a:srgbClr val="213A8F"/>
                </a:solidFill>
                <a:cs typeface="Arial"/>
              </a:rPr>
              <a:t>Viikkottaiset</a:t>
            </a:r>
            <a:r>
              <a:rPr lang="fi-FI" sz="1400" dirty="0">
                <a:solidFill>
                  <a:srgbClr val="213A8F"/>
                </a:solidFill>
                <a:cs typeface="Arial"/>
              </a:rPr>
              <a:t> yhteiset </a:t>
            </a:r>
            <a:r>
              <a:rPr lang="fi-FI" sz="1400" dirty="0" err="1">
                <a:solidFill>
                  <a:srgbClr val="213A8F"/>
                </a:solidFill>
                <a:cs typeface="Arial"/>
              </a:rPr>
              <a:t>ilannekuvat</a:t>
            </a:r>
            <a:endParaRPr lang="fi-FI" sz="1400" dirty="0">
              <a:solidFill>
                <a:srgbClr val="213A8F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 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Arrow Connector 30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8DED113F-1027-50C0-EA5A-A17F76B78E88}"/>
              </a:ext>
            </a:extLst>
          </p:cNvPr>
          <p:cNvCxnSpPr>
            <a:cxnSpLocks/>
          </p:cNvCxnSpPr>
          <p:nvPr/>
        </p:nvCxnSpPr>
        <p:spPr>
          <a:xfrm flipV="1">
            <a:off x="4978400" y="3965331"/>
            <a:ext cx="657469" cy="28110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 dirty="0"/>
              <a:t>Asiakaskokemus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dirty="0">
                <a:solidFill>
                  <a:schemeClr val="tx2"/>
                </a:solidFill>
              </a:rPr>
              <a:t>Asiakaspalautteen kokonaismäärä kauden aikana 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600" dirty="0">
                <a:solidFill>
                  <a:srgbClr val="213A8F"/>
                </a:solidFill>
                <a:latin typeface="Arial" panose="020B0604020202020204"/>
              </a:rPr>
              <a:t>97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(110)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0F8D7F4-95F4-6E7C-A57A-73D44C031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14675" t="2749" r="15987" b="36779"/>
          <a:stretch/>
        </p:blipFill>
        <p:spPr>
          <a:xfrm>
            <a:off x="3509628" y="2986644"/>
            <a:ext cx="2942633" cy="1459042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B697E71B-67CA-42E5-918D-0BE42D6AF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68535" y="3034145"/>
            <a:ext cx="641268" cy="2909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4" name="Straight Arrow Connector 33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DE86B21C-FB27-325C-73CB-4DEE3CC5E31A}"/>
              </a:ext>
            </a:extLst>
          </p:cNvPr>
          <p:cNvCxnSpPr>
            <a:cxnSpLocks/>
          </p:cNvCxnSpPr>
          <p:nvPr/>
        </p:nvCxnSpPr>
        <p:spPr>
          <a:xfrm flipV="1">
            <a:off x="4978400" y="4062046"/>
            <a:ext cx="719015" cy="1843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>
                <a:solidFill>
                  <a:srgbClr val="213A8F"/>
                </a:solidFill>
                <a:latin typeface="Arial" panose="020B0604020202020204"/>
                <a:cs typeface="Arial"/>
              </a:rPr>
              <a:t>82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(67)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Minulle jäi tunne, että minusta välitettiin kokonaisvaltaisesti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4,78 (4,78)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apua, kun sitä tarvitsin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4,70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(4,73)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oloni turvalliseksi hoidon / palvelun aikana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4,76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(4,84)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Hoitoani / Asiaani koskevat päätökset tehtiin yhteistyössä kanssani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(4,85)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Tiedän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,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miten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hoitoni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/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palveluni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jatkuu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4,44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(4,45)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Saamani tieto hoidosta / palvelusta oli ymmärrettävää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4,62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(4,69)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saamani hoidon / palvelun hyödylliseksi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4,71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(4,67)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hoitoa ja palvelua äidinkielelläni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4,78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(4,73)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Positiivinen palaute</a:t>
            </a:r>
          </a:p>
          <a:p>
            <a:r>
              <a:rPr lang="fi-FI" sz="1400" dirty="0"/>
              <a:t>Hyvä kohtaaminen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dirty="0">
              <a:solidFill>
                <a:srgbClr val="213A8F"/>
              </a:solidFill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Negatiivinen palaute</a:t>
            </a:r>
          </a:p>
          <a:p>
            <a:r>
              <a:rPr lang="fi-FI" sz="1400" dirty="0"/>
              <a:t>Saatavuus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sp>
        <p:nvSpPr>
          <p:cNvPr id="5" name="TextBox 33">
            <a:extLst>
              <a:ext uri="{FF2B5EF4-FFF2-40B4-BE49-F238E27FC236}">
                <a16:creationId xmlns:a16="http://schemas.microsoft.com/office/drawing/2014/main" id="{6EB7A05C-2C4D-C2AF-9E93-7DC0CF2BE7B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42174" y="5025662"/>
            <a:ext cx="1820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Muistutukset (lkm)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5517D60A-C591-4544-F224-CB292F193C1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67276" y="5535667"/>
            <a:ext cx="19623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Hoitolinja: </a:t>
            </a:r>
            <a:r>
              <a:rPr lang="fi-FI" sz="1400" dirty="0">
                <a:latin typeface="Arial" panose="020B0604020202020204"/>
              </a:rPr>
              <a:t>0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 (</a:t>
            </a:r>
            <a:r>
              <a:rPr lang="fi-FI" sz="1400" dirty="0">
                <a:latin typeface="Arial" panose="020B0604020202020204"/>
              </a:rPr>
              <a:t>0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  <a:b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Lääkärilinja </a:t>
            </a:r>
            <a:r>
              <a:rPr lang="fi-FI" sz="1400" dirty="0">
                <a:latin typeface="Arial" panose="020B0604020202020204"/>
              </a:rPr>
              <a:t>0 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TextBox 34">
            <a:extLst>
              <a:ext uri="{FF2B5EF4-FFF2-40B4-BE49-F238E27FC236}">
                <a16:creationId xmlns:a16="http://schemas.microsoft.com/office/drawing/2014/main" id="{937910F3-3A93-2051-C0E5-362022F08C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92822" y="5025662"/>
            <a:ext cx="167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chemeClr val="accent5"/>
                </a:solidFill>
                <a:latin typeface="Arial" panose="020B0604020202020204"/>
              </a:rPr>
              <a:t>Kantelut (lkm)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969C7632-2037-DC81-7947-77FA212BAD9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5042" y="5536946"/>
            <a:ext cx="201238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Hoitolinja: </a:t>
            </a:r>
            <a:r>
              <a:rPr lang="fi-FI" sz="1400" dirty="0">
                <a:latin typeface="Arial" panose="020B0604020202020204"/>
              </a:rPr>
              <a:t>0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 (</a:t>
            </a:r>
            <a:r>
              <a:rPr lang="fi-FI" sz="1400" dirty="0">
                <a:latin typeface="Arial" panose="020B0604020202020204"/>
              </a:rPr>
              <a:t>0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  <a:b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Lääkärilinja </a:t>
            </a:r>
            <a:r>
              <a:rPr lang="fi-FI" sz="1400" dirty="0">
                <a:latin typeface="Arial" panose="020B0604020202020204"/>
              </a:rPr>
              <a:t>0 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b="1" dirty="0"/>
              <a:t>Osallisuus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3" y="1323453"/>
            <a:ext cx="5111144" cy="2434731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6"/>
                </a:solidFill>
                <a:latin typeface="+mj-lt"/>
              </a:rPr>
              <a:t>Miten tuetaan asiakkaiden ja läheisten osallisuutta palveluiden suunnittelussa, toteutuksessa ja arvioinnissa:</a:t>
            </a:r>
          </a:p>
          <a:p>
            <a:endParaRPr lang="fi-FI" sz="1400" dirty="0"/>
          </a:p>
          <a:p>
            <a:r>
              <a:rPr lang="fi-FI" sz="1400" dirty="0"/>
              <a:t>Potilaat ovat mukana omassa hoidossaan ja </a:t>
            </a:r>
          </a:p>
          <a:p>
            <a:r>
              <a:rPr lang="fi-FI" sz="1400" dirty="0"/>
              <a:t>hoitotapahtumien suunnittelussa</a:t>
            </a:r>
          </a:p>
          <a:p>
            <a:endParaRPr lang="fi-FI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400" b="1" dirty="0">
                <a:solidFill>
                  <a:schemeClr val="accent5"/>
                </a:solidFill>
                <a:latin typeface="+mj-lt"/>
              </a:rPr>
              <a:t>Yhdessä sovitut teemat järjestöjen kanssa palveluiden kehittämiseen:</a:t>
            </a:r>
          </a:p>
          <a:p>
            <a:pPr fontAlgn="base"/>
            <a:endParaRPr lang="fi-FI" sz="1400" dirty="0">
              <a:latin typeface="Arial" panose="020B0604020202020204" pitchFamily="34" charset="0"/>
            </a:endParaRPr>
          </a:p>
          <a:p>
            <a:pPr fontAlgn="base"/>
            <a:r>
              <a:rPr lang="fi-FI" sz="1400" dirty="0">
                <a:latin typeface="Arial" panose="020B0604020202020204" pitchFamily="34" charset="0"/>
              </a:rPr>
              <a:t>Ei sovellu</a:t>
            </a:r>
            <a:endParaRPr lang="en-US" sz="1400" dirty="0">
              <a:latin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3" y="4306146"/>
            <a:ext cx="5111144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Asiakasosallistujia, kokemusosaajia tai asiakasraati on mukana palvelujen kehittämisessä ja arvioinnissa:</a:t>
            </a:r>
          </a:p>
          <a:p>
            <a:pPr fontAlgn="base"/>
            <a:endParaRPr lang="fi-FI" sz="1400" dirty="0"/>
          </a:p>
          <a:p>
            <a:pPr fontAlgn="base"/>
            <a:r>
              <a:rPr lang="fi-FI" sz="1400" dirty="0" err="1"/>
              <a:t>HaiPro</a:t>
            </a:r>
            <a:r>
              <a:rPr lang="fi-FI" sz="1400" dirty="0"/>
              <a:t> ja potilaspalautteet arvostetaan ja otetaan huomioon parannus- ja kehitysprosesseissa. Asiakasraadit </a:t>
            </a:r>
            <a:r>
              <a:rPr lang="fi-FI" sz="1400" dirty="0" err="1"/>
              <a:t>osallistetaan</a:t>
            </a:r>
            <a:r>
              <a:rPr lang="fi-FI" sz="1400" dirty="0"/>
              <a:t> </a:t>
            </a:r>
            <a:r>
              <a:rPr lang="fi-FI" sz="1400" dirty="0" err="1"/>
              <a:t>osittaina</a:t>
            </a:r>
            <a:r>
              <a:rPr lang="fi-FI" sz="1400" dirty="0"/>
              <a:t> palveluiden kehittämisessä ja arvioimisessa. 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​</a:t>
            </a:r>
            <a:endParaRPr kumimoji="0" lang="fi-FI" sz="1400" b="0" i="0" u="none" strike="sng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Times New Roman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4" y="3264339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muistutusten ja kanteluiden perusteella: </a:t>
            </a:r>
          </a:p>
          <a:p>
            <a:pPr lvl="0"/>
            <a:endParaRPr lang="fi-FI" sz="1400" dirty="0">
              <a:cs typeface="Arial"/>
            </a:endParaRPr>
          </a:p>
          <a:p>
            <a:pPr lvl="0"/>
            <a:r>
              <a:rPr lang="fi-FI" sz="1400" dirty="0">
                <a:cs typeface="Arial"/>
              </a:rPr>
              <a:t>Ohjeistusten tarkistus ja päivitys.</a:t>
            </a:r>
          </a:p>
          <a:p>
            <a:endParaRPr lang="fi-FI" sz="1400" dirty="0">
              <a:cs typeface="Arial"/>
            </a:endParaRPr>
          </a:p>
          <a:p>
            <a:r>
              <a:rPr lang="fi-FI" sz="1400" dirty="0">
                <a:cs typeface="Arial"/>
              </a:rPr>
              <a:t>Yksiköiden kanslia puhelinaikoja on yritetty lisäämään , resurssien saatavuuden mukaan</a:t>
            </a:r>
            <a:endParaRPr lang="en-US" sz="1400" dirty="0"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097F6F-3430-E333-6754-66D4B0FEE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4675" t="2749" r="15987" b="36779"/>
          <a:stretch/>
        </p:blipFill>
        <p:spPr>
          <a:xfrm>
            <a:off x="4883747" y="4702628"/>
            <a:ext cx="2942633" cy="1459042"/>
          </a:xfrm>
          <a:prstGeom prst="rect">
            <a:avLst/>
          </a:prstGeom>
        </p:spPr>
      </p:pic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Henkilöstö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46843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 dirty="0" err="1">
                <a:solidFill>
                  <a:schemeClr val="accent5"/>
                </a:solidFill>
              </a:rPr>
              <a:t>Henkilöstömäärä</a:t>
            </a:r>
            <a:endParaRPr lang="sv-SE" sz="1600" b="1" dirty="0">
              <a:solidFill>
                <a:schemeClr val="accent5"/>
              </a:solidFill>
            </a:endParaRPr>
          </a:p>
          <a:p>
            <a:r>
              <a:rPr lang="fi-FI" sz="1600">
                <a:latin typeface="Arial"/>
                <a:ea typeface="Segoe UI"/>
                <a:cs typeface="Segoe UI"/>
              </a:rPr>
              <a:t>Budjetoidut vakanssit: 68,5 (74)</a:t>
            </a:r>
            <a:endParaRPr lang="en-US" sz="1600"/>
          </a:p>
          <a:p>
            <a:endParaRPr lang="fi-FI" sz="1600" dirty="0">
              <a:latin typeface="Arial"/>
              <a:ea typeface="Segoe UI"/>
              <a:cs typeface="Segoe UI"/>
            </a:endParaRPr>
          </a:p>
          <a:p>
            <a:r>
              <a:rPr lang="fi-FI" sz="1600"/>
              <a:t>Täyttämättömät vakanssit:0</a:t>
            </a:r>
            <a:endParaRPr lang="fi-FI" sz="1600" dirty="0">
              <a:cs typeface="Arial"/>
            </a:endParaRPr>
          </a:p>
          <a:p>
            <a:endParaRPr lang="fi-FI" sz="1600" dirty="0">
              <a:cs typeface="Arial"/>
            </a:endParaRPr>
          </a:p>
          <a:p>
            <a:endParaRPr lang="fi-FI" sz="1600" dirty="0">
              <a:cs typeface="Arial"/>
            </a:endParaRPr>
          </a:p>
          <a:p>
            <a:r>
              <a:rPr lang="fi-FI" sz="1600" dirty="0">
                <a:cs typeface="Arial"/>
              </a:rPr>
              <a:t>Opiskelija määrä xx (63)</a:t>
            </a:r>
          </a:p>
          <a:p>
            <a:r>
              <a:rPr lang="fi-FI" sz="1600" dirty="0">
                <a:cs typeface="Arial"/>
              </a:rPr>
              <a:t>Opiskelija NPS: 63 (47)</a:t>
            </a:r>
            <a:endParaRPr lang="sv-SE" sz="1600" dirty="0"/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Työturvallisuusilmoituksia </a:t>
            </a:r>
            <a:r>
              <a:rPr lang="fi-FI" sz="1600" b="1" dirty="0" err="1">
                <a:solidFill>
                  <a:schemeClr val="accent5"/>
                </a:solidFill>
              </a:rPr>
              <a:t>HaiPro</a:t>
            </a:r>
            <a:r>
              <a:rPr lang="fi-FI" sz="1600" b="1" dirty="0">
                <a:solidFill>
                  <a:schemeClr val="accent5"/>
                </a:solidFill>
              </a:rPr>
              <a:t>-järjestelmän kautta: </a:t>
            </a:r>
            <a:r>
              <a:rPr lang="fi-FI" sz="1600" baseline="0" dirty="0"/>
              <a:t>Tapaturmailmoitusten määrä:</a:t>
            </a:r>
          </a:p>
          <a:p>
            <a:r>
              <a:rPr lang="fi-FI" sz="1600" dirty="0"/>
              <a:t>7 (10)</a:t>
            </a:r>
            <a:endParaRPr lang="fi-FI" sz="1600" baseline="0" dirty="0">
              <a:cs typeface="Arial"/>
            </a:endParaRPr>
          </a:p>
          <a:p>
            <a:endParaRPr lang="fi-FI" sz="1600" baseline="0" dirty="0"/>
          </a:p>
          <a:p>
            <a:r>
              <a:rPr lang="fi-FI" sz="1600" dirty="0"/>
              <a:t>Yleisimmät ilmoitustyypit:</a:t>
            </a:r>
            <a:endParaRPr lang="fi-FI" sz="1600" dirty="0">
              <a:cs typeface="Arial"/>
            </a:endParaRPr>
          </a:p>
          <a:p>
            <a:r>
              <a:rPr lang="fi-FI" sz="1600" dirty="0"/>
              <a:t>1. Vaaralliset aineet, ihon tai silmien kautta</a:t>
            </a:r>
          </a:p>
          <a:p>
            <a:r>
              <a:rPr lang="fi-FI" sz="1600" dirty="0"/>
              <a:t>2. Sisäilmaan </a:t>
            </a:r>
            <a:r>
              <a:rPr lang="fi-FI" sz="1600"/>
              <a:t>liittyvä oire</a:t>
            </a:r>
            <a:endParaRPr lang="fi-FI" sz="1600" dirty="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/>
          </p:cNvSpPr>
          <p:nvPr/>
        </p:nvSpPr>
        <p:spPr>
          <a:xfrm>
            <a:off x="1202850" y="4124782"/>
            <a:ext cx="3329922" cy="22775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Kokonaismäärä poissaolopäiviä/ sairaspoissaolopäivät</a:t>
            </a:r>
            <a:endParaRPr lang="fi-FI" sz="1400" b="1" dirty="0">
              <a:solidFill>
                <a:schemeClr val="accent5"/>
              </a:solidFill>
            </a:endParaRPr>
          </a:p>
          <a:p>
            <a:endParaRPr lang="fi-FI" b="1" dirty="0">
              <a:cs typeface="Arial"/>
            </a:endParaRPr>
          </a:p>
          <a:p>
            <a:pPr algn="ctr"/>
            <a:r>
              <a:rPr lang="fi-FI" sz="2000" b="1">
                <a:cs typeface="Arial"/>
              </a:rPr>
              <a:t>2030/460</a:t>
            </a:r>
            <a:endParaRPr lang="en-US" sz="2000">
              <a:cs typeface="Arial"/>
            </a:endParaRPr>
          </a:p>
          <a:p>
            <a:pPr algn="ctr"/>
            <a:r>
              <a:rPr lang="fi-FI" sz="2000" b="1">
                <a:cs typeface="Arial"/>
              </a:rPr>
              <a:t>(2154/306)</a:t>
            </a:r>
            <a:endParaRPr lang="fi-FI" sz="2000">
              <a:cs typeface="Arial"/>
            </a:endParaRPr>
          </a:p>
          <a:p>
            <a:pPr algn="ctr"/>
            <a:endParaRPr lang="fi-FI" b="1" dirty="0">
              <a:cs typeface="Arial"/>
            </a:endParaRPr>
          </a:p>
          <a:p>
            <a:endParaRPr lang="fi-FI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B1CD99-0A9C-E89D-4EAC-A1643CDE271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 userDrawn="1"/>
        </p:nvSpPr>
        <p:spPr>
          <a:xfrm>
            <a:off x="4779818" y="4625439"/>
            <a:ext cx="819397" cy="421569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accent5"/>
                </a:solidFill>
              </a:rPr>
              <a:t>NPS</a:t>
            </a:r>
            <a:r>
              <a:rPr lang="sv-SE" dirty="0"/>
              <a:t>PS</a:t>
            </a:r>
          </a:p>
        </p:txBody>
      </p:sp>
      <p:cxnSp>
        <p:nvCxnSpPr>
          <p:cNvPr id="7" name="Straight Arrow Connector 6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E653DE6F-BFCA-1F12-B240-F5C6CA440C18}"/>
              </a:ext>
            </a:extLst>
          </p:cNvPr>
          <p:cNvCxnSpPr>
            <a:cxnSpLocks/>
          </p:cNvCxnSpPr>
          <p:nvPr/>
        </p:nvCxnSpPr>
        <p:spPr>
          <a:xfrm flipV="1">
            <a:off x="6365631" y="5572897"/>
            <a:ext cx="418228" cy="3619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/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>
                <a:solidFill>
                  <a:srgbClr val="213A8F"/>
                </a:solidFill>
                <a:latin typeface="Arial" panose="020B0604020202020204"/>
                <a:cs typeface="Arial"/>
              </a:rPr>
              <a:t>50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(42)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/>
          </p:cNvSpPr>
          <p:nvPr/>
        </p:nvSpPr>
        <p:spPr>
          <a:xfrm>
            <a:off x="8147304" y="1674287"/>
            <a:ext cx="3926508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Työhyvinvointia edistävät toimenpiteet: </a:t>
            </a:r>
            <a:endParaRPr lang="fi-FI" sz="1600" b="1" baseline="0" dirty="0">
              <a:solidFill>
                <a:schemeClr val="accent5"/>
              </a:solidFill>
            </a:endParaRPr>
          </a:p>
          <a:p>
            <a:r>
              <a:rPr lang="fi-FI" sz="1600" dirty="0">
                <a:cs typeface="Arial"/>
              </a:rPr>
              <a:t>Avoin työkulttuuri, jossa henkilökunta on mukana ja </a:t>
            </a:r>
          </a:p>
          <a:p>
            <a:r>
              <a:rPr lang="fi-FI" sz="1600" dirty="0">
                <a:cs typeface="Arial"/>
              </a:rPr>
              <a:t>osallistuu, tukee henkilöstön kehittymistä jatkuvalla </a:t>
            </a:r>
          </a:p>
          <a:p>
            <a:r>
              <a:rPr lang="fi-FI" sz="1600" dirty="0">
                <a:cs typeface="Arial"/>
              </a:rPr>
              <a:t>oppimisella, työtehtäviä  pätevyyden ja osaamisen </a:t>
            </a:r>
            <a:r>
              <a:rPr lang="fi-FI" sz="1600" dirty="0" err="1">
                <a:cs typeface="Arial"/>
              </a:rPr>
              <a:t>mukaan.Tuemme</a:t>
            </a:r>
            <a:r>
              <a:rPr lang="fi-FI" sz="1600" dirty="0">
                <a:cs typeface="Arial"/>
              </a:rPr>
              <a:t> kulttuuria, jossa ammattilaiset </a:t>
            </a:r>
          </a:p>
          <a:p>
            <a:r>
              <a:rPr lang="fi-FI" sz="1600" dirty="0">
                <a:cs typeface="Arial"/>
              </a:rPr>
              <a:t>auttavat toisiaan.</a:t>
            </a:r>
          </a:p>
        </p:txBody>
      </p: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Yliluoma Susanna</DisplayName>
        <AccountId>131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2" ma:contentTypeDescription="Skapa ett nytt dokument." ma:contentTypeScope="" ma:versionID="d387338e53e1aedee59e41a64c703911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464cc6e21a495acff95e54cdb84f200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1BDA3F-9081-465D-A0C8-DF261C8C3C7F}">
  <ds:schemaRefs>
    <ds:schemaRef ds:uri="http://purl.org/dc/elements/1.1/"/>
    <ds:schemaRef ds:uri="http://www.w3.org/XML/1998/namespace"/>
    <ds:schemaRef ds:uri="cbe4f0d9-fb0d-42e8-a680-6e558966cc0a"/>
    <ds:schemaRef ds:uri="http://schemas.microsoft.com/office/2006/documentManagement/types"/>
    <ds:schemaRef ds:uri="http://purl.org/dc/terms/"/>
    <ds:schemaRef ds:uri="8662b06d-03b9-424a-ab70-bfab313b8d48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90B6C48-3560-4AB7-ACC3-4CFBC8806E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80</TotalTime>
  <Words>529</Words>
  <Application>Microsoft Office PowerPoint</Application>
  <PresentationFormat>Laajakuva</PresentationFormat>
  <Paragraphs>123</Paragraphs>
  <Slides>6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6</vt:i4>
      </vt:variant>
    </vt:vector>
  </HeadingPairs>
  <TitlesOfParts>
    <vt:vector size="8" baseType="lpstr">
      <vt:lpstr>OVHP_teema</vt:lpstr>
      <vt:lpstr>1_OVHP_teema</vt:lpstr>
      <vt:lpstr>Omavalvonnan seuratatietojen raportointi</vt:lpstr>
      <vt:lpstr>Saatavuus</vt:lpstr>
      <vt:lpstr>Turvallisuus ja laatu</vt:lpstr>
      <vt:lpstr>Asiakaskokemus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Piikkilä Tero</cp:lastModifiedBy>
  <cp:revision>71</cp:revision>
  <dcterms:created xsi:type="dcterms:W3CDTF">2023-11-14T05:41:58Z</dcterms:created>
  <dcterms:modified xsi:type="dcterms:W3CDTF">2025-09-04T06:29:33Z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