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710" r:id="rId5"/>
  </p:sldMasterIdLst>
  <p:notesMasterIdLst>
    <p:notesMasterId r:id="rId12"/>
  </p:notesMasterIdLst>
  <p:handoutMasterIdLst>
    <p:handoutMasterId r:id="rId13"/>
  </p:handoutMasterIdLst>
  <p:sldIdLst>
    <p:sldId id="256" r:id="rId6"/>
    <p:sldId id="562" r:id="rId7"/>
    <p:sldId id="563" r:id="rId8"/>
    <p:sldId id="452" r:id="rId9"/>
    <p:sldId id="579" r:id="rId10"/>
    <p:sldId id="580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nö Anna" initials="GA [2]" lastIdx="4" clrIdx="0">
    <p:extLst>
      <p:ext uri="{19B8F6BF-5375-455C-9EA6-DF929625EA0E}">
        <p15:presenceInfo xmlns:p15="http://schemas.microsoft.com/office/powerpoint/2012/main" userId="S::anna.grano@ovph.fi::a50b3b0e-1daf-4c22-886c-a5e083b437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D11BC5F-3159-D4B2-AF09-B0FA2850B031}" v="24" dt="2025-09-18T07:19:23.109"/>
    <p1510:client id="{C5F7F73B-42CF-EC3E-2CCE-50695FAC9321}" v="29" dt="2025-09-18T07:18:00.45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132" y="17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11</c:v>
                </c:pt>
                <c:pt idx="1">
                  <c:v>17</c:v>
                </c:pt>
                <c:pt idx="2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CC-4AD5-BF42-673CA57A061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14</c:v>
                </c:pt>
                <c:pt idx="1">
                  <c:v>13</c:v>
                </c:pt>
                <c:pt idx="2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60-45F1-BFFF-E040F0F12C9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23</c:v>
                </c:pt>
                <c:pt idx="1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34-466C-A81D-6AE5416D83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</c:v>
                </c:pt>
                <c:pt idx="1">
                  <c:v>3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B0-43B5-96BF-408CFBFA77F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12</c:v>
                </c:pt>
                <c:pt idx="1">
                  <c:v>3</c:v>
                </c:pt>
                <c:pt idx="2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B0-43B5-96BF-408CFBFA77F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5</c:v>
                </c:pt>
                <c:pt idx="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BB0-43B5-96BF-408CFBFA77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90A8B4-A175-47E0-9DA4-67B367CF71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708A30-2F99-4DC8-97D0-02632F0CEB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332C6-2739-449A-8E1C-DF133202CBD0}" type="datetimeFigureOut">
              <a:rPr lang="fi-FI" smtClean="0"/>
              <a:t>19.9.2025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27B36E-21B3-4DF2-9912-01BC3F9EEE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65EA9B-9ACE-4A36-A2A0-8F4A652361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E5EF4-BA7F-4A42-BB51-703B5F75C4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09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EBC61-E677-49EC-905C-8E373E977562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0DF54-D132-4835-A060-2DDF25001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13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D7DB2FD-E821-42CD-A42C-78AD0F702CB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2849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B0DF54-D132-4835-A060-2DDF2500197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1859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343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95976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660000" y="1291041"/>
            <a:ext cx="0" cy="558991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660000" y="408600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128000" y="540422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83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200329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Henkilöstö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401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255343" y="-34782"/>
            <a:ext cx="11069254" cy="70110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34781"/>
            <a:ext cx="11431557" cy="14267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Personal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5743584-D823-48E2-ABA9-FB131738E2AB}"/>
              </a:ext>
            </a:extLst>
          </p:cNvPr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28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96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86550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630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740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6444860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3448224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630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4199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5254763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20219923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BC2986-E557-4E31-79E4-2FCA09A44459}"/>
              </a:ext>
            </a:extLst>
          </p:cNvPr>
          <p:cNvCxnSpPr/>
          <p:nvPr userDrawn="1"/>
        </p:nvCxnSpPr>
        <p:spPr>
          <a:xfrm>
            <a:off x="7560000" y="3061699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5A2A482-F46E-8C2D-3CD2-DAF54B76306F}"/>
              </a:ext>
            </a:extLst>
          </p:cNvPr>
          <p:cNvCxnSpPr/>
          <p:nvPr userDrawn="1"/>
        </p:nvCxnSpPr>
        <p:spPr>
          <a:xfrm>
            <a:off x="7560000" y="44953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85897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385238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5118255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6DBEB3-51CC-72A7-8A37-95BC67CBE2B7}"/>
              </a:ext>
            </a:extLst>
          </p:cNvPr>
          <p:cNvCxnSpPr/>
          <p:nvPr userDrawn="1"/>
        </p:nvCxnSpPr>
        <p:spPr>
          <a:xfrm>
            <a:off x="7560000" y="44572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458341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645449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sampam</a:t>
            </a:r>
            <a:endParaRPr lang="fi-FI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05968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89285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E4426B-1263-FF2F-84C3-2A76EC01A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665" y="669804"/>
            <a:ext cx="3028335" cy="70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2912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2" y="4374498"/>
            <a:ext cx="7881448" cy="405846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3738262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195650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D524BBE-09B8-48EA-859D-3860E4E8A31C}"/>
              </a:ext>
            </a:extLst>
          </p:cNvPr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63A9F8-806C-4F2D-8EDE-F3C63879E4F0}"/>
              </a:ext>
            </a:extLst>
          </p:cNvPr>
          <p:cNvCxnSpPr/>
          <p:nvPr userDrawn="1"/>
        </p:nvCxnSpPr>
        <p:spPr>
          <a:xfrm>
            <a:off x="85320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35609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47042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34108073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129162533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619778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25003291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747308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66283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119196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349202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8101076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947696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669213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6718662" y="1618614"/>
            <a:ext cx="0" cy="5117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94604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82865-C634-470C-B0FF-8EFBD469A413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2D4A-3EEA-4580-801C-0CD0F8798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39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74654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48863" y="-61965"/>
            <a:ext cx="11043137" cy="68638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Saatavuus/</a:t>
            </a:r>
            <a:r>
              <a:rPr lang="fi-FI" sz="3600" err="1">
                <a:solidFill>
                  <a:schemeClr val="tx1"/>
                </a:solidFill>
              </a:rPr>
              <a:t>Tillgänglighet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85176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99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81070" y="3074694"/>
            <a:ext cx="697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539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77121" y="3006628"/>
            <a:ext cx="70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657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Säkerhet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och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kvalitet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0997A41-488F-47FE-A14E-4E3CBAC2B407}"/>
              </a:ext>
            </a:extLst>
          </p:cNvPr>
          <p:cNvSpPr txBox="1"/>
          <p:nvPr userDrawn="1"/>
        </p:nvSpPr>
        <p:spPr>
          <a:xfrm>
            <a:off x="4735669" y="1404000"/>
            <a:ext cx="3826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b="1">
                <a:solidFill>
                  <a:srgbClr val="85C598"/>
                </a:solidFill>
              </a:rPr>
              <a:t>DE ANMÄLDA HÄNDELSERNAS KARAKTÄR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/>
          <p:nvPr userDrawn="1"/>
        </p:nvSpPr>
        <p:spPr>
          <a:xfrm>
            <a:off x="1179185" y="1404000"/>
            <a:ext cx="2847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>
                <a:solidFill>
                  <a:schemeClr val="accent4"/>
                </a:solidFill>
              </a:rPr>
              <a:t>ANTAL ANMÄLAN OM NEGATIV HÄNDELSE 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68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Turvallisuus ja laatu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1197033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fi-FI" b="1">
                <a:solidFill>
                  <a:schemeClr val="accent4"/>
                </a:solidFill>
              </a:rPr>
              <a:t>VAARATAPAHTUMA ILMOITUSTEN MÄÄRÄ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27" name="TextBox 26"/>
          <p:cNvSpPr txBox="1"/>
          <p:nvPr userDrawn="1"/>
        </p:nvSpPr>
        <p:spPr>
          <a:xfrm>
            <a:off x="4753431" y="1404000"/>
            <a:ext cx="38089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85C598"/>
                </a:solidFill>
              </a:rPr>
              <a:t>VAARATAPAHTUMA ILMOITUKSET 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EC3B77E-0D3E-4B5A-8A4D-5EEF2CF1F41B}"/>
              </a:ext>
            </a:extLst>
          </p:cNvPr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6ADCBBD-B6ED-4152-B8C4-0DC573033107}"/>
              </a:ext>
            </a:extLst>
          </p:cNvPr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A35BE4C-1B5A-48EE-84DB-C2B08640B807}"/>
              </a:ext>
            </a:extLst>
          </p:cNvPr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941A194-48EB-4091-A182-F366B11A0BC8}"/>
              </a:ext>
            </a:extLst>
          </p:cNvPr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DF4010C-4B32-4FC4-9A31-D4B806832335}"/>
              </a:ext>
            </a:extLst>
          </p:cNvPr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6CD3214-45BE-4687-A978-284152739751}"/>
              </a:ext>
            </a:extLst>
          </p:cNvPr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AC76652-7BC2-88D3-FC99-0BBA62C5158F}"/>
              </a:ext>
            </a:extLst>
          </p:cNvPr>
          <p:cNvSpPr txBox="1">
            <a:spLocks/>
          </p:cNvSpPr>
          <p:nvPr userDrawn="1"/>
        </p:nvSpPr>
        <p:spPr>
          <a:xfrm>
            <a:off x="1168417" y="4500000"/>
            <a:ext cx="3496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>
                <a:solidFill>
                  <a:schemeClr val="accent4"/>
                </a:solidFill>
              </a:rPr>
              <a:t>ASIAKKAIDEN TEKEMÄT VAARATAPAHTUMA-ILMOITUKSET MÄÄRÄ</a:t>
            </a:r>
            <a:endParaRPr lang="en-US" sz="12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75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38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5" Type="http://schemas.openxmlformats.org/officeDocument/2006/relationships/image" Target="../media/image2.svg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slideLayout" Target="../slideLayouts/slideLayout37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6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96DAC541-7B7A-43D3-8B79-37D633B846F1}">
                <asvg:svgBlip xmlns:asvg="http://schemas.microsoft.com/office/drawing/2016/SVG/main" xmlns="" r:embed="rId20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23155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709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708" r:id="rId11"/>
    <p:sldLayoutId id="2147483706" r:id="rId12"/>
    <p:sldLayoutId id="2147483701" r:id="rId13"/>
    <p:sldLayoutId id="2147483702" r:id="rId14"/>
    <p:sldLayoutId id="2147483703" r:id="rId15"/>
    <p:sldLayoutId id="2147483704" r:id="rId16"/>
    <p:sldLayoutId id="214748370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xmlns="" r:embed="rId25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1956249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  <p:sldLayoutId id="2147483729" r:id="rId19"/>
    <p:sldLayoutId id="2147483730" r:id="rId20"/>
    <p:sldLayoutId id="2147483731" r:id="rId21"/>
    <p:sldLayoutId id="2147483732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ohjanmaanhyvinvointi.fi/nain-toimimme/asiakkaan-ja-potilaan-oikeudet/hoidon-saatavuus/" TargetMode="External"/><Relationship Id="rId2" Type="http://schemas.openxmlformats.org/officeDocument/2006/relationships/hyperlink" Target="NULL" TargetMode="External"/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6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7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11.png"/><Relationship Id="rId5" Type="http://schemas.openxmlformats.org/officeDocument/2006/relationships/image" Target="../media/image15.sv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eur05.safelinks.protection.outlook.com/?url=https%3A%2F%2Fthl.fi%2Faiheet%2Fsote-palvelujen-johtaminen%2Fasiakas-palveluissa%2Fasiakaskokemus%2Fasiakaspalautekyselyt%2Fhammashoitoloiden-asiakaspalautekyselyt&amp;data=05%7C02%7Ccamilla.makinen%40ovph.fi%7C303bc32ab6284cfc44b608dd8bc99664%7C2321cc12b2a34edfb26e9eb151c69c7d%7C0%7C0%7C638820420158207599%7CUnknown%7CTWFpbGZsb3d8eyJFbXB0eU1hcGkiOnRydWUsIlYiOiIwLjAuMDAwMCIsIlAiOiJXaW4zMiIsIkFOIjoiTWFpbCIsIldUIjoyfQ%3D%3D%7C0%7C%7C%7C&amp;sdata=5ehO57MmtFquV0gbqWCa8IjrvvGwUNCs%2BETOvE3XmGo%3D&amp;reserved=0" TargetMode="External"/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54E7A8-5072-420C-8029-2B2F9E87B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4800"/>
              <a:t>Omavalvonnan seurantatietojen raportointi</a:t>
            </a:r>
          </a:p>
        </p:txBody>
      </p:sp>
      <p:sp>
        <p:nvSpPr>
          <p:cNvPr id="3" name="Rubrik2">
            <a:extLst>
              <a:ext uri="{FF2B5EF4-FFF2-40B4-BE49-F238E27FC236}">
                <a16:creationId xmlns:a16="http://schemas.microsoft.com/office/drawing/2014/main" id="{CE2751FD-BF62-47E2-835B-FEDE70EA7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0099" y="3413033"/>
            <a:ext cx="9026197" cy="92621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Tulosalue: Suun terveydenhuolto, </a:t>
            </a:r>
            <a:r>
              <a:rPr lang="fi-FI" err="1"/>
              <a:t>Sosiaali</a:t>
            </a:r>
            <a:r>
              <a:rPr lang="fi-FI"/>
              <a:t>- ja terveyskeskus</a:t>
            </a:r>
          </a:p>
          <a:p>
            <a:r>
              <a:rPr lang="fi-FI"/>
              <a:t>Raportoitava ajanjakso: 5-8.2025</a:t>
            </a:r>
            <a:endParaRPr lang="fi-FI"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0100" y="5153890"/>
            <a:ext cx="66834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>
                <a:solidFill>
                  <a:schemeClr val="bg1"/>
                </a:solidFill>
              </a:rPr>
              <a:t>Lyhenteet:</a:t>
            </a:r>
          </a:p>
          <a:p>
            <a:r>
              <a:rPr lang="fi-FI" sz="1400">
                <a:solidFill>
                  <a:schemeClr val="bg1"/>
                </a:solidFill>
              </a:rPr>
              <a:t>NPS (Net </a:t>
            </a:r>
            <a:r>
              <a:rPr lang="fi-FI" sz="1400" err="1">
                <a:solidFill>
                  <a:schemeClr val="bg1"/>
                </a:solidFill>
              </a:rPr>
              <a:t>Promoter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Score</a:t>
            </a:r>
            <a:r>
              <a:rPr lang="fi-FI" sz="1400">
                <a:solidFill>
                  <a:schemeClr val="bg1"/>
                </a:solidFill>
              </a:rPr>
              <a:t>): Suositteluindeksi (asiakkaat ja henkilöstö)</a:t>
            </a:r>
          </a:p>
          <a:p>
            <a:r>
              <a:rPr lang="fi-FI" sz="1400" err="1">
                <a:solidFill>
                  <a:schemeClr val="bg1"/>
                </a:solidFill>
              </a:rPr>
              <a:t>Haipro</a:t>
            </a:r>
            <a:r>
              <a:rPr lang="fi-FI" sz="1400">
                <a:solidFill>
                  <a:schemeClr val="bg1"/>
                </a:solidFill>
              </a:rPr>
              <a:t>: Haitta- ja vaaratapahtumailmoitus -järjestelmä </a:t>
            </a:r>
          </a:p>
          <a:p>
            <a:r>
              <a:rPr lang="fi-FI" sz="1400">
                <a:solidFill>
                  <a:schemeClr val="bg1"/>
                </a:solidFill>
              </a:rPr>
              <a:t>Edellisen kauden (1-4.2025) arvo ilmoitetaan suluissa.</a:t>
            </a:r>
          </a:p>
        </p:txBody>
      </p:sp>
    </p:spTree>
    <p:extLst>
      <p:ext uri="{BB962C8B-B14F-4D97-AF65-F5344CB8AC3E}">
        <p14:creationId xmlns:p14="http://schemas.microsoft.com/office/powerpoint/2010/main" val="1257341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rc 10">
            <a:extLst>
              <a:ext uri="{FF2B5EF4-FFF2-40B4-BE49-F238E27FC236}">
                <a16:creationId xmlns:a16="http://schemas.microsoft.com/office/drawing/2014/main" id="{F1849AE3-4653-4A79-BE37-49DE155C83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31384">
            <a:off x="9044464" y="3679904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5">
                <a:alpha val="35686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b="1"/>
              <a:t>Saatavuus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60000" y="1224000"/>
            <a:ext cx="3600000" cy="5040462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68000" y="1332000"/>
            <a:ext cx="3492000" cy="387798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1600" b="1">
                <a:solidFill>
                  <a:schemeClr val="tx2"/>
                </a:solidFill>
              </a:rPr>
              <a:t>Hoitoon pääsy </a:t>
            </a:r>
          </a:p>
          <a:p>
            <a:pPr algn="ctr"/>
            <a:r>
              <a:rPr lang="fi-FI" sz="1600" b="1">
                <a:solidFill>
                  <a:schemeClr val="tx2"/>
                </a:solidFill>
              </a:rPr>
              <a:t>Suun terveydenhuollossa</a:t>
            </a:r>
          </a:p>
          <a:p>
            <a:pPr algn="ctr"/>
            <a:endParaRPr lang="fi-FI" sz="1600" b="1">
              <a:solidFill>
                <a:schemeClr val="tx2"/>
              </a:solidFill>
              <a:cs typeface="Arial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200"/>
              <a:t>Alle 23-vuotiaat: hoito- tai tutkimus tulee järjestää kolmen kuukauden kuluessa potilaan yhteydenotosta ja hoidon tarpeen arvioinnista.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200"/>
              <a:t>23 vuotta täyttäneet: hoito- tai tutkimus tulee järjestää kuuden kuukauden kuluessa potilaan yhteydenotosta ja hoidon tarpeen arvioinnista</a:t>
            </a:r>
          </a:p>
          <a:p>
            <a:endParaRPr lang="fi-FI" sz="1400"/>
          </a:p>
          <a:p>
            <a:r>
              <a:rPr lang="fi-FI" sz="1400"/>
              <a:t>Erikoissairaanhoidossa (ESH, suupoli) hoitoon pääsy toteutuu lakisääteisessä ajassa. Perusterveydenhuollossa Pohjoisen alueella</a:t>
            </a:r>
            <a:endParaRPr lang="fi-FI" sz="1400">
              <a:cs typeface="Arial"/>
            </a:endParaRPr>
          </a:p>
          <a:p>
            <a:endParaRPr lang="fi-FI" sz="1400"/>
          </a:p>
          <a:p>
            <a:endParaRPr lang="fi-FI" sz="1400">
              <a:solidFill>
                <a:schemeClr val="accent4"/>
              </a:solidFill>
              <a:cs typeface="Arial"/>
              <a:hlinkClick r:id="rId2" invalidUrl="http://">
                <a:extLst>
                  <a:ext uri="{A12FA001-AC4F-418D-AE19-62706E023703}">
                    <ahyp:hlinkClr xmlns:ahyp="http://schemas.microsoft.com/office/drawing/2018/hyperlinkcolor" xmlns="" val="tx"/>
                  </a:ext>
                </a:extLst>
              </a:hlinkClick>
            </a:endParaRPr>
          </a:p>
          <a:p>
            <a:r>
              <a:rPr lang="fi-FI" sz="1400">
                <a:solidFill>
                  <a:schemeClr val="accent4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Lue lisää hoidon saatavuudesta ja odotusajoista.</a:t>
            </a:r>
            <a:endParaRPr lang="fi-FI" sz="1400">
              <a:solidFill>
                <a:schemeClr val="accent4"/>
              </a:solidFill>
              <a:cs typeface="Arial" panose="020B0604020202020204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968000" y="1332000"/>
            <a:ext cx="3600000" cy="32162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Tilanne:</a:t>
            </a:r>
          </a:p>
          <a:p>
            <a:r>
              <a:rPr lang="en-US" sz="1400" err="1">
                <a:solidFill>
                  <a:schemeClr val="tx2"/>
                </a:solidFill>
                <a:cs typeface="Arial"/>
              </a:rPr>
              <a:t>Uusi</a:t>
            </a:r>
            <a:r>
              <a:rPr lang="en-US" sz="1400">
                <a:solidFill>
                  <a:schemeClr val="tx2"/>
                </a:solidFill>
                <a:cs typeface="Arial"/>
              </a:rPr>
              <a:t> </a:t>
            </a:r>
            <a:r>
              <a:rPr lang="en-US" sz="1400" err="1">
                <a:solidFill>
                  <a:schemeClr val="tx2"/>
                </a:solidFill>
                <a:cs typeface="Arial"/>
              </a:rPr>
              <a:t>potilastietojärjestelmä</a:t>
            </a:r>
            <a:r>
              <a:rPr lang="en-US" sz="1400">
                <a:solidFill>
                  <a:schemeClr val="tx2"/>
                </a:solidFill>
                <a:cs typeface="Arial"/>
              </a:rPr>
              <a:t> </a:t>
            </a:r>
            <a:r>
              <a:rPr lang="en-US" sz="1400" err="1">
                <a:solidFill>
                  <a:schemeClr val="tx2"/>
                </a:solidFill>
                <a:cs typeface="Arial"/>
              </a:rPr>
              <a:t>otettu</a:t>
            </a:r>
            <a:r>
              <a:rPr lang="en-US" sz="1400">
                <a:solidFill>
                  <a:schemeClr val="tx2"/>
                </a:solidFill>
                <a:cs typeface="Arial"/>
              </a:rPr>
              <a:t> </a:t>
            </a:r>
            <a:r>
              <a:rPr lang="en-US" sz="1400" err="1">
                <a:solidFill>
                  <a:schemeClr val="tx2"/>
                </a:solidFill>
                <a:cs typeface="Arial"/>
              </a:rPr>
              <a:t>käyttöön</a:t>
            </a:r>
            <a:r>
              <a:rPr lang="en-US" sz="1400">
                <a:solidFill>
                  <a:schemeClr val="tx2"/>
                </a:solidFill>
                <a:cs typeface="Arial"/>
              </a:rPr>
              <a:t> </a:t>
            </a:r>
            <a:r>
              <a:rPr lang="en-US" sz="1400" err="1">
                <a:solidFill>
                  <a:schemeClr val="tx2"/>
                </a:solidFill>
                <a:cs typeface="Arial"/>
              </a:rPr>
              <a:t>kevärt</a:t>
            </a:r>
            <a:r>
              <a:rPr lang="en-US" sz="1400">
                <a:solidFill>
                  <a:schemeClr val="tx2"/>
                </a:solidFill>
                <a:cs typeface="Arial"/>
              </a:rPr>
              <a:t> 2025 </a:t>
            </a:r>
            <a:r>
              <a:rPr lang="en-US" sz="1400" err="1">
                <a:solidFill>
                  <a:schemeClr val="tx2"/>
                </a:solidFill>
                <a:cs typeface="Arial"/>
              </a:rPr>
              <a:t>eri</a:t>
            </a:r>
            <a:r>
              <a:rPr lang="en-US" sz="1400">
                <a:solidFill>
                  <a:schemeClr val="tx2"/>
                </a:solidFill>
                <a:cs typeface="Arial"/>
              </a:rPr>
              <a:t> </a:t>
            </a:r>
            <a:r>
              <a:rPr lang="en-US" sz="1400" err="1">
                <a:solidFill>
                  <a:schemeClr val="tx2"/>
                </a:solidFill>
                <a:cs typeface="Arial"/>
              </a:rPr>
              <a:t>alueilla</a:t>
            </a:r>
            <a:r>
              <a:rPr lang="en-US" sz="1400">
                <a:solidFill>
                  <a:schemeClr val="tx2"/>
                </a:solidFill>
                <a:cs typeface="Arial"/>
              </a:rPr>
              <a:t> </a:t>
            </a:r>
            <a:r>
              <a:rPr lang="en-US" sz="1400" err="1">
                <a:solidFill>
                  <a:schemeClr val="tx2"/>
                </a:solidFill>
                <a:cs typeface="Arial"/>
              </a:rPr>
              <a:t>eri</a:t>
            </a:r>
            <a:r>
              <a:rPr lang="en-US" sz="1400">
                <a:solidFill>
                  <a:schemeClr val="tx2"/>
                </a:solidFill>
                <a:cs typeface="Arial"/>
              </a:rPr>
              <a:t> </a:t>
            </a:r>
            <a:r>
              <a:rPr lang="en-US" sz="1400" err="1">
                <a:solidFill>
                  <a:schemeClr val="tx2"/>
                </a:solidFill>
                <a:cs typeface="Arial"/>
              </a:rPr>
              <a:t>aikaan</a:t>
            </a:r>
            <a:r>
              <a:rPr lang="en-US" sz="1400">
                <a:solidFill>
                  <a:schemeClr val="tx2"/>
                </a:solidFill>
                <a:cs typeface="Arial"/>
              </a:rPr>
              <a:t> ja </a:t>
            </a:r>
            <a:r>
              <a:rPr lang="en-US" sz="1400" err="1">
                <a:solidFill>
                  <a:schemeClr val="tx2"/>
                </a:solidFill>
                <a:cs typeface="Arial"/>
              </a:rPr>
              <a:t>tästä</a:t>
            </a:r>
            <a:r>
              <a:rPr lang="en-US" sz="1400">
                <a:solidFill>
                  <a:schemeClr val="tx2"/>
                </a:solidFill>
                <a:cs typeface="Arial"/>
              </a:rPr>
              <a:t> </a:t>
            </a:r>
            <a:r>
              <a:rPr lang="en-US" sz="1400" err="1">
                <a:solidFill>
                  <a:schemeClr val="tx2"/>
                </a:solidFill>
                <a:cs typeface="Arial"/>
              </a:rPr>
              <a:t>syystä</a:t>
            </a:r>
            <a:r>
              <a:rPr lang="en-US" sz="1400">
                <a:solidFill>
                  <a:schemeClr val="tx2"/>
                </a:solidFill>
                <a:cs typeface="Arial"/>
              </a:rPr>
              <a:t> </a:t>
            </a:r>
            <a:r>
              <a:rPr lang="en-US" sz="1400" err="1">
                <a:solidFill>
                  <a:schemeClr val="tx2"/>
                </a:solidFill>
                <a:cs typeface="Arial"/>
              </a:rPr>
              <a:t>käyntitietojen</a:t>
            </a:r>
            <a:r>
              <a:rPr lang="en-US" sz="1400">
                <a:solidFill>
                  <a:schemeClr val="tx2"/>
                </a:solidFill>
                <a:cs typeface="Arial"/>
              </a:rPr>
              <a:t> </a:t>
            </a:r>
            <a:r>
              <a:rPr lang="en-US" sz="1400" err="1">
                <a:solidFill>
                  <a:schemeClr val="tx2"/>
                </a:solidFill>
                <a:cs typeface="Arial"/>
              </a:rPr>
              <a:t>tilastoinneissa</a:t>
            </a:r>
            <a:r>
              <a:rPr lang="en-US" sz="1400">
                <a:solidFill>
                  <a:schemeClr val="tx2"/>
                </a:solidFill>
                <a:cs typeface="Arial"/>
              </a:rPr>
              <a:t> </a:t>
            </a:r>
            <a:r>
              <a:rPr lang="en-US" sz="1400" err="1">
                <a:solidFill>
                  <a:schemeClr val="tx2"/>
                </a:solidFill>
                <a:cs typeface="Arial"/>
              </a:rPr>
              <a:t>voi</a:t>
            </a:r>
            <a:r>
              <a:rPr lang="en-US" sz="1400">
                <a:solidFill>
                  <a:schemeClr val="tx2"/>
                </a:solidFill>
                <a:cs typeface="Arial"/>
              </a:rPr>
              <a:t> olla </a:t>
            </a:r>
            <a:r>
              <a:rPr lang="en-US" sz="1400" err="1">
                <a:solidFill>
                  <a:schemeClr val="tx2"/>
                </a:solidFill>
                <a:cs typeface="Arial"/>
              </a:rPr>
              <a:t>poikkeamia</a:t>
            </a:r>
            <a:r>
              <a:rPr lang="en-US" sz="1400">
                <a:solidFill>
                  <a:schemeClr val="tx2"/>
                </a:solidFill>
                <a:cs typeface="Arial"/>
              </a:rPr>
              <a:t>. </a:t>
            </a:r>
          </a:p>
          <a:p>
            <a:endParaRPr lang="en-US" sz="1400">
              <a:solidFill>
                <a:schemeClr val="tx2"/>
              </a:solidFill>
              <a:cs typeface="Arial"/>
            </a:endParaRPr>
          </a:p>
          <a:p>
            <a:r>
              <a:rPr lang="en-US" sz="1400" b="1" err="1">
                <a:solidFill>
                  <a:schemeClr val="tx2"/>
                </a:solidFill>
                <a:cs typeface="Arial"/>
              </a:rPr>
              <a:t>Käyntimäärät</a:t>
            </a:r>
            <a:r>
              <a:rPr lang="en-US" sz="1400" b="1">
                <a:solidFill>
                  <a:schemeClr val="tx2"/>
                </a:solidFill>
                <a:cs typeface="Arial"/>
              </a:rPr>
              <a:t> </a:t>
            </a:r>
            <a:r>
              <a:rPr lang="en-US" sz="1400" b="1" err="1">
                <a:solidFill>
                  <a:schemeClr val="tx2"/>
                </a:solidFill>
                <a:cs typeface="Arial"/>
              </a:rPr>
              <a:t>touko-elokuu</a:t>
            </a:r>
            <a:r>
              <a:rPr lang="en-US" sz="1400" b="1">
                <a:solidFill>
                  <a:schemeClr val="tx2"/>
                </a:solidFill>
                <a:cs typeface="Arial"/>
              </a:rPr>
              <a:t> 2025: </a:t>
            </a:r>
          </a:p>
          <a:p>
            <a:r>
              <a:rPr lang="fi-FI" sz="1400">
                <a:solidFill>
                  <a:schemeClr val="tx2"/>
                </a:solidFill>
                <a:cs typeface="Arial"/>
              </a:rPr>
              <a:t>Hammaslääkärin vastaanotto yhteensä käyntiä​.  35 277</a:t>
            </a:r>
          </a:p>
          <a:p>
            <a:r>
              <a:rPr lang="fi-FI" sz="1400">
                <a:solidFill>
                  <a:schemeClr val="tx2"/>
                </a:solidFill>
                <a:cs typeface="Arial"/>
              </a:rPr>
              <a:t>Hoitohenkilöstön vastaanotto​ yhteensä  käyntiä 10 348</a:t>
            </a:r>
          </a:p>
          <a:p>
            <a:r>
              <a:rPr lang="en-US" sz="1400" err="1">
                <a:solidFill>
                  <a:schemeClr val="tx2"/>
                </a:solidFill>
                <a:cs typeface="Arial"/>
              </a:rPr>
              <a:t>Yhteensä</a:t>
            </a:r>
            <a:r>
              <a:rPr lang="en-US" sz="1400">
                <a:solidFill>
                  <a:schemeClr val="tx2"/>
                </a:solidFill>
                <a:cs typeface="Arial"/>
              </a:rPr>
              <a:t>: 45 625 </a:t>
            </a:r>
            <a:r>
              <a:rPr lang="en-US" sz="1400" err="1">
                <a:solidFill>
                  <a:schemeClr val="tx2"/>
                </a:solidFill>
                <a:cs typeface="Arial"/>
              </a:rPr>
              <a:t>käyntiä</a:t>
            </a:r>
            <a:endParaRPr lang="en-US" sz="1400">
              <a:solidFill>
                <a:schemeClr val="tx2"/>
              </a:solidFill>
              <a:cs typeface="Arial"/>
            </a:endParaRPr>
          </a:p>
          <a:p>
            <a:r>
              <a:rPr lang="en-US" sz="1400" b="1" err="1">
                <a:solidFill>
                  <a:schemeClr val="tx2"/>
                </a:solidFill>
                <a:cs typeface="Arial"/>
              </a:rPr>
              <a:t>Saapumatta</a:t>
            </a:r>
            <a:r>
              <a:rPr lang="en-US" sz="1400" b="1">
                <a:solidFill>
                  <a:schemeClr val="tx2"/>
                </a:solidFill>
                <a:cs typeface="Arial"/>
              </a:rPr>
              <a:t> </a:t>
            </a:r>
            <a:r>
              <a:rPr lang="en-US" sz="1400" b="1" err="1">
                <a:solidFill>
                  <a:schemeClr val="tx2"/>
                </a:solidFill>
                <a:cs typeface="Arial"/>
              </a:rPr>
              <a:t>jääneiden</a:t>
            </a:r>
            <a:r>
              <a:rPr lang="en-US" sz="1400" b="1">
                <a:solidFill>
                  <a:schemeClr val="tx2"/>
                </a:solidFill>
                <a:cs typeface="Arial"/>
              </a:rPr>
              <a:t> </a:t>
            </a:r>
            <a:r>
              <a:rPr lang="en-US" sz="1400" b="1" err="1">
                <a:solidFill>
                  <a:schemeClr val="tx2"/>
                </a:solidFill>
                <a:cs typeface="Arial"/>
              </a:rPr>
              <a:t>potilaiden</a:t>
            </a:r>
            <a:r>
              <a:rPr lang="en-US" sz="1400" b="1">
                <a:solidFill>
                  <a:schemeClr val="tx2"/>
                </a:solidFill>
                <a:cs typeface="Arial"/>
              </a:rPr>
              <a:t> </a:t>
            </a:r>
            <a:r>
              <a:rPr lang="en-US" sz="1400" b="1" err="1">
                <a:solidFill>
                  <a:schemeClr val="tx2"/>
                </a:solidFill>
                <a:cs typeface="Arial"/>
              </a:rPr>
              <a:t>määrä</a:t>
            </a:r>
            <a:endParaRPr lang="en-US" sz="1400" b="1">
              <a:solidFill>
                <a:schemeClr val="tx2"/>
              </a:solidFill>
              <a:cs typeface="Arial"/>
            </a:endParaRPr>
          </a:p>
          <a:p>
            <a:r>
              <a:rPr lang="en-US" sz="1400" err="1">
                <a:solidFill>
                  <a:schemeClr val="tx2"/>
                </a:solidFill>
                <a:cs typeface="Arial"/>
              </a:rPr>
              <a:t>Yhteensä</a:t>
            </a:r>
            <a:r>
              <a:rPr lang="en-US" sz="1400">
                <a:solidFill>
                  <a:schemeClr val="tx2"/>
                </a:solidFill>
                <a:cs typeface="Arial"/>
              </a:rPr>
              <a:t>: 1779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B8EDDC-940B-BD35-84A1-1163B3466DE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568000" y="1332000"/>
            <a:ext cx="3600000" cy="40780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Korjaavat toimenpiteet:</a:t>
            </a:r>
          </a:p>
          <a:p>
            <a:r>
              <a:rPr lang="fi-FI" sz="1400">
                <a:solidFill>
                  <a:schemeClr val="tx2"/>
                </a:solidFill>
              </a:rPr>
              <a:t>Hoitotakuuta yritetään saada hallintaan useilla keinoilla. ​</a:t>
            </a:r>
          </a:p>
          <a:p>
            <a:endParaRPr lang="fi-FI" sz="1400">
              <a:solidFill>
                <a:schemeClr val="tx2"/>
              </a:solidFill>
            </a:endParaRPr>
          </a:p>
          <a:p>
            <a:r>
              <a:rPr lang="fi-FI" sz="1400">
                <a:solidFill>
                  <a:schemeClr val="tx2"/>
                </a:solidFill>
              </a:rPr>
              <a:t>Arkityön toimintamallit tähtäävät siihen, että kiireettömän hoidon jonopotilaille järjestyisi, kaikki muut velvoitteet huomioiden (arkipäivystys sekä lasten ja nuorten tarkastukset ja hoito), mahdollisimman paljon tutkimus- ja hoitoaikoja.​</a:t>
            </a:r>
          </a:p>
          <a:p>
            <a:endParaRPr lang="fi-FI" sz="1400">
              <a:solidFill>
                <a:schemeClr val="tx2"/>
              </a:solidFill>
            </a:endParaRPr>
          </a:p>
          <a:p>
            <a:r>
              <a:rPr lang="fi-FI" sz="1400">
                <a:solidFill>
                  <a:schemeClr val="tx2"/>
                </a:solidFill>
              </a:rPr>
              <a:t>Kiireettömän hoidon jonoja puretaan myös virka-ajan ulkopuolisena toimintana. Lisäksi erilaiset palveluiden ostot ("valmis potilas" -malli) tähtäävät jonojen purkamiseen ja parempaan kiireettömän hoidon hallintaan. Palvelusetelitoiminta helpottaa myös osin sitä, että hoitojono ei kasva.</a:t>
            </a: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0267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10343442" cy="909638"/>
          </a:xfrm>
        </p:spPr>
        <p:txBody>
          <a:bodyPr>
            <a:normAutofit/>
          </a:bodyPr>
          <a:lstStyle/>
          <a:p>
            <a:r>
              <a:rPr lang="fi-FI" b="1"/>
              <a:t>Turvallisuus ja laatu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35449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400" b="1"/>
              <a:t>Status</a:t>
            </a:r>
            <a:r>
              <a:rPr lang="sv-SE" sz="1400"/>
              <a:t> 31.8.2025</a:t>
            </a:r>
          </a:p>
          <a:p>
            <a:pPr>
              <a:lnSpc>
                <a:spcPct val="150000"/>
              </a:lnSpc>
            </a:pPr>
            <a:r>
              <a:rPr lang="sv-SE" sz="1400" b="1" err="1"/>
              <a:t>Potilasturvallisuus</a:t>
            </a:r>
            <a:r>
              <a:rPr lang="sv-SE" sz="1400" b="1"/>
              <a:t> </a:t>
            </a:r>
            <a:r>
              <a:rPr lang="sv-SE" sz="1400" b="1" err="1"/>
              <a:t>ilmoitukset</a:t>
            </a:r>
            <a:r>
              <a:rPr lang="sv-SE" sz="1400" b="1"/>
              <a:t>: 21 </a:t>
            </a:r>
            <a:r>
              <a:rPr lang="sv-SE" sz="1400" b="1" err="1"/>
              <a:t>kpl</a:t>
            </a:r>
            <a:endParaRPr lang="sv-SE" sz="1400"/>
          </a:p>
          <a:p>
            <a:pPr>
              <a:lnSpc>
                <a:spcPct val="150000"/>
              </a:lnSpc>
            </a:pPr>
            <a:r>
              <a:rPr lang="sv-SE" sz="1400" b="1" err="1"/>
              <a:t>Odottaa</a:t>
            </a:r>
            <a:r>
              <a:rPr lang="sv-SE" sz="1400" b="1"/>
              <a:t> </a:t>
            </a:r>
            <a:r>
              <a:rPr lang="sv-SE" sz="1400" b="1" err="1"/>
              <a:t>käsittelyä</a:t>
            </a:r>
            <a:r>
              <a:rPr lang="sv-SE" sz="1400" b="1"/>
              <a:t>: 0</a:t>
            </a:r>
            <a:r>
              <a:rPr lang="sv-SE" sz="1400"/>
              <a:t> (0%)</a:t>
            </a:r>
            <a:endParaRPr lang="en-US" sz="1400"/>
          </a:p>
          <a:p>
            <a:pPr>
              <a:lnSpc>
                <a:spcPct val="150000"/>
              </a:lnSpc>
            </a:pPr>
            <a:r>
              <a:rPr lang="sv-SE" sz="1400" b="1" err="1"/>
              <a:t>Odottaa</a:t>
            </a:r>
            <a:r>
              <a:rPr lang="sv-SE" sz="1400" b="1"/>
              <a:t> </a:t>
            </a:r>
            <a:r>
              <a:rPr lang="sv-SE" sz="1400" b="1" err="1"/>
              <a:t>lisätietoa</a:t>
            </a:r>
            <a:r>
              <a:rPr lang="sv-SE" sz="1400" b="1"/>
              <a:t>: 0</a:t>
            </a:r>
            <a:r>
              <a:rPr lang="sv-SE" sz="1400"/>
              <a:t> (0%)</a:t>
            </a:r>
            <a:endParaRPr lang="sv-SE" sz="140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 err="1"/>
              <a:t>Käsittelyssä</a:t>
            </a:r>
            <a:r>
              <a:rPr lang="sv-SE" sz="1400" b="1"/>
              <a:t>: 3</a:t>
            </a:r>
            <a:r>
              <a:rPr lang="sv-SE" sz="1400"/>
              <a:t>(0%)</a:t>
            </a:r>
            <a:br>
              <a:rPr lang="sv-SE" sz="1400"/>
            </a:br>
            <a:r>
              <a:rPr lang="sv-SE" sz="1400" b="1" err="1"/>
              <a:t>Valmis</a:t>
            </a:r>
            <a:r>
              <a:rPr lang="sv-SE" sz="1400" b="1"/>
              <a:t>: 21</a:t>
            </a:r>
            <a:r>
              <a:rPr lang="sv-SE" sz="1400"/>
              <a:t> (100%)</a:t>
            </a:r>
            <a:endParaRPr lang="en-US" sz="1400"/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25119" y="1656000"/>
            <a:ext cx="3486602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Vaaratapahtuma ilmoitusten määrä</a:t>
            </a:r>
            <a:r>
              <a:rPr kumimoji="0" lang="fi-FI" sz="1600" b="1" i="0" u="none" strike="noStrike" kern="1200" cap="none" spc="0" normalizeH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aphicFrame>
        <p:nvGraphicFramePr>
          <p:cNvPr id="5" name="Chart 4" descr="Taulukko Vaaratapahtumailmoitusten määrä &#10;Tammikuu-Huhtikuu 2023 52&#10;Tammikuu-Huhtikuu 2024 62&#10;Tammikuu-Huhtikuu 2025&#10;Toukokuu-Elokuu 2023 67&#10;Toukokuu-Elokuu 2024 71&#10;Toukokuu-Elokuu 2025&#10;Syyskuu-Joulukuu 2023 82&#10;Syyskuu- Joulukuu 2024 55&#10;Syyskuu- Joulukuu 20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72880273"/>
              </p:ext>
            </p:extLst>
          </p:nvPr>
        </p:nvGraphicFramePr>
        <p:xfrm>
          <a:off x="4625120" y="2222459"/>
          <a:ext cx="3422268" cy="2349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15956D0F-8A7D-B8D5-5ACE-D0EBD28EE0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15300" y="1656000"/>
            <a:ext cx="3993958" cy="132343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Yleisimmät ilmoitustyypit </a:t>
            </a:r>
          </a:p>
          <a:p>
            <a:pPr marL="342900" indent="-342900">
              <a:buFontTx/>
              <a:buAutoNum type="arabicPeriod"/>
            </a:pPr>
            <a:r>
              <a:rPr lang="fi-FI" sz="1600">
                <a:solidFill>
                  <a:schemeClr val="tx2"/>
                </a:solidFill>
                <a:cs typeface="Arial"/>
              </a:rPr>
              <a:t>Lääkehoitoon liittyvä</a:t>
            </a:r>
          </a:p>
          <a:p>
            <a:pPr marL="342900" indent="-342900">
              <a:buFontTx/>
              <a:buAutoNum type="arabicPeriod"/>
            </a:pPr>
            <a:r>
              <a:rPr lang="fi-FI" sz="1600">
                <a:solidFill>
                  <a:schemeClr val="tx2"/>
                </a:solidFill>
                <a:cs typeface="Arial"/>
              </a:rPr>
              <a:t>Tiedonkulkuun liittyvä</a:t>
            </a:r>
          </a:p>
          <a:p>
            <a:pPr marL="342900" indent="-342900">
              <a:buFontTx/>
              <a:buAutoNum type="arabicPeriod"/>
            </a:pPr>
            <a:r>
              <a:rPr lang="fi-FI" sz="1600">
                <a:solidFill>
                  <a:schemeClr val="tx2"/>
                </a:solidFill>
                <a:cs typeface="Arial"/>
              </a:rPr>
              <a:t>Hoidon palvelun järjestelyyn liittyvä</a:t>
            </a:r>
          </a:p>
          <a:p>
            <a:pPr marL="342900" indent="-342900">
              <a:buFontTx/>
              <a:buAutoNum type="arabicPeriod"/>
            </a:pPr>
            <a:endParaRPr lang="fi-FI" sz="1600">
              <a:solidFill>
                <a:schemeClr val="tx2"/>
              </a:solidFill>
              <a:cs typeface="Arial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D06B2D-953A-6960-8AC0-E93428B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32362" y="4083501"/>
            <a:ext cx="3363244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Asiakkaiden  ja omaisten tekemät vaaratapahtuma ilmoitusten määrä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aphicFrame>
        <p:nvGraphicFramePr>
          <p:cNvPr id="4" name="Chart 3" descr="Taulukko Asiakkaiden vaaratapahtumailmoitusten määrä &#10;Tammikuu-Huhtikuu 2023 6&#10;Tammikuu-Huhtikuu 2024 12&#10;Tammikuu-Huhtikuu 2025&#10;Toukokuu-Elokuu 2023 12&#10;Toukokuu-Elokuu 2024 14&#10;Toukokuu-Elokuu 2025&#10;Syyskuu-Joulukuu 2023 12&#10;Syyskuu- Joulukuu 2024 10&#10;Syyskuu- Joulukuu 2025">
            <a:extLst>
              <a:ext uri="{FF2B5EF4-FFF2-40B4-BE49-F238E27FC236}">
                <a16:creationId xmlns:a16="http://schemas.microsoft.com/office/drawing/2014/main" id="{978D73C4-AB78-1551-1C4B-BAD539B0D3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62712109"/>
              </p:ext>
            </p:extLst>
          </p:nvPr>
        </p:nvGraphicFramePr>
        <p:xfrm>
          <a:off x="1172367" y="4914498"/>
          <a:ext cx="3422269" cy="1833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id="{9C73870F-CF5C-763D-46FF-436B85E5F74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54767" y="4608000"/>
            <a:ext cx="19193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 b="1">
                <a:solidFill>
                  <a:schemeClr val="accent5"/>
                </a:solidFill>
              </a:rPr>
              <a:t>Yhteydenotot potilasasia-vastaaville (kpl)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452C5F8-1BEF-D999-6460-DAE3985EA16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56520" y="5901368"/>
            <a:ext cx="171580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defRPr/>
            </a:pPr>
            <a:r>
              <a:rPr kumimoji="0" lang="fi-FI" sz="3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</a:t>
            </a:r>
            <a:r>
              <a:rPr lang="fi-FI" sz="2400" dirty="0" smtClean="0">
                <a:solidFill>
                  <a:srgbClr val="213A8F"/>
                </a:solidFill>
                <a:latin typeface="Arial" panose="020B0604020202020204"/>
                <a:cs typeface="Arial"/>
              </a:rPr>
              <a:t>0 </a:t>
            </a:r>
            <a:r>
              <a:rPr lang="fi-FI" sz="2400" dirty="0">
                <a:solidFill>
                  <a:srgbClr val="213A8F"/>
                </a:solidFill>
                <a:latin typeface="Arial" panose="020B0604020202020204"/>
                <a:cs typeface="Arial"/>
              </a:rPr>
              <a:t>kpl</a:t>
            </a:r>
            <a:endParaRPr kumimoji="0" lang="fi-FI" sz="36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735964" y="4608000"/>
            <a:ext cx="5373294" cy="206210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Korjaavat</a:t>
            </a:r>
            <a:r>
              <a:rPr kumimoji="0" lang="sv-SE" sz="1600" b="1" i="0" u="none" strike="noStrike" kern="1200" cap="none" spc="0" normalizeH="0" baseline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sv-S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toimenpiteet</a:t>
            </a:r>
            <a:endParaRPr kumimoji="0" lang="sv-SE" sz="1600" b="1" i="0" u="none" strike="noStrike" kern="1200" cap="none" spc="0" normalizeH="0" baseline="0" noProof="0" dirty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r>
              <a:rPr lang="fi-FI" sz="1400" dirty="0">
                <a:cs typeface="Arial"/>
              </a:rPr>
              <a:t>Kaikki </a:t>
            </a:r>
            <a:r>
              <a:rPr lang="fi-FI" sz="1400" dirty="0" err="1">
                <a:cs typeface="Arial"/>
              </a:rPr>
              <a:t>Haipro</a:t>
            </a:r>
            <a:r>
              <a:rPr lang="fi-FI" sz="1400" dirty="0">
                <a:cs typeface="Arial"/>
              </a:rPr>
              <a:t>-ilmoitukset käydään </a:t>
            </a:r>
            <a:r>
              <a:rPr lang="fi-FI" sz="1400" dirty="0" smtClean="0">
                <a:cs typeface="Arial"/>
              </a:rPr>
              <a:t>moniammatillisesti</a:t>
            </a:r>
            <a:r>
              <a:rPr lang="fi-FI" sz="1400" dirty="0">
                <a:cs typeface="Arial"/>
              </a:rPr>
              <a:t> </a:t>
            </a:r>
            <a:r>
              <a:rPr lang="fi-FI" sz="1400" dirty="0" smtClean="0">
                <a:cs typeface="Arial"/>
              </a:rPr>
              <a:t>yksikkötasolla </a:t>
            </a:r>
            <a:r>
              <a:rPr lang="fi-FI" sz="1400" dirty="0">
                <a:cs typeface="Arial"/>
              </a:rPr>
              <a:t>läpi osasto-/tiimikokouksissa. Prosesseja analysoidaan ja tarvittavia korjaavia toimenpiteitä suunnitellaan </a:t>
            </a:r>
            <a:endParaRPr lang="fi-FI" sz="1400" dirty="0" smtClean="0">
              <a:cs typeface="Arial"/>
            </a:endParaRPr>
          </a:p>
          <a:p>
            <a:r>
              <a:rPr lang="fi-FI" sz="1400" dirty="0" smtClean="0">
                <a:cs typeface="Arial"/>
              </a:rPr>
              <a:t>ja </a:t>
            </a:r>
            <a:r>
              <a:rPr lang="fi-FI" sz="1400" dirty="0">
                <a:cs typeface="Arial"/>
              </a:rPr>
              <a:t>tehdään.</a:t>
            </a:r>
          </a:p>
          <a:p>
            <a:endParaRPr lang="fi-FI" sz="1400" dirty="0">
              <a:cs typeface="Arial"/>
            </a:endParaRPr>
          </a:p>
          <a:p>
            <a:endParaRPr lang="fi-FI" sz="1400" dirty="0">
              <a:cs typeface="Arial"/>
            </a:endParaRPr>
          </a:p>
          <a:p>
            <a:endParaRPr lang="fi-FI" sz="1400" dirty="0">
              <a:cs typeface="Arial"/>
            </a:endParaRPr>
          </a:p>
          <a:p>
            <a:endParaRPr lang="fi-FI" sz="14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58591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1009ECF9-ADF0-AF11-4415-5E8F1B091F03}"/>
              </a:ext>
            </a:extLst>
          </p:cNvPr>
          <p:cNvGrpSpPr/>
          <p:nvPr/>
        </p:nvGrpSpPr>
        <p:grpSpPr>
          <a:xfrm>
            <a:off x="3509628" y="2986644"/>
            <a:ext cx="2942633" cy="1459042"/>
            <a:chOff x="3509628" y="2986644"/>
            <a:chExt cx="2942633" cy="1459042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68CCCF50-B640-E845-E762-2051C238141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rcRect l="14675" t="2749" r="15987" b="36779"/>
            <a:stretch/>
          </p:blipFill>
          <p:spPr>
            <a:xfrm>
              <a:off x="3509628" y="2986644"/>
              <a:ext cx="2942633" cy="1459042"/>
            </a:xfrm>
            <a:prstGeom prst="rect">
              <a:avLst/>
            </a:prstGeom>
          </p:spPr>
        </p:pic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7B9776AE-19E0-A89D-9028-CEBD96BD7750}"/>
                </a:ext>
              </a:extLst>
            </p:cNvPr>
            <p:cNvSpPr/>
            <p:nvPr userDrawn="1"/>
          </p:nvSpPr>
          <p:spPr>
            <a:xfrm>
              <a:off x="3568535" y="3034145"/>
              <a:ext cx="641268" cy="29094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48DB86B1-01B5-5405-5A3B-C58AEF67EFE1}"/>
              </a:ext>
            </a:extLst>
          </p:cNvPr>
          <p:cNvSpPr txBox="1"/>
          <p:nvPr/>
        </p:nvSpPr>
        <p:spPr>
          <a:xfrm>
            <a:off x="3816350" y="2857500"/>
            <a:ext cx="798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NPS</a:t>
            </a:r>
          </a:p>
        </p:txBody>
      </p:sp>
      <p:cxnSp>
        <p:nvCxnSpPr>
          <p:cNvPr id="29" name="Straight Arrow Connector 28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C887F4FE-5235-ED31-7C5D-3F205F978F09}"/>
              </a:ext>
            </a:extLst>
          </p:cNvPr>
          <p:cNvCxnSpPr>
            <a:cxnSpLocks/>
          </p:cNvCxnSpPr>
          <p:nvPr/>
        </p:nvCxnSpPr>
        <p:spPr>
          <a:xfrm flipV="1">
            <a:off x="4978400" y="4000500"/>
            <a:ext cx="650044" cy="24593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4950" cy="909638"/>
          </a:xfrm>
        </p:spPr>
        <p:txBody>
          <a:bodyPr/>
          <a:lstStyle/>
          <a:p>
            <a:r>
              <a:rPr lang="fi-FI" b="1"/>
              <a:t>Asiakaskokemus 5-8.2025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AD95C6-BCA0-C11E-FFBC-ADDBE23D28ED}"/>
              </a:ext>
            </a:extLst>
          </p:cNvPr>
          <p:cNvSpPr txBox="1"/>
          <p:nvPr/>
        </p:nvSpPr>
        <p:spPr>
          <a:xfrm>
            <a:off x="1175718" y="1292790"/>
            <a:ext cx="6744234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lang="fi-FI" sz="1600">
                <a:solidFill>
                  <a:schemeClr val="tx2"/>
                </a:solidFill>
              </a:rPr>
              <a:t>Asiakaspalautteen kokonaismäärä kauden aikana 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447</a:t>
            </a:r>
            <a:r>
              <a:rPr lang="fi-FI" sz="1600">
                <a:solidFill>
                  <a:srgbClr val="213A8F"/>
                </a:solidFill>
                <a:latin typeface="Arial" panose="020B0604020202020204"/>
              </a:rPr>
              <a:t> 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</a:t>
            </a:r>
            <a:r>
              <a:rPr lang="fi-FI" sz="1600">
                <a:solidFill>
                  <a:srgbClr val="213A8F"/>
                </a:solidFill>
                <a:latin typeface="Arial" panose="020B0604020202020204"/>
              </a:rPr>
              <a:t>206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)</a:t>
            </a:r>
          </a:p>
        </p:txBody>
      </p:sp>
      <p:sp>
        <p:nvSpPr>
          <p:cNvPr id="12" name="TextBox 11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084572" y="4515637"/>
            <a:ext cx="1676820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2000">
                <a:solidFill>
                  <a:srgbClr val="213A8F"/>
                </a:solidFill>
                <a:latin typeface="Arial" panose="020B0604020202020204"/>
                <a:cs typeface="Arial"/>
              </a:rPr>
              <a:t>69(74</a:t>
            </a:r>
            <a:r>
              <a:rPr kumimoji="0" lang="fi-FI" sz="20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DF85A01-D162-40B8-8855-659FF10BED9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78569" y="1901869"/>
            <a:ext cx="22737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Minulle jäi tunne, että minusta välitettiin kokonaisvaltaisesti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C92C84C-5C3B-F151-B025-3AE820B9A9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1807343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4,19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(4,20)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33EFF2A-7AAD-4B14-93EB-076EAD97215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3104317"/>
            <a:ext cx="14740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Sain apua, kun sitä tarvitsin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813F58C-C780-EB84-E9DC-197FFF85751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2968628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4,02</a:t>
            </a:r>
            <a:endParaRPr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(4,17)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38B1F1-1001-4506-A2FF-BEFB60A16B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9241" y="4238639"/>
            <a:ext cx="17176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Koin oloni turvalliseksi hoidon / palvelun aikana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05A3689-C501-4953-E1F0-5AC35DB951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42464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4,37</a:t>
            </a:r>
            <a:endParaRPr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(4,24)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B3F3FCD-B03B-4D2C-B901-F47C7C5B1A6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5562078"/>
            <a:ext cx="24197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Hoitoani / Asiaani koskevat päätökset tehtiin yhteistyössä kanssani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072D9F9-54CA-6247-2E21-04389A729E3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54629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4,32</a:t>
            </a:r>
            <a:endParaRPr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(4,18)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314A2D-C318-415D-B409-0CD3638C31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26771" y="1874018"/>
            <a:ext cx="2211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Tiedän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,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miten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hoitoni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/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palveluni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jatkuu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2C1C1D-3F16-BDAD-4824-BA1E16A22AA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18073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4,23</a:t>
            </a:r>
            <a:endParaRPr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(4,23)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ADA1682-79CB-477A-A9FB-04429119CA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25529" y="2936140"/>
            <a:ext cx="162697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Saamani tieto hoidosta / palvelusta oli ymmärrettävää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1F4ED22-B579-FFEA-25A3-E180B31A858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2971659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4,32</a:t>
            </a:r>
            <a:endParaRPr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(4,18)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C90F67E-E8DD-4501-A07D-85FF1F9BA78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13063" y="4319961"/>
            <a:ext cx="18138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Koin saamani hoidon / palvelun hyödylliseksi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63C17BA-C20A-A873-70A7-07D9EBCB38F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42386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4,15</a:t>
            </a:r>
            <a:endParaRPr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(4,35)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A2EC4E5-2652-4DA6-BD05-8425B8DEF36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68147" y="5576606"/>
            <a:ext cx="16954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Sain hoitoa ja palvelua äidinkielelläni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F3BAA92-15CD-634E-EE8B-B88EC115830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545112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4,71</a:t>
            </a:r>
            <a:endParaRPr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(4,77)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80024" y="711740"/>
            <a:ext cx="2857398" cy="18158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lvl="0"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Positiivinen 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palaute</a:t>
            </a:r>
            <a:r>
              <a:rPr kumimoji="0" lang="fi-FI" sz="1400" b="0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och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fi-FI" sz="1400">
                <a:latin typeface="Arial" panose="020B0604020202020204" pitchFamily="34" charset="0"/>
                <a:cs typeface="Arial" panose="020B0604020202020204" pitchFamily="34" charset="0"/>
              </a:rPr>
              <a:t>Kohtaaminen</a:t>
            </a:r>
            <a:endParaRPr kumimoji="0" lang="fi-FI" sz="14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400" b="1">
              <a:solidFill>
                <a:srgbClr val="213A8F"/>
              </a:solidFill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Negatiivinen palaute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Saatavuus.</a:t>
            </a: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6E09F109-ADBA-1780-40A6-8753F266EC9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8672070" y="711740"/>
            <a:ext cx="659625" cy="659625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CF3BEB49-B738-30B9-FA55-DF1F8A1E45C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8672069" y="2008485"/>
            <a:ext cx="659625" cy="659625"/>
          </a:xfrm>
          <a:prstGeom prst="rect">
            <a:avLst/>
          </a:prstGeom>
        </p:spPr>
      </p:pic>
      <p:sp>
        <p:nvSpPr>
          <p:cNvPr id="5" name="TextBox 33">
            <a:extLst>
              <a:ext uri="{FF2B5EF4-FFF2-40B4-BE49-F238E27FC236}">
                <a16:creationId xmlns:a16="http://schemas.microsoft.com/office/drawing/2014/main" id="{6EB7A05C-2C4D-C2AF-9E93-7DC0CF2BE7B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113001" y="4931136"/>
            <a:ext cx="18205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Muistutukset ja kantelut (lkm)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7" name="TextBox 14">
            <a:extLst>
              <a:ext uri="{FF2B5EF4-FFF2-40B4-BE49-F238E27FC236}">
                <a16:creationId xmlns:a16="http://schemas.microsoft.com/office/drawing/2014/main" id="{969C7632-2037-DC81-7947-77FA212BAD99}"/>
              </a:ext>
            </a:extLst>
          </p:cNvPr>
          <p:cNvSpPr txBox="1">
            <a:spLocks/>
          </p:cNvSpPr>
          <p:nvPr/>
        </p:nvSpPr>
        <p:spPr>
          <a:xfrm>
            <a:off x="9026866" y="5536946"/>
            <a:ext cx="2147953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>
                <a:latin typeface="Arial" panose="020B0604020202020204"/>
              </a:rPr>
              <a:t>5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(6)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1752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5505" cy="909453"/>
          </a:xfrm>
        </p:spPr>
        <p:txBody>
          <a:bodyPr/>
          <a:lstStyle/>
          <a:p>
            <a:r>
              <a:rPr lang="fi-FI" b="1"/>
              <a:t>Osallisuus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05433" y="1323453"/>
            <a:ext cx="5111144" cy="2434731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2" y="1431453"/>
            <a:ext cx="5111143" cy="246221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400" b="1">
                <a:solidFill>
                  <a:schemeClr val="accent6"/>
                </a:solidFill>
                <a:latin typeface="+mj-lt"/>
              </a:rPr>
              <a:t>Miten tuetaan asiakkaiden ja läheisten osallisuutta palveluiden suunnittelussa, toteutuksessa ja arvioinnissa: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r>
              <a:rPr kumimoji="0" lang="fi-FI" sz="140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Mahdollisuus palveluiden arvioon </a:t>
            </a:r>
            <a:r>
              <a:rPr kumimoji="0" lang="fi-FI" sz="1400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Roidun</a:t>
            </a:r>
            <a:r>
              <a:rPr kumimoji="0" lang="fi-FI" sz="140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ja </a:t>
            </a:r>
            <a:r>
              <a:rPr kumimoji="0" lang="fi-FI" sz="1400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HaiPron</a:t>
            </a:r>
            <a:r>
              <a:rPr kumimoji="0" lang="fi-FI" sz="140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kautta.​</a:t>
            </a:r>
            <a:endParaRPr lang="fi-FI" sz="140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endParaRPr kumimoji="0" lang="fi-FI" sz="140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r>
              <a:rPr kumimoji="0" lang="fi-FI" sz="140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THL asiakastyytyväisyyskysely toteutetaan säännöllisesti</a:t>
            </a:r>
            <a:r>
              <a:rPr lang="fi-FI" sz="1400">
                <a:solidFill>
                  <a:schemeClr val="tx2"/>
                </a:solidFill>
                <a:latin typeface="Arial" panose="020B0604020202020204"/>
              </a:rPr>
              <a:t>. Hoitoon ollaan tyytyväisiä mutta hoidon saatavuudessa kehitettävää.</a:t>
            </a:r>
          </a:p>
          <a:p>
            <a:endParaRPr lang="fi-FI" sz="1400">
              <a:solidFill>
                <a:schemeClr val="tx2"/>
              </a:solidFill>
              <a:latin typeface="Arial" panose="020B0604020202020204"/>
              <a:cs typeface="Arial"/>
            </a:endParaRPr>
          </a:p>
          <a:p>
            <a:r>
              <a:rPr lang="fi-FI" sz="1400">
                <a:solidFill>
                  <a:schemeClr val="tx2"/>
                </a:solidFill>
                <a:latin typeface="Arial" panose="020B0604020202020204"/>
              </a:rPr>
              <a:t>Linkki vastauksiin </a:t>
            </a:r>
            <a:r>
              <a:rPr lang="fi-FI" sz="1200">
                <a:solidFill>
                  <a:schemeClr val="tx2"/>
                </a:solidFill>
                <a:latin typeface="Aptos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Hammashoitoloiden asiakaspalautekyselyt - THL</a:t>
            </a:r>
            <a:endParaRPr lang="fi-FI" sz="140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ea typeface="+mn-lt"/>
              <a:cs typeface="+mn-lt"/>
            </a:endParaRPr>
          </a:p>
          <a:p>
            <a:endParaRPr kumimoji="0" lang="fi-FI" sz="140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r>
              <a:rPr kumimoji="0" lang="fi-FI" sz="140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Pohjanmaan hyvinvointialueen asiakasraadit.</a:t>
            </a:r>
            <a:endParaRPr kumimoji="0" lang="en-US" sz="140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5" y="1431453"/>
            <a:ext cx="5268869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lvl="0"/>
            <a:r>
              <a:rPr lang="fi-FI" sz="1400" b="1">
                <a:solidFill>
                  <a:schemeClr val="accent5"/>
                </a:solidFill>
                <a:latin typeface="+mj-lt"/>
              </a:rPr>
              <a:t>Yhdessä sovitut teemat järjestöjen kanssa palveluiden kehittämiseen: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Alueellinen elintapaohjaus projekti </a:t>
            </a:r>
            <a:r>
              <a:rPr lang="fi-FI" sz="1400">
                <a:solidFill>
                  <a:srgbClr val="213A8F"/>
                </a:solidFill>
                <a:latin typeface="Arial" panose="020B0604020202020204"/>
              </a:rPr>
              <a:t>jatkuu</a:t>
            </a:r>
            <a:r>
              <a:rPr kumimoji="0" lang="fi-FI" sz="140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kuntien ja järjestöjen kanssa.</a:t>
            </a:r>
            <a:endParaRPr kumimoji="0" lang="sv-SE" sz="140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72DC3C-25D3-2071-DC1A-6ADA83D9956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3" y="4306146"/>
            <a:ext cx="511114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400" b="1">
                <a:solidFill>
                  <a:schemeClr val="accent5"/>
                </a:solidFill>
                <a:latin typeface="+mj-lt"/>
              </a:rPr>
              <a:t>Asiakasosallistujia, kokemusosaajia tai asiakasraati on mukana palvelujen kehittämisessä ja arvioinnissa:</a:t>
            </a:r>
          </a:p>
          <a:p>
            <a:r>
              <a:rPr lang="fi-FI" sz="1400">
                <a:solidFill>
                  <a:schemeClr val="tx2"/>
                </a:solidFill>
                <a:latin typeface="+mj-lt"/>
              </a:rPr>
              <a:t>Osittain. </a:t>
            </a:r>
            <a:endParaRPr lang="fi-FI" sz="1400" i="0">
              <a:solidFill>
                <a:schemeClr val="tx2"/>
              </a:solidFill>
              <a:effectLst/>
              <a:latin typeface="+mj-l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​</a:t>
            </a:r>
            <a:endParaRPr kumimoji="0" lang="fi-FI" sz="1400" b="0" i="0" u="none" strike="sng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+mn-ea"/>
              <a:cs typeface="Times New Roman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D3D0E33-C044-69BA-5072-E7EA05E13A9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/>
          </p:cNvSpPr>
          <p:nvPr/>
        </p:nvSpPr>
        <p:spPr bwMode="auto">
          <a:xfrm>
            <a:off x="6581754" y="3264339"/>
            <a:ext cx="5268869" cy="3081597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9E2315-12F2-68DA-4393-F0437FF5C3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4" y="3372339"/>
            <a:ext cx="526887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>
                <a:solidFill>
                  <a:schemeClr val="accent5"/>
                </a:solidFill>
                <a:latin typeface="+mj-lt"/>
              </a:rPr>
              <a:t>Tehdyt toimenpiteet palvelujen käyttäjien tekemien haitta- ja vaaratapahtumailmoitusten,</a:t>
            </a:r>
          </a:p>
          <a:p>
            <a:r>
              <a:rPr lang="fi-FI" sz="1400" b="1">
                <a:solidFill>
                  <a:schemeClr val="accent5"/>
                </a:solidFill>
                <a:latin typeface="+mj-lt"/>
              </a:rPr>
              <a:t>muistutusten ja kanteluiden perusteella: </a:t>
            </a:r>
          </a:p>
          <a:p>
            <a:pPr lvl="0"/>
            <a:r>
              <a:rPr lang="fi-FI" sz="1400"/>
              <a:t>Kotisivujen päivittäminen säännöllisesti.​</a:t>
            </a:r>
          </a:p>
          <a:p>
            <a:pPr lvl="0"/>
            <a:endParaRPr lang="fi-FI" sz="1400"/>
          </a:p>
          <a:p>
            <a:pPr lvl="0"/>
            <a:r>
              <a:rPr lang="fi-FI" sz="1400"/>
              <a:t>Ohjeistusten ja toimintamallien selkeyttäminen niin, että ne asiakkaan näkökulmasta olisivat selkeitä.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8526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327754" cy="774907"/>
          </a:xfrm>
        </p:spPr>
        <p:txBody>
          <a:bodyPr>
            <a:normAutofit/>
          </a:bodyPr>
          <a:lstStyle/>
          <a:p>
            <a:r>
              <a:rPr lang="fi-FI" b="1"/>
              <a:t>Henkilöstö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337015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600" b="1" err="1">
                <a:solidFill>
                  <a:schemeClr val="accent5"/>
                </a:solidFill>
              </a:rPr>
              <a:t>Henkilöstömäärä</a:t>
            </a:r>
            <a:r>
              <a:rPr lang="sv-SE" sz="1600" b="1">
                <a:solidFill>
                  <a:schemeClr val="accent5"/>
                </a:solidFill>
              </a:rPr>
              <a:t> (</a:t>
            </a:r>
            <a:r>
              <a:rPr lang="sv-SE" sz="1600" b="1" err="1">
                <a:solidFill>
                  <a:schemeClr val="accent5"/>
                </a:solidFill>
              </a:rPr>
              <a:t>exreport</a:t>
            </a:r>
            <a:r>
              <a:rPr lang="sv-SE" sz="1600" b="1">
                <a:solidFill>
                  <a:schemeClr val="accent5"/>
                </a:solidFill>
              </a:rPr>
              <a:t>)</a:t>
            </a:r>
          </a:p>
          <a:p>
            <a:r>
              <a:rPr lang="fi-FI" sz="1400">
                <a:latin typeface="Arial"/>
                <a:ea typeface="Segoe UI"/>
                <a:cs typeface="Segoe UI"/>
              </a:rPr>
              <a:t>Henkilöstö: ​</a:t>
            </a:r>
          </a:p>
          <a:p>
            <a:r>
              <a:rPr lang="fi-FI" sz="1400">
                <a:latin typeface="Arial"/>
                <a:ea typeface="Segoe UI"/>
                <a:cs typeface="Segoe UI"/>
              </a:rPr>
              <a:t>Hoitohenkilöstö 168</a:t>
            </a:r>
          </a:p>
          <a:p>
            <a:r>
              <a:rPr lang="fi-FI" sz="1400">
                <a:latin typeface="Arial"/>
                <a:ea typeface="Segoe UI"/>
                <a:cs typeface="Segoe UI"/>
              </a:rPr>
              <a:t>Hammaslääkärit 95</a:t>
            </a:r>
          </a:p>
          <a:p>
            <a:r>
              <a:rPr lang="fi-FI" sz="1400">
                <a:latin typeface="Arial"/>
                <a:ea typeface="Segoe UI"/>
                <a:cs typeface="Segoe UI"/>
              </a:rPr>
              <a:t>Vakinaiset:  ​</a:t>
            </a:r>
          </a:p>
          <a:p>
            <a:r>
              <a:rPr lang="fi-FI" sz="1400">
                <a:latin typeface="Arial"/>
                <a:ea typeface="Segoe UI"/>
                <a:cs typeface="Segoe UI"/>
              </a:rPr>
              <a:t>Hoitohenkilöstö 152,5</a:t>
            </a:r>
          </a:p>
          <a:p>
            <a:r>
              <a:rPr lang="fi-FI" sz="1400">
                <a:latin typeface="Arial"/>
                <a:ea typeface="Segoe UI"/>
                <a:cs typeface="Segoe UI"/>
              </a:rPr>
              <a:t>Hammaslääkärit 64</a:t>
            </a:r>
          </a:p>
          <a:p>
            <a:r>
              <a:rPr lang="fi-FI" sz="1400">
                <a:latin typeface="Arial"/>
                <a:ea typeface="Segoe UI"/>
                <a:cs typeface="Segoe UI"/>
              </a:rPr>
              <a:t>Tilapäiset:   ​</a:t>
            </a:r>
          </a:p>
          <a:p>
            <a:r>
              <a:rPr lang="fi-FI" sz="1400">
                <a:latin typeface="Arial"/>
                <a:ea typeface="Segoe UI"/>
                <a:cs typeface="Segoe UI"/>
              </a:rPr>
              <a:t>Hoitohenkilöstö 26​</a:t>
            </a:r>
          </a:p>
          <a:p>
            <a:r>
              <a:rPr lang="fi-FI" sz="1400">
                <a:latin typeface="Arial"/>
                <a:ea typeface="Segoe UI"/>
                <a:cs typeface="Segoe UI"/>
              </a:rPr>
              <a:t>Hammaslääkärit 21</a:t>
            </a:r>
          </a:p>
          <a:p>
            <a:r>
              <a:rPr lang="fi-FI" sz="1400">
                <a:latin typeface="Arial"/>
                <a:ea typeface="Segoe UI"/>
                <a:cs typeface="Segoe UI"/>
              </a:rPr>
              <a:t>Avoimet vakanssit:  ​</a:t>
            </a:r>
          </a:p>
          <a:p>
            <a:r>
              <a:rPr lang="fi-FI" sz="1400">
                <a:latin typeface="Arial"/>
                <a:ea typeface="Segoe UI"/>
                <a:cs typeface="Segoe UI"/>
              </a:rPr>
              <a:t>Hammashoitajat 5,5  </a:t>
            </a:r>
            <a:r>
              <a:rPr lang="fi-FI" sz="1400" err="1">
                <a:latin typeface="Arial"/>
                <a:ea typeface="Segoe UI"/>
                <a:cs typeface="Segoe UI"/>
              </a:rPr>
              <a:t>Suuhyg</a:t>
            </a:r>
            <a:r>
              <a:rPr lang="fi-FI" sz="1400">
                <a:latin typeface="Arial"/>
                <a:ea typeface="Segoe UI"/>
                <a:cs typeface="Segoe UI"/>
              </a:rPr>
              <a:t> 1,78 Hammaslääkärit 10</a:t>
            </a:r>
            <a:endParaRPr lang="sv-SE" sz="1400">
              <a:solidFill>
                <a:schemeClr val="accent5"/>
              </a:solidFill>
            </a:endParaRPr>
          </a:p>
          <a:p>
            <a:pPr>
              <a:lnSpc>
                <a:spcPct val="150000"/>
              </a:lnSpc>
            </a:pPr>
            <a:endParaRPr lang="en-US" sz="140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/>
          </p:cNvSpPr>
          <p:nvPr/>
        </p:nvSpPr>
        <p:spPr>
          <a:xfrm>
            <a:off x="8147304" y="1674287"/>
            <a:ext cx="3926508" cy="255454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Työhyvinvointia edistävät toimenpiteet: </a:t>
            </a:r>
            <a:endParaRPr lang="fi-FI" sz="1600" b="1" baseline="0">
              <a:solidFill>
                <a:schemeClr val="accent5"/>
              </a:solidFill>
            </a:endParaRPr>
          </a:p>
          <a:p>
            <a:r>
              <a:rPr lang="fi-FI" sz="1600"/>
              <a:t>Säännölliset kokouskäytännöt​</a:t>
            </a:r>
          </a:p>
          <a:p>
            <a:r>
              <a:rPr lang="fi-FI" sz="1600"/>
              <a:t>Työpaikan selkeät ohjeet ja ohjeistukset, sovitut käytännöt.​</a:t>
            </a:r>
          </a:p>
          <a:p>
            <a:r>
              <a:rPr lang="fi-FI" sz="1600"/>
              <a:t>Henkilökunnan osallisuus​.</a:t>
            </a:r>
          </a:p>
          <a:p>
            <a:r>
              <a:rPr lang="fi-FI" sz="1600"/>
              <a:t>Kehityskeskustelut ,perehdytys.​</a:t>
            </a:r>
          </a:p>
          <a:p>
            <a:r>
              <a:rPr lang="fi-FI" sz="1600"/>
              <a:t>Varhainen tuki ja työnohjaus​.</a:t>
            </a:r>
          </a:p>
          <a:p>
            <a:r>
              <a:rPr lang="fi-FI" sz="1600"/>
              <a:t>Koulutusmahdollisuudet, urapolku​.</a:t>
            </a:r>
          </a:p>
          <a:p>
            <a:r>
              <a:rPr lang="fi-FI" sz="1600" err="1"/>
              <a:t>Tyky</a:t>
            </a:r>
            <a:r>
              <a:rPr lang="fi-FI" sz="1600"/>
              <a:t>, e-passi, työsuhdepyöräetu.</a:t>
            </a:r>
            <a:endParaRPr lang="en-US" sz="1600">
              <a:ea typeface="+mn-lt"/>
              <a:cs typeface="+mn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29DF03-3E5E-F5BD-1388-9DB8FC9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15905" y="1674287"/>
            <a:ext cx="3457332" cy="23083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Työturvallisuusilmoituksia </a:t>
            </a:r>
            <a:r>
              <a:rPr lang="fi-FI" sz="1600" b="1" err="1">
                <a:solidFill>
                  <a:schemeClr val="accent5"/>
                </a:solidFill>
              </a:rPr>
              <a:t>HaiPro</a:t>
            </a:r>
            <a:r>
              <a:rPr lang="fi-FI" sz="1600" b="1">
                <a:solidFill>
                  <a:schemeClr val="accent5"/>
                </a:solidFill>
              </a:rPr>
              <a:t>-järjestelmän kautta: </a:t>
            </a:r>
            <a:r>
              <a:rPr lang="fi-FI" sz="1600">
                <a:cs typeface="Arial"/>
              </a:rPr>
              <a:t>Ilmoitusten määrä: 54 (24) kpl</a:t>
            </a:r>
          </a:p>
          <a:p>
            <a:endParaRPr lang="fi-FI" sz="1600"/>
          </a:p>
          <a:p>
            <a:r>
              <a:rPr lang="fi-FI" sz="1600">
                <a:cs typeface="Arial"/>
              </a:rPr>
              <a:t>Tavallisimmat tapahtumatyypit: </a:t>
            </a:r>
          </a:p>
          <a:p>
            <a:r>
              <a:rPr lang="fi-FI" sz="1600">
                <a:cs typeface="Arial"/>
              </a:rPr>
              <a:t>1. Sisäilmaan liittyvä oire </a:t>
            </a:r>
          </a:p>
          <a:p>
            <a:r>
              <a:rPr lang="fi-FI" sz="1600">
                <a:cs typeface="Arial"/>
              </a:rPr>
              <a:t>2.  Muu</a:t>
            </a:r>
          </a:p>
          <a:p>
            <a:r>
              <a:rPr lang="fi-FI" sz="1600">
                <a:cs typeface="Arial"/>
              </a:rPr>
              <a:t>3. Pistohaava, leikkaushaava</a:t>
            </a:r>
          </a:p>
          <a:p>
            <a:endParaRPr lang="fi-FI" sz="1600"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510217-0C8D-2E97-58A5-04DBA954B1A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4698736"/>
            <a:ext cx="3329922" cy="270843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fi-FI" sz="1600" b="1">
              <a:solidFill>
                <a:schemeClr val="accent5"/>
              </a:solidFill>
            </a:endParaRPr>
          </a:p>
          <a:p>
            <a:r>
              <a:rPr lang="fi-FI" sz="1600" b="1">
                <a:solidFill>
                  <a:schemeClr val="accent5"/>
                </a:solidFill>
              </a:rPr>
              <a:t>Hoitohenkilöstö sairauspoissaolopäivää/työssäolo-päivät %</a:t>
            </a:r>
            <a:endParaRPr lang="en-US">
              <a:solidFill>
                <a:schemeClr val="accent5"/>
              </a:solidFill>
              <a:cs typeface="Arial"/>
            </a:endParaRPr>
          </a:p>
          <a:p>
            <a:endParaRPr lang="fi-FI" sz="1600" b="1">
              <a:solidFill>
                <a:schemeClr val="accent5"/>
              </a:solidFill>
              <a:cs typeface="Arial"/>
            </a:endParaRPr>
          </a:p>
          <a:p>
            <a:pPr algn="ctr"/>
            <a:r>
              <a:rPr lang="fi-FI" sz="1600" b="1">
                <a:cs typeface="Arial"/>
              </a:rPr>
              <a:t>Hammaslääkärit 2,3 (2,7)</a:t>
            </a:r>
          </a:p>
          <a:p>
            <a:pPr algn="ctr"/>
            <a:r>
              <a:rPr lang="fi-FI" sz="1600" b="1">
                <a:cs typeface="Arial"/>
              </a:rPr>
              <a:t>Hoitohenkilöstö 4,8 (5)</a:t>
            </a:r>
          </a:p>
          <a:p>
            <a:pPr algn="ctr"/>
            <a:endParaRPr lang="fi-FI" b="1">
              <a:cs typeface="Arial"/>
            </a:endParaRPr>
          </a:p>
          <a:p>
            <a:pPr algn="ctr"/>
            <a:endParaRPr lang="fi-FI" b="1">
              <a:solidFill>
                <a:srgbClr val="213A8F"/>
              </a:solidFill>
              <a:cs typeface="Arial"/>
            </a:endParaRPr>
          </a:p>
          <a:p>
            <a:endParaRPr lang="fi-FI">
              <a:solidFill>
                <a:schemeClr val="accent4"/>
              </a:solidFill>
              <a:cs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C6C33A5-345B-5CC9-4D47-71B591630B52}"/>
              </a:ext>
            </a:extLst>
          </p:cNvPr>
          <p:cNvSpPr txBox="1"/>
          <p:nvPr/>
        </p:nvSpPr>
        <p:spPr>
          <a:xfrm>
            <a:off x="5538468" y="6029405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>
                <a:solidFill>
                  <a:srgbClr val="213A8F"/>
                </a:solidFill>
                <a:latin typeface="Arial" panose="020B0604020202020204"/>
                <a:cs typeface="Arial"/>
              </a:rPr>
              <a:t> </a:t>
            </a:r>
            <a:r>
              <a:rPr kumimoji="0" lang="fi-FI" sz="20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(-14)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B0CEF6A-4489-F4BC-3760-7ABE02619F38}"/>
              </a:ext>
            </a:extLst>
          </p:cNvPr>
          <p:cNvGrpSpPr/>
          <p:nvPr/>
        </p:nvGrpSpPr>
        <p:grpSpPr>
          <a:xfrm>
            <a:off x="4779818" y="4625439"/>
            <a:ext cx="3046562" cy="1536231"/>
            <a:chOff x="4779818" y="4625439"/>
            <a:chExt cx="3046562" cy="1536231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D44F330F-393C-FE6C-22D7-97F6F3B2C89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rcRect l="14675" t="2749" r="15987" b="36779"/>
            <a:stretch/>
          </p:blipFill>
          <p:spPr>
            <a:xfrm>
              <a:off x="4883747" y="4702628"/>
              <a:ext cx="2942633" cy="1459042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84DB24B5-CD46-6999-2E55-727AB413EB68}"/>
                </a:ext>
              </a:extLst>
            </p:cNvPr>
            <p:cNvSpPr/>
            <p:nvPr userDrawn="1"/>
          </p:nvSpPr>
          <p:spPr>
            <a:xfrm>
              <a:off x="4779818" y="4625439"/>
              <a:ext cx="819397" cy="42156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61E432DA-04D7-8169-4DA1-BD9004AD1F31}"/>
              </a:ext>
            </a:extLst>
          </p:cNvPr>
          <p:cNvSpPr txBox="1"/>
          <p:nvPr/>
        </p:nvSpPr>
        <p:spPr>
          <a:xfrm>
            <a:off x="4768850" y="4636676"/>
            <a:ext cx="7696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NPS</a:t>
            </a:r>
          </a:p>
        </p:txBody>
      </p:sp>
      <p:cxnSp>
        <p:nvCxnSpPr>
          <p:cNvPr id="8" name="Straight Arrow Connector 7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057CD5B4-30A8-F114-7D97-C6BE483D2698}"/>
              </a:ext>
            </a:extLst>
          </p:cNvPr>
          <p:cNvCxnSpPr>
            <a:cxnSpLocks/>
          </p:cNvCxnSpPr>
          <p:nvPr/>
        </p:nvCxnSpPr>
        <p:spPr>
          <a:xfrm flipH="1" flipV="1">
            <a:off x="6215743" y="5268686"/>
            <a:ext cx="119743" cy="76071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8354109"/>
      </p:ext>
    </p:extLst>
  </p:cSld>
  <p:clrMapOvr>
    <a:masterClrMapping/>
  </p:clrMapOvr>
</p:sld>
</file>

<file path=ppt/theme/theme1.xml><?xml version="1.0" encoding="utf-8"?>
<a:theme xmlns:a="http://schemas.openxmlformats.org/drawingml/2006/main" name="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2.xml><?xml version="1.0" encoding="utf-8"?>
<a:theme xmlns:a="http://schemas.openxmlformats.org/drawingml/2006/main" name="1_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8662b06d-03b9-424a-ab70-bfab313b8d48">
      <UserInfo>
        <DisplayName/>
        <AccountId xsi:nil="true"/>
        <AccountType/>
      </UserInfo>
    </SharedWithUsers>
    <lcf76f155ced4ddcb4097134ff3c332f xmlns="cbe4f0d9-fb0d-42e8-a680-6e558966cc0a">
      <Terms xmlns="http://schemas.microsoft.com/office/infopath/2007/PartnerControls"/>
    </lcf76f155ced4ddcb4097134ff3c332f>
    <TaxCatchAll xmlns="8662b06d-03b9-424a-ab70-bfab313b8d48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7233D02C2F3D148860CE3F6DFEDC733" ma:contentTypeVersion="14" ma:contentTypeDescription="Skapa ett nytt dokument." ma:contentTypeScope="" ma:versionID="0c9edc9dd201ec7e0aad11c3e5b6585d">
  <xsd:schema xmlns:xsd="http://www.w3.org/2001/XMLSchema" xmlns:xs="http://www.w3.org/2001/XMLSchema" xmlns:p="http://schemas.microsoft.com/office/2006/metadata/properties" xmlns:ns2="cbe4f0d9-fb0d-42e8-a680-6e558966cc0a" xmlns:ns3="8662b06d-03b9-424a-ab70-bfab313b8d48" targetNamespace="http://schemas.microsoft.com/office/2006/metadata/properties" ma:root="true" ma:fieldsID="747753a65807342e6e2ff8492b1bbc82" ns2:_="" ns3:_="">
    <xsd:import namespace="cbe4f0d9-fb0d-42e8-a680-6e558966cc0a"/>
    <xsd:import namespace="8662b06d-03b9-424a-ab70-bfab313b8d4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e4f0d9-fb0d-42e8-a680-6e558966cc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Bildmarkeringar" ma:readOnly="false" ma:fieldId="{5cf76f15-5ced-4ddc-b409-7134ff3c332f}" ma:taxonomyMulti="true" ma:sspId="e6ea580d-a90f-4d05-8666-171099ee70e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62b06d-03b9-424a-ab70-bfab313b8d4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ea3a2a4a-b955-42ec-9c7b-fe6988a8fcc6}" ma:internalName="TaxCatchAll" ma:showField="CatchAllData" ma:web="8662b06d-03b9-424a-ab70-bfab313b8d4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D36C4CC-F8E6-4A8E-83BB-78CE3358111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71BDA3F-9081-465D-A0C8-DF261C8C3C7F}">
  <ds:schemaRefs>
    <ds:schemaRef ds:uri="cbe4f0d9-fb0d-42e8-a680-6e558966cc0a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8662b06d-03b9-424a-ab70-bfab313b8d48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FD6379D-3D43-4BBC-B399-7449D87D1321}">
  <ds:schemaRefs>
    <ds:schemaRef ds:uri="8662b06d-03b9-424a-ab70-bfab313b8d48"/>
    <ds:schemaRef ds:uri="cbe4f0d9-fb0d-42e8-a680-6e558966cc0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2321cc12-b2a3-4edf-b26e-9eb151c69c7d}" enabled="0" method="" siteId="{2321cc12-b2a3-4edf-b26e-9eb151c69c7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OVPH_Esitys_YKSIKIELINEN</Template>
  <TotalTime>0</TotalTime>
  <Words>693</Words>
  <Application>Microsoft Office PowerPoint</Application>
  <PresentationFormat>Widescreen</PresentationFormat>
  <Paragraphs>145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맑은 고딕</vt:lpstr>
      <vt:lpstr>Aptos</vt:lpstr>
      <vt:lpstr>Arial</vt:lpstr>
      <vt:lpstr>Calibri</vt:lpstr>
      <vt:lpstr>굴림</vt:lpstr>
      <vt:lpstr>Segoe UI</vt:lpstr>
      <vt:lpstr>Times New Roman</vt:lpstr>
      <vt:lpstr>OVHP_teema</vt:lpstr>
      <vt:lpstr>1_OVHP_teema</vt:lpstr>
      <vt:lpstr>Omavalvonnan seurantatietojen raportointi</vt:lpstr>
      <vt:lpstr>Saatavuus</vt:lpstr>
      <vt:lpstr>Turvallisuus ja laatu</vt:lpstr>
      <vt:lpstr>Asiakaskokemus 5-8.2025</vt:lpstr>
      <vt:lpstr>Osallisuus</vt:lpstr>
      <vt:lpstr>Henkilöstö</vt:lpstr>
    </vt:vector>
  </TitlesOfParts>
  <Company>VSHP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Omavalvonnan seuratatietojen raportointi</dc:title>
  <dc:creator>Granö Anna Marie</dc:creator>
  <cp:lastModifiedBy>Tallgren Ida</cp:lastModifiedBy>
  <cp:revision>3</cp:revision>
  <dcterms:created xsi:type="dcterms:W3CDTF">2023-11-14T05:41:58Z</dcterms:created>
  <dcterms:modified xsi:type="dcterms:W3CDTF">2025-09-19T08:30:38Z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0x010100EF14333EC10D104D8872EC4D2A8756AE</vt:lpwstr>
  </property>
  <property fmtid="{D5CDD505-2E9C-101B-9397-08002B2CF9AE}" pid="3" name="MediaServiceImageTags">
    <vt:lpwstr/>
  </property>
  <property fmtid="{D5CDD505-2E9C-101B-9397-08002B2CF9AE}" pid="4" name="Order">
    <vt:r8>247400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</Properties>
</file>