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authors.xml" ContentType="application/vnd.ms-powerpoint.author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  <p:sldMasterId id="2147483733" r:id="rId6"/>
  </p:sldMasterIdLst>
  <p:notesMasterIdLst>
    <p:notesMasterId r:id="rId16"/>
  </p:notesMasterIdLst>
  <p:handoutMasterIdLst>
    <p:handoutMasterId r:id="rId17"/>
  </p:handoutMasterIdLst>
  <p:sldIdLst>
    <p:sldId id="256" r:id="rId7"/>
    <p:sldId id="562" r:id="rId8"/>
    <p:sldId id="581" r:id="rId9"/>
    <p:sldId id="582" r:id="rId10"/>
    <p:sldId id="585" r:id="rId11"/>
    <p:sldId id="584" r:id="rId12"/>
    <p:sldId id="452" r:id="rId13"/>
    <p:sldId id="579" r:id="rId14"/>
    <p:sldId id="580" r:id="rId1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4F30769-80A6-3368-5BF7-C039BD397A47}" name="Vertanen Katja" initials="KV" userId="S::katja.vertanen@ovph.fi::44c5ee9e-eda9-44bf-aa00-41611b2fef3d" providerId="AD"/>
  <p188:author id="{8BD51E84-A55A-6391-52DA-931A46D3E969}" name="Guss Kathy" initials="GK" userId="S::kathy.guss@ovph.fi::950a6ebe-db69-42ab-9c55-55131745aaa7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C8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6B2AB4-345F-EFA5-0F76-2CA1266970D6}" v="9" dt="2025-09-23T05:09:18.3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4" d="100"/>
          <a:sy n="154" d="100"/>
        </p:scale>
        <p:origin x="53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microsoft.com/office/2018/10/relationships/authors" Target="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microsoft.com/office/2015/10/relationships/revisionInfo" Target="revisionInfo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52</c:v>
                </c:pt>
                <c:pt idx="1">
                  <c:v>37</c:v>
                </c:pt>
                <c:pt idx="2">
                  <c:v>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CC-4AD5-BF42-673CA57A061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39</c:v>
                </c:pt>
                <c:pt idx="1">
                  <c:v>31</c:v>
                </c:pt>
                <c:pt idx="2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60-45F1-BFFF-E040F0F12C9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28</c:v>
                </c:pt>
                <c:pt idx="1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28-4557-A934-04E4D5295FA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23.9.2025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D7DB2FD-E821-42CD-A42C-78AD0F702CB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3448224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630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5254763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20219923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85897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5118255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45834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645449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05968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9285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2912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738262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3560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4704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4108073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12916253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619778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25003291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669213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946041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3939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488278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693077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85080775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42262652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810284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150055618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950364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18610782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48417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915227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02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105336634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62633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85711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91987233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3523849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51200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28982517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74730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2952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444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3951AD-C835-72D1-BF2F-871377F920FB}"/>
              </a:ext>
            </a:extLst>
          </p:cNvPr>
          <p:cNvCxnSpPr>
            <a:cxnSpLocks/>
          </p:cNvCxnSpPr>
          <p:nvPr userDrawn="1"/>
        </p:nvCxnSpPr>
        <p:spPr>
          <a:xfrm>
            <a:off x="8172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488871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311F27B-FC4E-C5AA-EA9F-1005AF046BBB}"/>
              </a:ext>
            </a:extLst>
          </p:cNvPr>
          <p:cNvCxnSpPr>
            <a:cxnSpLocks/>
          </p:cNvCxnSpPr>
          <p:nvPr userDrawn="1"/>
        </p:nvCxnSpPr>
        <p:spPr>
          <a:xfrm>
            <a:off x="4680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788079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013254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0995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658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38089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12.sv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13" Type="http://schemas.openxmlformats.org/officeDocument/2006/relationships/slideLayout" Target="../slideLayouts/slideLayout51.xml"/><Relationship Id="rId18" Type="http://schemas.openxmlformats.org/officeDocument/2006/relationships/slideLayout" Target="../slideLayouts/slideLayout56.xml"/><Relationship Id="rId3" Type="http://schemas.openxmlformats.org/officeDocument/2006/relationships/slideLayout" Target="../slideLayouts/slideLayout41.xml"/><Relationship Id="rId21" Type="http://schemas.openxmlformats.org/officeDocument/2006/relationships/slideLayout" Target="../slideLayouts/slideLayout59.xml"/><Relationship Id="rId7" Type="http://schemas.openxmlformats.org/officeDocument/2006/relationships/slideLayout" Target="../slideLayouts/slideLayout45.xml"/><Relationship Id="rId12" Type="http://schemas.openxmlformats.org/officeDocument/2006/relationships/slideLayout" Target="../slideLayouts/slideLayout50.xml"/><Relationship Id="rId17" Type="http://schemas.openxmlformats.org/officeDocument/2006/relationships/slideLayout" Target="../slideLayouts/slideLayout55.xml"/><Relationship Id="rId25" Type="http://schemas.openxmlformats.org/officeDocument/2006/relationships/image" Target="../media/image12.svg"/><Relationship Id="rId2" Type="http://schemas.openxmlformats.org/officeDocument/2006/relationships/slideLayout" Target="../slideLayouts/slideLayout40.xml"/><Relationship Id="rId16" Type="http://schemas.openxmlformats.org/officeDocument/2006/relationships/slideLayout" Target="../slideLayouts/slideLayout54.xml"/><Relationship Id="rId20" Type="http://schemas.openxmlformats.org/officeDocument/2006/relationships/slideLayout" Target="../slideLayouts/slideLayout58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43.xml"/><Relationship Id="rId15" Type="http://schemas.openxmlformats.org/officeDocument/2006/relationships/slideLayout" Target="../slideLayouts/slideLayout53.xml"/><Relationship Id="rId23" Type="http://schemas.openxmlformats.org/officeDocument/2006/relationships/theme" Target="../theme/theme3.xml"/><Relationship Id="rId10" Type="http://schemas.openxmlformats.org/officeDocument/2006/relationships/slideLayout" Target="../slideLayouts/slideLayout48.xml"/><Relationship Id="rId19" Type="http://schemas.openxmlformats.org/officeDocument/2006/relationships/slideLayout" Target="../slideLayouts/slideLayout57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Relationship Id="rId14" Type="http://schemas.openxmlformats.org/officeDocument/2006/relationships/slideLayout" Target="../slideLayouts/slideLayout52.xml"/><Relationship Id="rId22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:asvg="http://schemas.microsoft.com/office/drawing/2016/SVG/main" xmlns="" r:embed="rId20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96DAC541-7B7A-43D3-8B79-37D633B846F1}">
                <asvg:svgBlip xmlns:asvg="http://schemas.microsoft.com/office/drawing/2016/SVG/main" xmlns="" r:embed="rId24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1956249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30" r:id="rId19"/>
    <p:sldLayoutId id="2147483731" r:id="rId20"/>
    <p:sldLayoutId id="2147483732" r:id="rId2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xmlns="" r:embed="rId25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2630958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  <p:sldLayoutId id="2147483745" r:id="rId12"/>
    <p:sldLayoutId id="2147483746" r:id="rId13"/>
    <p:sldLayoutId id="2147483747" r:id="rId14"/>
    <p:sldLayoutId id="2147483748" r:id="rId15"/>
    <p:sldLayoutId id="2147483749" r:id="rId16"/>
    <p:sldLayoutId id="2147483750" r:id="rId17"/>
    <p:sldLayoutId id="2147483751" r:id="rId18"/>
    <p:sldLayoutId id="2147483752" r:id="rId19"/>
    <p:sldLayoutId id="2147483753" r:id="rId20"/>
    <p:sldLayoutId id="2147483754" r:id="rId21"/>
    <p:sldLayoutId id="2147483755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11.jpeg"/><Relationship Id="rId5" Type="http://schemas.openxmlformats.org/officeDocument/2006/relationships/image" Target="../media/image23.sv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4800"/>
              <a:t>Omavalvonnan </a:t>
            </a:r>
            <a:r>
              <a:rPr lang="fi-FI" sz="4800" err="1"/>
              <a:t>seuratatietojen</a:t>
            </a:r>
            <a:r>
              <a:rPr lang="fi-FI" sz="4800"/>
              <a:t> raportointi</a:t>
            </a:r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13033"/>
            <a:ext cx="9026197" cy="9262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Tulosalue: Asiakas- ja palveluohjaus</a:t>
            </a:r>
          </a:p>
          <a:p>
            <a:r>
              <a:rPr lang="fi-FI"/>
              <a:t>Raportoitava ajanjakso: 5-8.2025</a:t>
            </a:r>
            <a:endParaRPr lang="fi-FI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>
                <a:solidFill>
                  <a:schemeClr val="bg1"/>
                </a:solidFill>
              </a:rPr>
              <a:t>Lyhenteet:</a:t>
            </a:r>
          </a:p>
          <a:p>
            <a:r>
              <a:rPr lang="fi-FI" sz="1400">
                <a:solidFill>
                  <a:schemeClr val="bg1"/>
                </a:solidFill>
              </a:rPr>
              <a:t>NPS (Net </a:t>
            </a:r>
            <a:r>
              <a:rPr lang="fi-FI" sz="1400" err="1">
                <a:solidFill>
                  <a:schemeClr val="bg1"/>
                </a:solidFill>
              </a:rPr>
              <a:t>Promoter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Score</a:t>
            </a:r>
            <a:r>
              <a:rPr lang="fi-FI" sz="1400">
                <a:solidFill>
                  <a:schemeClr val="bg1"/>
                </a:solidFill>
              </a:rPr>
              <a:t>): Suositteluindeksi (asiakkaat ja henkilöstö)</a:t>
            </a:r>
          </a:p>
          <a:p>
            <a:r>
              <a:rPr lang="fi-FI" sz="1400" err="1">
                <a:solidFill>
                  <a:schemeClr val="bg1"/>
                </a:solidFill>
              </a:rPr>
              <a:t>Haipro</a:t>
            </a:r>
            <a:r>
              <a:rPr lang="fi-FI" sz="1400">
                <a:solidFill>
                  <a:schemeClr val="bg1"/>
                </a:solidFill>
              </a:rPr>
              <a:t>: Haitta- ja vaaratapahtumailmoitus -järjestelmä </a:t>
            </a:r>
          </a:p>
          <a:p>
            <a:r>
              <a:rPr lang="fi-FI" sz="1400">
                <a:solidFill>
                  <a:schemeClr val="bg1"/>
                </a:solidFill>
              </a:rPr>
              <a:t>Edellisen kauden (9-12.2024) arvo ilmoitetaan suluissa.</a:t>
            </a:r>
          </a:p>
        </p:txBody>
      </p:sp>
    </p:spTree>
    <p:extLst>
      <p:ext uri="{BB962C8B-B14F-4D97-AF65-F5344CB8AC3E}">
        <p14:creationId xmlns:p14="http://schemas.microsoft.com/office/powerpoint/2010/main" val="1257341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8C54A47-4755-BB85-265C-9505A8C9601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8460000" y="1213089"/>
            <a:ext cx="3600000" cy="5040462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F1849AE3-4653-4A79-BE37-49DE155C83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b="1"/>
              <a:t>Saatavuus - Puhelinpalvelut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60000" y="1224000"/>
            <a:ext cx="3600000" cy="5040462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8000" y="1332000"/>
            <a:ext cx="3492000" cy="489364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Terveydenhuollon hoidon tarpeen arviointi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latin typeface="Arial" panose="020B0604020202020204"/>
              </a:rPr>
              <a:t>Tavoite: arviointi 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samana</a:t>
            </a:r>
            <a:r>
              <a:rPr kumimoji="0" lang="fi-FI" sz="1400" b="1" i="0" u="none" strike="noStrike" kern="1200" cap="none" spc="0" normalizeH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arkipäivänä</a:t>
            </a:r>
            <a:endParaRPr lang="fi-FI" sz="14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cs typeface="Arial"/>
            </a:endParaRPr>
          </a:p>
          <a:p>
            <a:r>
              <a:rPr lang="fi-FI" sz="1400" b="1">
                <a:latin typeface="Arial" panose="020B0604020202020204"/>
                <a:cs typeface="Arial"/>
              </a:rPr>
              <a:t/>
            </a:r>
            <a:br>
              <a:rPr lang="fi-FI" sz="1400" b="1">
                <a:latin typeface="Arial" panose="020B0604020202020204"/>
                <a:cs typeface="Arial"/>
              </a:rPr>
            </a:br>
            <a:r>
              <a:rPr lang="fi-FI" sz="1400" b="1">
                <a:latin typeface="Arial" panose="020B0604020202020204"/>
                <a:cs typeface="Arial"/>
              </a:rPr>
              <a:t>Tilanne: </a:t>
            </a:r>
          </a:p>
          <a:p>
            <a:r>
              <a:rPr lang="fi-FI" sz="1400"/>
              <a:t>Puhelumäärät kaikki/</a:t>
            </a:r>
            <a:r>
              <a:rPr lang="fi-FI" sz="1400">
                <a:solidFill>
                  <a:srgbClr val="213A8F"/>
                </a:solidFill>
              </a:rPr>
              <a:t> </a:t>
            </a:r>
            <a:r>
              <a:rPr lang="fi-FI" sz="1400"/>
              <a:t>uniikit/ vastatut: </a:t>
            </a:r>
            <a:endParaRPr lang="fi-FI" sz="1400">
              <a:cs typeface="Arial"/>
            </a:endParaRPr>
          </a:p>
          <a:p>
            <a:r>
              <a:rPr lang="fi-FI" sz="1400">
                <a:cs typeface="Arial"/>
              </a:rPr>
              <a:t>61 907/ 47164/ 19 955</a:t>
            </a:r>
          </a:p>
          <a:p>
            <a:r>
              <a:rPr lang="fi-FI" sz="1400"/>
              <a:t>Jonotusaika (keskiarvo): </a:t>
            </a:r>
            <a:endParaRPr lang="fi-FI" sz="1400">
              <a:cs typeface="Arial"/>
            </a:endParaRPr>
          </a:p>
          <a:p>
            <a:r>
              <a:rPr lang="fi-FI" sz="1400"/>
              <a:t>18 min 51 s</a:t>
            </a:r>
            <a:endParaRPr lang="fi-FI" sz="1400">
              <a:cs typeface="Arial"/>
            </a:endParaRPr>
          </a:p>
          <a:p>
            <a:r>
              <a:rPr lang="fi-FI" sz="1400"/>
              <a:t>Takaisinsoittoja (määrä): 18687</a:t>
            </a:r>
            <a:endParaRPr lang="fi-FI" sz="1400">
              <a:cs typeface="Arial"/>
            </a:endParaRPr>
          </a:p>
          <a:p>
            <a:r>
              <a:rPr lang="fi-FI" sz="1400"/>
              <a:t>Takaisinsoittoviive: (keskiarvo): </a:t>
            </a:r>
            <a:endParaRPr lang="fi-FI" sz="1400">
              <a:cs typeface="Arial"/>
            </a:endParaRPr>
          </a:p>
          <a:p>
            <a:r>
              <a:rPr lang="fi-FI" sz="1400"/>
              <a:t>17 tuntia 28 min  </a:t>
            </a:r>
            <a:endParaRPr lang="fi-FI" sz="1400">
              <a:cs typeface="Arial"/>
            </a:endParaRPr>
          </a:p>
          <a:p>
            <a:pPr>
              <a:defRPr/>
            </a:pPr>
            <a:r>
              <a:rPr lang="fi-FI" sz="1400">
                <a:latin typeface="Arial" panose="020B0604020202020204"/>
                <a:cs typeface="Arial"/>
              </a:rPr>
              <a:t>Hoidon tarpeen arvioinnin chat (määrä): Telia ACE chat 435, </a:t>
            </a:r>
            <a:r>
              <a:rPr lang="fi-FI" sz="1400" err="1">
                <a:latin typeface="Arial" panose="020B0604020202020204"/>
                <a:cs typeface="Arial"/>
              </a:rPr>
              <a:t>Flow</a:t>
            </a:r>
            <a:r>
              <a:rPr lang="fi-FI" sz="1400">
                <a:latin typeface="Arial" panose="020B0604020202020204"/>
                <a:cs typeface="Arial"/>
              </a:rPr>
              <a:t> </a:t>
            </a:r>
            <a:r>
              <a:rPr lang="fi-FI" sz="1400" err="1">
                <a:latin typeface="Arial" panose="020B0604020202020204"/>
                <a:cs typeface="Arial"/>
              </a:rPr>
              <a:t>Medik</a:t>
            </a:r>
            <a:r>
              <a:rPr lang="fi-FI" sz="1400">
                <a:latin typeface="Arial" panose="020B0604020202020204"/>
                <a:cs typeface="Arial"/>
              </a:rPr>
              <a:t> chat 705</a:t>
            </a:r>
          </a:p>
          <a:p>
            <a:pPr>
              <a:defRPr/>
            </a:pPr>
            <a:r>
              <a:rPr lang="fi-FI" sz="1400">
                <a:latin typeface="Arial" panose="020B0604020202020204"/>
                <a:cs typeface="Arial"/>
              </a:rPr>
              <a:t>Seniorilinja kaikki/uniikit/vastatut: 11707/8841/3496</a:t>
            </a:r>
          </a:p>
          <a:p>
            <a:pPr>
              <a:defRPr/>
            </a:pPr>
            <a:r>
              <a:rPr lang="fi-FI" sz="1400">
                <a:latin typeface="Arial" panose="020B0604020202020204"/>
                <a:cs typeface="Arial"/>
              </a:rPr>
              <a:t>Jonotusaika (keskiarvo): 22 min </a:t>
            </a:r>
          </a:p>
          <a:p>
            <a:r>
              <a:rPr lang="fi-FI" sz="1400">
                <a:cs typeface="Arial"/>
              </a:rPr>
              <a:t>Sair.hoit. Chat 4982, odotusaika 16min</a:t>
            </a:r>
            <a:endParaRPr lang="fi-FI" sz="1400"/>
          </a:p>
          <a:p>
            <a:r>
              <a:rPr lang="fi-FI" sz="1400" b="1"/>
              <a:t>Korjaavat toimenpiteet: </a:t>
            </a:r>
            <a:endParaRPr lang="fi-FI" sz="1400" b="1">
              <a:cs typeface="Arial"/>
            </a:endParaRPr>
          </a:p>
          <a:p>
            <a:pPr>
              <a:defRPr/>
            </a:pPr>
            <a:r>
              <a:rPr lang="fi-FI" sz="1400">
                <a:latin typeface="Arial" panose="020B0604020202020204"/>
                <a:cs typeface="Arial"/>
              </a:rPr>
              <a:t>Seniorilinjassa mahdollisuus takaisinsoittopyynnön jättämiselle</a:t>
            </a:r>
            <a:endParaRPr lang="fi-FI"/>
          </a:p>
          <a:p>
            <a:endParaRPr lang="fi-FI" sz="14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68000" y="1332000"/>
            <a:ext cx="3412289" cy="46474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Sosiaalihuollon</a:t>
            </a:r>
            <a:r>
              <a:rPr kumimoji="0" lang="fi-FI" sz="1600" b="1" i="0" u="none" strike="noStrike" kern="1200" cap="none" spc="0" normalizeH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palveluohjaus  </a:t>
            </a:r>
            <a:r>
              <a:rPr kumimoji="0" lang="fi-FI" sz="1400" b="1" i="0" u="none" strike="noStrike" kern="1200" cap="none" spc="0" normalizeH="0" noProof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Tavoite: vireilletulo samana arkipäivänä</a:t>
            </a:r>
            <a:endParaRPr lang="fi-FI" sz="1400" b="1">
              <a:cs typeface="Arial"/>
            </a:endParaRPr>
          </a:p>
          <a:p>
            <a:endParaRPr lang="en-US" sz="1400">
              <a:solidFill>
                <a:schemeClr val="tx2"/>
              </a:solidFill>
              <a:cs typeface="Arial"/>
            </a:endParaRPr>
          </a:p>
          <a:p>
            <a:r>
              <a:rPr lang="en-US" sz="1400" b="1" err="1">
                <a:solidFill>
                  <a:schemeClr val="tx2"/>
                </a:solidFill>
                <a:cs typeface="Arial"/>
              </a:rPr>
              <a:t>Tilanne</a:t>
            </a:r>
            <a:r>
              <a:rPr lang="en-US" sz="1400" b="1">
                <a:solidFill>
                  <a:schemeClr val="tx2"/>
                </a:solidFill>
                <a:cs typeface="Arial"/>
              </a:rPr>
              <a:t>: </a:t>
            </a:r>
          </a:p>
          <a:p>
            <a:r>
              <a:rPr lang="fi-FI" sz="1400">
                <a:cs typeface="Arial"/>
              </a:rPr>
              <a:t>Palvelu lapsille, nuorille, perheille, työikäisille ja vammaisille</a:t>
            </a:r>
          </a:p>
          <a:p>
            <a:endParaRPr lang="fi-FI" sz="1400">
              <a:cs typeface="Arial"/>
            </a:endParaRPr>
          </a:p>
          <a:p>
            <a:r>
              <a:rPr lang="fi-FI" sz="1400">
                <a:cs typeface="Arial"/>
              </a:rPr>
              <a:t>Puhelumäärät kaikki/ uniikit/ vastatut: 2904/ 2507/ 2221</a:t>
            </a:r>
            <a:endParaRPr lang="fi-FI"/>
          </a:p>
          <a:p>
            <a:r>
              <a:rPr lang="fi-FI" sz="1400">
                <a:cs typeface="Arial"/>
              </a:rPr>
              <a:t>Jonotusaika (keskiarvo): 32 s</a:t>
            </a:r>
          </a:p>
          <a:p>
            <a:r>
              <a:rPr lang="fi-FI" sz="1400">
                <a:cs typeface="Arial"/>
              </a:rPr>
              <a:t>Takaisinsoittoja (määrä): 374</a:t>
            </a:r>
          </a:p>
          <a:p>
            <a:r>
              <a:rPr lang="fi-FI" sz="1400">
                <a:cs typeface="Arial"/>
              </a:rPr>
              <a:t>Takaisinsoittoviive (keskiarvo): 34 min </a:t>
            </a:r>
          </a:p>
          <a:p>
            <a:r>
              <a:rPr lang="fi-FI" sz="1400">
                <a:cs typeface="Arial"/>
              </a:rPr>
              <a:t>55 s</a:t>
            </a:r>
            <a:endParaRPr lang="fi-FI"/>
          </a:p>
          <a:p>
            <a:r>
              <a:rPr lang="fi-FI" sz="1400" err="1">
                <a:cs typeface="Arial"/>
              </a:rPr>
              <a:t>Sos.huollon</a:t>
            </a:r>
            <a:r>
              <a:rPr lang="fi-FI" sz="1400">
                <a:cs typeface="Arial"/>
              </a:rPr>
              <a:t> chat määrä: 70 kpl  odotusaika 13 min 31 s</a:t>
            </a:r>
          </a:p>
          <a:p>
            <a:endParaRPr lang="fi-FI" sz="1400"/>
          </a:p>
          <a:p>
            <a:r>
              <a:rPr lang="fi-FI" sz="1400" b="1"/>
              <a:t>Korjaavat toimenpiteet: </a:t>
            </a:r>
            <a:endParaRPr lang="en-US" sz="1400" b="1">
              <a:ea typeface="+mn-lt"/>
              <a:cs typeface="+mn-lt"/>
            </a:endParaRPr>
          </a:p>
          <a:p>
            <a:r>
              <a:rPr lang="fi-FI" sz="1400">
                <a:ea typeface="+mn-lt"/>
                <a:cs typeface="+mn-lt"/>
              </a:rPr>
              <a:t>Tarve on erillinen linja sosiaalihuollon ikäihmisten palveluille. Toteutus vuoden vaihteen jälkeen.</a:t>
            </a:r>
            <a:endParaRPr lang="fi-FI" sz="1400">
              <a:solidFill>
                <a:schemeClr val="tx2"/>
              </a:solidFill>
              <a:cs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B8EDDC-940B-BD35-84A1-1163B3466D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568000" y="1332000"/>
            <a:ext cx="3412289" cy="59708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Hyvinvointialueen vaihde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latin typeface="Arial" panose="020B0604020202020204"/>
              </a:rPr>
              <a:t>Tavoite: </a:t>
            </a:r>
            <a:r>
              <a:rPr lang="fi-FI" sz="1400" b="1" noProof="0">
                <a:latin typeface="Arial" panose="020B0604020202020204"/>
              </a:rPr>
              <a:t>vastausprosentti yli 90%</a:t>
            </a:r>
            <a:endParaRPr lang="fi-FI" sz="14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cs typeface="Arial"/>
            </a:endParaRPr>
          </a:p>
          <a:p>
            <a:endParaRPr lang="fi-FI" sz="1400">
              <a:solidFill>
                <a:schemeClr val="tx2"/>
              </a:solidFill>
            </a:endParaRPr>
          </a:p>
          <a:p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Tilanne: </a:t>
            </a:r>
            <a:endParaRPr lang="fi-FI" sz="1800" b="1">
              <a:solidFill>
                <a:schemeClr val="tx2"/>
              </a:solidFill>
              <a:cs typeface="Arial"/>
            </a:endParaRPr>
          </a:p>
          <a:p>
            <a:r>
              <a:rPr lang="fi-FI" sz="1400">
                <a:cs typeface="Arial"/>
              </a:rPr>
              <a:t>Vastausprosentti: 93%</a:t>
            </a:r>
          </a:p>
          <a:p>
            <a:r>
              <a:rPr lang="fi-FI" sz="1400"/>
              <a:t>Puhelumäärä: 52 521 kpl</a:t>
            </a:r>
            <a:endParaRPr lang="fi-FI" sz="1400">
              <a:cs typeface="Arial"/>
            </a:endParaRPr>
          </a:p>
          <a:p>
            <a:r>
              <a:rPr lang="fi-FI" sz="1400">
                <a:cs typeface="Arial"/>
              </a:rPr>
              <a:t>Chat-määrät; 374 kpl ja odotusaika keskimäärin 51 </a:t>
            </a:r>
            <a:r>
              <a:rPr lang="fi-FI" sz="1400" err="1">
                <a:cs typeface="Arial"/>
              </a:rPr>
              <a:t>sek</a:t>
            </a:r>
            <a:r>
              <a:rPr lang="fi-FI" sz="1400">
                <a:cs typeface="Arial"/>
              </a:rPr>
              <a:t>.</a:t>
            </a:r>
          </a:p>
          <a:p>
            <a:endParaRPr lang="fi-FI" sz="1400"/>
          </a:p>
          <a:p>
            <a:r>
              <a:rPr lang="fi-FI" sz="1400" b="1"/>
              <a:t>Korjaavat toimenpiteet: </a:t>
            </a:r>
            <a:endParaRPr lang="fi-FI" sz="1400" b="1">
              <a:cs typeface="Arial"/>
            </a:endParaRPr>
          </a:p>
          <a:p>
            <a:pPr>
              <a:defRPr/>
            </a:pPr>
            <a:r>
              <a:rPr lang="fi-FI" sz="1400">
                <a:solidFill>
                  <a:srgbClr val="1F497D"/>
                </a:solidFill>
                <a:latin typeface="Arial"/>
                <a:ea typeface="Calibri"/>
                <a:cs typeface="Calibri"/>
              </a:rPr>
              <a:t>Vastausprosenttia seurataan päivätasolla ja henkilötasolla. Puhelumääriä seurataan myös viikoittain ja asiakkaille kerrotaan digipalveluista ja itsepalveluista, joiden avulla asiakkaat voivat aikaisempaa enemmän hoitaa asioitaan ja edistää terveydenhoitoaan.</a:t>
            </a:r>
            <a:endParaRPr lang="fi-FI" sz="1400">
              <a:latin typeface="Arial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40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>
              <a:defRPr/>
            </a:pPr>
            <a:r>
              <a:rPr lang="fi-FI" sz="1600" b="1">
                <a:solidFill>
                  <a:srgbClr val="213A8F"/>
                </a:solidFill>
                <a:latin typeface="Arial" panose="020B0604020202020204"/>
                <a:cs typeface="Arial" panose="020B0604020202020204"/>
              </a:rPr>
              <a:t>Digivastaanotto</a:t>
            </a:r>
          </a:p>
          <a:p>
            <a:pPr>
              <a:defRPr/>
            </a:pPr>
            <a:r>
              <a:rPr lang="fi-FI" sz="1400">
                <a:solidFill>
                  <a:srgbClr val="213A8F"/>
                </a:solidFill>
                <a:ea typeface="+mn-lt"/>
                <a:cs typeface="+mn-lt"/>
              </a:rPr>
              <a:t>Uusi alusta, </a:t>
            </a:r>
            <a:r>
              <a:rPr lang="fi-FI" sz="1400" err="1">
                <a:solidFill>
                  <a:srgbClr val="213A8F"/>
                </a:solidFill>
                <a:ea typeface="+mn-lt"/>
                <a:cs typeface="+mn-lt"/>
              </a:rPr>
              <a:t>FlowMedic</a:t>
            </a:r>
            <a:r>
              <a:rPr lang="fi-FI" sz="1400">
                <a:solidFill>
                  <a:srgbClr val="213A8F"/>
                </a:solidFill>
                <a:ea typeface="+mn-lt"/>
                <a:cs typeface="+mn-lt"/>
              </a:rPr>
              <a:t> 15.4,   puolet hyvinvointialueen asukkaista voivat sitä käyttää vuoden loppuun. (Liittyy tutkimukseen), sen jälkeen käyttö laajenee koskemaan kaikkia hyvinvointialueen asukkaita.</a:t>
            </a:r>
            <a:endParaRPr lang="fi-FI" sz="1400">
              <a:cs typeface="Arial"/>
            </a:endParaRPr>
          </a:p>
          <a:p>
            <a:pPr>
              <a:defRPr/>
            </a:pPr>
            <a:endParaRPr lang="sv-SE" b="1">
              <a:solidFill>
                <a:srgbClr val="213A8F"/>
              </a:solidFill>
              <a:latin typeface="Arial" panose="020B0604020202020204"/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550267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c 10">
            <a:extLst>
              <a:ext uri="{FF2B5EF4-FFF2-40B4-BE49-F238E27FC236}">
                <a16:creationId xmlns:a16="http://schemas.microsoft.com/office/drawing/2014/main" id="{F1849AE3-4653-4A79-BE37-49DE155C83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b="1"/>
              <a:t>Saatavuus – Digitaliset palvelut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60000" y="1224000"/>
            <a:ext cx="5423604" cy="5040462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51802" y="1335096"/>
            <a:ext cx="5040000" cy="301005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fi-FI" sz="1600" b="1"/>
              <a:t>Omaolo-oirearvio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Tavoite</a:t>
            </a:r>
            <a:r>
              <a:rPr kumimoji="0" lang="fi-FI" sz="1400" b="1" i="0" u="none" strike="noStrike" kern="1200" cap="none" spc="0" normalizeH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kasvattaa käyttömäärää (2025 tavoite 10% hoidon tarpeen arvioinneista)</a:t>
            </a:r>
            <a:endParaRPr lang="fi-FI" sz="14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cs typeface="Arial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fi-FI" sz="1400" b="1"/>
              <a:t>Tilanne: </a:t>
            </a:r>
            <a:endParaRPr lang="fi-FI" sz="1400" b="1">
              <a:cs typeface="Arial"/>
            </a:endParaRPr>
          </a:p>
          <a:p>
            <a:r>
              <a:rPr lang="fi-FI" sz="1400"/>
              <a:t>Tehtyjä oirearviointeja: 2806</a:t>
            </a:r>
            <a:endParaRPr lang="fi-FI" sz="1400">
              <a:cs typeface="Arial"/>
            </a:endParaRPr>
          </a:p>
          <a:p>
            <a:r>
              <a:rPr lang="fi-FI" sz="1400"/>
              <a:t>Annettuja itsehoito-ohjeita: 651</a:t>
            </a:r>
            <a:endParaRPr lang="fi-FI" sz="1400">
              <a:cs typeface="Arial"/>
            </a:endParaRPr>
          </a:p>
          <a:p>
            <a:r>
              <a:rPr lang="fi-FI" sz="1400"/>
              <a:t>Työjonolle ohjautuneita: 758</a:t>
            </a:r>
            <a:endParaRPr lang="fi-FI" sz="1400">
              <a:cs typeface="Arial"/>
            </a:endParaRPr>
          </a:p>
          <a:p>
            <a:r>
              <a:rPr lang="fi-FI" sz="1400">
                <a:cs typeface="Arial"/>
              </a:rPr>
              <a:t>Osuus kaikista hoidon tarpeen arvioinneista: 5,95%</a:t>
            </a:r>
          </a:p>
          <a:p>
            <a:endParaRPr lang="fi-FI" sz="1400">
              <a:cs typeface="Arial"/>
            </a:endParaRPr>
          </a:p>
          <a:p>
            <a:r>
              <a:rPr lang="fi-FI" sz="1400" b="1"/>
              <a:t>Korjaavat toimenpiteet: </a:t>
            </a:r>
            <a:endParaRPr lang="fi-FI" sz="1400" b="1">
              <a:cs typeface="Arial"/>
            </a:endParaRPr>
          </a:p>
          <a:p>
            <a:pPr>
              <a:defRPr/>
            </a:pPr>
            <a:r>
              <a:rPr lang="fi-FI" sz="1400">
                <a:latin typeface="Arial" panose="020B0604020202020204"/>
                <a:cs typeface="Arial"/>
              </a:rPr>
              <a:t>Omaolon laajentunut kaikkiin kuntiin </a:t>
            </a:r>
            <a:endParaRPr lang="fi-FI" sz="1400">
              <a:cs typeface="Arial"/>
            </a:endParaRPr>
          </a:p>
          <a:p>
            <a:pPr>
              <a:defRPr/>
            </a:pPr>
            <a:r>
              <a:rPr lang="fi-FI" sz="1400">
                <a:latin typeface="Arial" panose="020B0604020202020204"/>
                <a:cs typeface="Arial"/>
              </a:rPr>
              <a:t>Markkinoinnin lisääminen.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fi-FI" sz="1400" b="1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820256" y="1335096"/>
            <a:ext cx="5040000" cy="264687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Chatbot</a:t>
            </a:r>
            <a:endParaRPr kumimoji="0" lang="fi-FI" sz="16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Tavoite</a:t>
            </a:r>
            <a:r>
              <a:rPr kumimoji="0" lang="fi-FI" sz="1400" b="1" i="0" u="none" strike="noStrike" kern="1200" cap="none" spc="0" normalizeH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kasvattaa käyttömäärää</a:t>
            </a:r>
            <a:endParaRPr lang="fi-FI" sz="14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cs typeface="Arial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latin typeface="Arial" panose="020B0604020202020204"/>
              </a:rPr>
              <a:t>Tilanne: </a:t>
            </a:r>
            <a:endParaRPr lang="fi-FI" sz="1400" b="1">
              <a:latin typeface="Arial" panose="020B0604020202020204"/>
              <a:cs typeface="Arial"/>
            </a:endParaRPr>
          </a:p>
          <a:p>
            <a:r>
              <a:rPr lang="fi-FI" sz="1400"/>
              <a:t>Yksittäinen istunto ruotsi 1296 ja suomi 1571</a:t>
            </a:r>
            <a:endParaRPr lang="fi-FI" sz="1400">
              <a:cs typeface="Arial"/>
            </a:endParaRPr>
          </a:p>
          <a:p>
            <a:endParaRPr lang="fi-FI" sz="1400"/>
          </a:p>
          <a:p>
            <a:r>
              <a:rPr lang="fi-FI" sz="1400" b="1"/>
              <a:t>Korjaavat toimenpiteet: </a:t>
            </a:r>
            <a:endParaRPr lang="fi-FI" sz="1400" b="1">
              <a:cs typeface="Arial"/>
            </a:endParaRPr>
          </a:p>
          <a:p>
            <a:pPr>
              <a:defRPr/>
            </a:pPr>
            <a:r>
              <a:rPr lang="fi-FI" sz="1400">
                <a:latin typeface="Arial" panose="020B0604020202020204"/>
                <a:cs typeface="Arial"/>
              </a:rPr>
              <a:t>Markkinoinnin lisääminen. </a:t>
            </a:r>
            <a:r>
              <a:rPr lang="fi-FI" sz="1400" err="1">
                <a:latin typeface="Arial" panose="020B0604020202020204"/>
                <a:cs typeface="Arial"/>
              </a:rPr>
              <a:t>Chatbot</a:t>
            </a:r>
            <a:r>
              <a:rPr lang="fi-FI" sz="1400">
                <a:latin typeface="Arial" panose="020B0604020202020204"/>
                <a:cs typeface="Arial"/>
              </a:rPr>
              <a:t> kehittyy ja oppii edelleen käyttäjien kysymyksistä.</a:t>
            </a:r>
          </a:p>
          <a:p>
            <a:pPr marL="0" marR="0" lvl="0" indent="0" defTabSz="914400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endParaRPr lang="fi-FI" sz="140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cs typeface="Arial"/>
            </a:endParaRPr>
          </a:p>
          <a:p>
            <a:pPr>
              <a:defRPr/>
            </a:pPr>
            <a:endParaRPr lang="fi-FI" sz="1400">
              <a:cs typeface="Arial"/>
            </a:endParaRPr>
          </a:p>
          <a:p>
            <a:pPr>
              <a:spcAft>
                <a:spcPts val="600"/>
              </a:spcAft>
              <a:defRPr/>
            </a:pPr>
            <a:endParaRPr lang="fi-FI" sz="1400" b="1">
              <a:latin typeface="Arial" panose="020B0604020202020204"/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01520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c 10">
            <a:extLst>
              <a:ext uri="{FF2B5EF4-FFF2-40B4-BE49-F238E27FC236}">
                <a16:creationId xmlns:a16="http://schemas.microsoft.com/office/drawing/2014/main" id="{F1849AE3-4653-4A79-BE37-49DE155C83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b="1"/>
              <a:t>Saatavuus – Palvelupiste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60000" y="1224000"/>
            <a:ext cx="5423604" cy="5040462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51802" y="1335096"/>
            <a:ext cx="5040000" cy="177279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fi-FI" sz="1600" b="1"/>
              <a:t>Potilaskuljettajat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fi-FI" sz="1400" b="1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fi-FI" sz="1400" b="1"/>
              <a:t>Tilanne: </a:t>
            </a:r>
          </a:p>
          <a:p>
            <a:pPr fontAlgn="base"/>
            <a:r>
              <a:rPr lang="fi-FI" sz="1400" b="0" i="0" u="none" strike="noStrike">
                <a:effectLst/>
                <a:latin typeface="Arial"/>
                <a:cs typeface="Arial"/>
              </a:rPr>
              <a:t>Potilaskuljetuksia (määrä): </a:t>
            </a:r>
            <a:r>
              <a:rPr lang="fi-FI" sz="1400">
                <a:latin typeface="Arial"/>
                <a:cs typeface="Arial"/>
              </a:rPr>
              <a:t>9426</a:t>
            </a:r>
            <a:r>
              <a:rPr lang="fi-FI" sz="1400" b="0" i="0" u="none" strike="noStrike">
                <a:effectLst/>
                <a:latin typeface="Arial"/>
                <a:cs typeface="Arial"/>
              </a:rPr>
              <a:t> kpl, </a:t>
            </a:r>
            <a:r>
              <a:rPr lang="fi-FI" sz="1400">
                <a:latin typeface="Arial"/>
                <a:cs typeface="Arial"/>
              </a:rPr>
              <a:t>p</a:t>
            </a:r>
            <a:r>
              <a:rPr lang="fi-FI" sz="1400" b="0" i="0" u="none" strike="noStrike">
                <a:effectLst/>
                <a:latin typeface="Arial"/>
                <a:cs typeface="Arial"/>
              </a:rPr>
              <a:t>äivystyksessä </a:t>
            </a:r>
            <a:r>
              <a:rPr lang="fi-FI" sz="1400">
                <a:latin typeface="Arial"/>
                <a:cs typeface="Arial"/>
              </a:rPr>
              <a:t>3405 kpl</a:t>
            </a:r>
            <a:r>
              <a:rPr lang="fi-FI" sz="1400" b="0" i="0">
                <a:effectLst/>
                <a:latin typeface="Arial"/>
                <a:cs typeface="Arial"/>
              </a:rPr>
              <a:t>​</a:t>
            </a:r>
          </a:p>
          <a:p>
            <a:endParaRPr lang="fi-FI" sz="1400">
              <a:cs typeface="Arial"/>
            </a:endParaRPr>
          </a:p>
          <a:p>
            <a:r>
              <a:rPr lang="fi-FI" sz="1400" b="1"/>
              <a:t>Korjaavat toimenpiteet: </a:t>
            </a:r>
            <a:r>
              <a:rPr lang="fi-FI" sz="1400"/>
              <a:t>Kaikki vakanssit täytetty </a:t>
            </a:r>
            <a:endParaRPr lang="fi-FI" sz="1400">
              <a:cs typeface="Arial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fi-FI" sz="1400" b="1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820256" y="1335096"/>
            <a:ext cx="5040000" cy="258532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Palveluneuvojat (sairaalassa)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fi-FI" sz="1400" b="1">
              <a:latin typeface="Arial" panose="020B0604020202020204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latin typeface="Arial" panose="020B0604020202020204"/>
              </a:rPr>
              <a:t>Tilanne: </a:t>
            </a:r>
          </a:p>
          <a:p>
            <a:pPr fontAlgn="base"/>
            <a:r>
              <a:rPr lang="fi-FI" sz="1400" b="0" i="0" u="none" strike="noStrike">
                <a:effectLst/>
                <a:latin typeface="Arial"/>
                <a:cs typeface="Arial"/>
              </a:rPr>
              <a:t>Asiakaskontaktit:</a:t>
            </a:r>
            <a:r>
              <a:rPr lang="fi-FI" sz="1400">
                <a:latin typeface="Arial"/>
                <a:cs typeface="Arial"/>
              </a:rPr>
              <a:t> 16 700 </a:t>
            </a:r>
            <a:r>
              <a:rPr lang="fi-FI" sz="1400" b="0" i="0" u="none" strike="noStrike">
                <a:effectLst/>
                <a:latin typeface="Arial"/>
                <a:cs typeface="Arial"/>
              </a:rPr>
              <a:t>kpl</a:t>
            </a:r>
            <a:r>
              <a:rPr lang="fi-FI" sz="1400" b="0" i="0">
                <a:effectLst/>
                <a:latin typeface="Arial"/>
                <a:cs typeface="Arial"/>
              </a:rPr>
              <a:t>​</a:t>
            </a:r>
          </a:p>
          <a:p>
            <a:pPr fontAlgn="base"/>
            <a:r>
              <a:rPr lang="fi-FI" sz="1400" b="0" i="0" u="none" strike="noStrike">
                <a:effectLst/>
                <a:latin typeface="Arial"/>
                <a:cs typeface="Arial"/>
              </a:rPr>
              <a:t>Ennakkovaraukset </a:t>
            </a:r>
            <a:r>
              <a:rPr lang="fi-FI" sz="1400">
                <a:latin typeface="Arial"/>
                <a:cs typeface="Arial"/>
              </a:rPr>
              <a:t>661 </a:t>
            </a:r>
            <a:r>
              <a:rPr lang="fi-FI" sz="1400" b="0" i="0" u="none" strike="noStrike">
                <a:effectLst/>
                <a:latin typeface="Arial"/>
                <a:cs typeface="Arial"/>
              </a:rPr>
              <a:t>kpl:</a:t>
            </a:r>
            <a:endParaRPr lang="fi-FI" sz="1400" u="none" strike="noStrike">
              <a:latin typeface="Arial"/>
              <a:cs typeface="Arial"/>
            </a:endParaRPr>
          </a:p>
          <a:p>
            <a:pPr fontAlgn="base"/>
            <a:r>
              <a:rPr lang="fi-FI" sz="1400">
                <a:cs typeface="Arial"/>
              </a:rPr>
              <a:t>Palveluneuvojien määrä vakiintunut 2,5 henkilöön.</a:t>
            </a:r>
            <a:endParaRPr lang="fi-FI" sz="1400" b="0" i="0">
              <a:effectLst/>
              <a:latin typeface="Arial"/>
              <a:cs typeface="Arial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r>
              <a:rPr lang="fi-FI" sz="1400" b="1"/>
              <a:t>Korjaavat toimenpiteet: </a:t>
            </a:r>
            <a:r>
              <a:rPr lang="fi-FI" sz="1400"/>
              <a:t>Palveluneuvojamme auttavat asioinnissa sairaalassa</a:t>
            </a:r>
            <a:endParaRPr lang="fi-FI" sz="1400">
              <a:solidFill>
                <a:srgbClr val="252525"/>
              </a:solidFill>
              <a:ea typeface="+mn-lt"/>
              <a:cs typeface="+mn-lt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0431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3EC922-91CC-C8FB-B7E8-B841F65E83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31F28E9-6919-2F46-2C0C-FD221D4C5C6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8460000" y="1224000"/>
            <a:ext cx="3600000" cy="5040462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 lnSpcReduction="10000"/>
          </a:bodyPr>
          <a:lstStyle/>
          <a:p>
            <a:endParaRPr lang="en-US" sz="1400" b="1"/>
          </a:p>
          <a:p>
            <a:endParaRPr lang="en-US" sz="1400" b="1"/>
          </a:p>
          <a:p>
            <a:endParaRPr lang="en-US" sz="1400" b="1"/>
          </a:p>
          <a:p>
            <a:r>
              <a:rPr lang="en-US" sz="1400" b="1" dirty="0" err="1"/>
              <a:t>Palveluntarpeen</a:t>
            </a:r>
            <a:r>
              <a:rPr lang="en-US" sz="1400" b="1" dirty="0"/>
              <a:t> </a:t>
            </a:r>
            <a:r>
              <a:rPr lang="en-US" sz="1400" b="1" dirty="0" err="1"/>
              <a:t>arviointi</a:t>
            </a:r>
            <a:endParaRPr lang="en-US" sz="1400" b="1" dirty="0">
              <a:cs typeface="Arial"/>
            </a:endParaRPr>
          </a:p>
          <a:p>
            <a:r>
              <a:rPr lang="en-US" sz="1400" b="1" dirty="0" err="1"/>
              <a:t>Tavoite</a:t>
            </a:r>
            <a:r>
              <a:rPr lang="en-US" sz="1400" b="1" dirty="0"/>
              <a:t>:</a:t>
            </a:r>
            <a:r>
              <a:rPr lang="en-US" sz="1400" dirty="0"/>
              <a:t> </a:t>
            </a:r>
            <a:r>
              <a:rPr lang="en-US" sz="1400" b="1" dirty="0" err="1"/>
              <a:t>asiakas</a:t>
            </a:r>
            <a:r>
              <a:rPr lang="en-US" sz="1400" b="1" dirty="0"/>
              <a:t> </a:t>
            </a:r>
            <a:r>
              <a:rPr lang="en-US" sz="1400" b="1" dirty="0" err="1"/>
              <a:t>saa</a:t>
            </a:r>
            <a:r>
              <a:rPr lang="en-US" sz="1400" b="1" dirty="0"/>
              <a:t> </a:t>
            </a:r>
            <a:r>
              <a:rPr lang="en-US" sz="1400" b="1" dirty="0" err="1"/>
              <a:t>ohjausta</a:t>
            </a:r>
            <a:r>
              <a:rPr lang="en-US" sz="1400" b="1" dirty="0"/>
              <a:t> </a:t>
            </a:r>
            <a:r>
              <a:rPr lang="en-US" sz="1400" b="1" dirty="0" err="1"/>
              <a:t>ilman</a:t>
            </a:r>
            <a:r>
              <a:rPr lang="en-US" sz="1400" b="1" dirty="0"/>
              <a:t> </a:t>
            </a:r>
            <a:r>
              <a:rPr lang="en-US" sz="1400" b="1" dirty="0" err="1"/>
              <a:t>viivytyksiä</a:t>
            </a:r>
            <a:endParaRPr lang="en-US" sz="1400" b="1" dirty="0" err="1">
              <a:cs typeface="Arial"/>
            </a:endParaRPr>
          </a:p>
          <a:p>
            <a:endParaRPr lang="en-US" sz="1400" b="1"/>
          </a:p>
          <a:p>
            <a:r>
              <a:rPr lang="en-US" sz="1400" b="1" dirty="0" err="1"/>
              <a:t>Tilanne</a:t>
            </a:r>
            <a:r>
              <a:rPr lang="en-US" sz="1400" b="1" dirty="0"/>
              <a:t>:</a:t>
            </a:r>
            <a:endParaRPr lang="en-US" sz="1400" b="1" dirty="0">
              <a:cs typeface="Arial"/>
            </a:endParaRPr>
          </a:p>
          <a:p>
            <a:r>
              <a:rPr lang="en-US" sz="1400" dirty="0" err="1"/>
              <a:t>Sosiaalihuollon</a:t>
            </a:r>
            <a:r>
              <a:rPr lang="en-US" sz="1400" dirty="0"/>
              <a:t> </a:t>
            </a:r>
            <a:r>
              <a:rPr lang="en-US" sz="1400" dirty="0" err="1"/>
              <a:t>asiakaskäynnit</a:t>
            </a:r>
            <a:r>
              <a:rPr lang="en-US" sz="1400" dirty="0"/>
              <a:t>: 1098 </a:t>
            </a:r>
            <a:r>
              <a:rPr lang="en-US" sz="1400" dirty="0" err="1"/>
              <a:t>kpl</a:t>
            </a:r>
            <a:endParaRPr lang="en-US" sz="1400" dirty="0" err="1">
              <a:cs typeface="Arial"/>
            </a:endParaRPr>
          </a:p>
          <a:p>
            <a:endParaRPr lang="en-US" sz="1400" b="1"/>
          </a:p>
          <a:p>
            <a:r>
              <a:rPr lang="en-US" sz="1400" b="1" dirty="0" err="1"/>
              <a:t>Korjaavat</a:t>
            </a:r>
            <a:r>
              <a:rPr lang="en-US" sz="1400" b="1" dirty="0"/>
              <a:t> </a:t>
            </a:r>
            <a:r>
              <a:rPr lang="en-US" sz="1400" b="1" dirty="0" err="1"/>
              <a:t>toimenpiteet</a:t>
            </a:r>
            <a:r>
              <a:rPr lang="en-US" sz="1400" b="1" dirty="0"/>
              <a:t>:</a:t>
            </a:r>
            <a:endParaRPr lang="en-US" sz="1400" b="1" dirty="0">
              <a:cs typeface="Arial"/>
            </a:endParaRPr>
          </a:p>
          <a:p>
            <a:r>
              <a:rPr lang="en-US" sz="1400" dirty="0" err="1">
                <a:ea typeface="+mn-lt"/>
                <a:cs typeface="+mn-lt"/>
              </a:rPr>
              <a:t>Sujuvuutta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sosiaali</a:t>
            </a:r>
            <a:r>
              <a:rPr lang="en-US" sz="1400" dirty="0">
                <a:ea typeface="+mn-lt"/>
                <a:cs typeface="+mn-lt"/>
              </a:rPr>
              <a:t>- ja </a:t>
            </a:r>
            <a:r>
              <a:rPr lang="en-US" sz="1400" dirty="0" err="1">
                <a:ea typeface="+mn-lt"/>
                <a:cs typeface="+mn-lt"/>
              </a:rPr>
              <a:t>terveydenhuollon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rajapinnoilla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kehitetään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parhaillaan</a:t>
            </a:r>
            <a:r>
              <a:rPr lang="en-US" sz="1400" dirty="0">
                <a:ea typeface="+mn-lt"/>
                <a:cs typeface="+mn-lt"/>
              </a:rPr>
              <a:t>. </a:t>
            </a:r>
            <a:r>
              <a:rPr lang="en-US" sz="1400" dirty="0" err="1">
                <a:ea typeface="+mn-lt"/>
                <a:cs typeface="+mn-lt"/>
              </a:rPr>
              <a:t>Työaikaa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menee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hukkaan</a:t>
            </a:r>
            <a:r>
              <a:rPr lang="en-US" sz="1400" dirty="0">
                <a:ea typeface="+mn-lt"/>
                <a:cs typeface="+mn-lt"/>
              </a:rPr>
              <a:t>, </a:t>
            </a:r>
            <a:r>
              <a:rPr lang="en-US" sz="1400" dirty="0" err="1">
                <a:ea typeface="+mn-lt"/>
                <a:cs typeface="+mn-lt"/>
              </a:rPr>
              <a:t>kun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sosiaaliohjaajat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eivät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saa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yhteyttä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tarvitsemiinsa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työntekijöihin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saadakseen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tiedot</a:t>
            </a:r>
            <a:r>
              <a:rPr lang="en-US" sz="1400" dirty="0">
                <a:ea typeface="+mn-lt"/>
                <a:cs typeface="+mn-lt"/>
              </a:rPr>
              <a:t>, </a:t>
            </a:r>
            <a:r>
              <a:rPr lang="en-US" sz="1400" dirty="0" err="1">
                <a:ea typeface="+mn-lt"/>
                <a:cs typeface="+mn-lt"/>
              </a:rPr>
              <a:t>joita</a:t>
            </a:r>
            <a:r>
              <a:rPr lang="en-US" sz="1400" dirty="0">
                <a:ea typeface="+mn-lt"/>
                <a:cs typeface="+mn-lt"/>
              </a:rPr>
              <a:t> he </a:t>
            </a:r>
            <a:r>
              <a:rPr lang="en-US" sz="1400" dirty="0" err="1">
                <a:ea typeface="+mn-lt"/>
                <a:cs typeface="+mn-lt"/>
              </a:rPr>
              <a:t>tarvitsevat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auttaakseen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asiakkaita</a:t>
            </a:r>
            <a:r>
              <a:rPr lang="en-US" sz="1400" dirty="0">
                <a:ea typeface="+mn-lt"/>
                <a:cs typeface="+mn-lt"/>
              </a:rPr>
              <a:t>/</a:t>
            </a:r>
            <a:r>
              <a:rPr lang="en-US" sz="1400" dirty="0" err="1">
                <a:ea typeface="+mn-lt"/>
                <a:cs typeface="+mn-lt"/>
              </a:rPr>
              <a:t>potilaita</a:t>
            </a:r>
            <a:r>
              <a:rPr lang="en-US" sz="1400" dirty="0">
                <a:ea typeface="+mn-lt"/>
                <a:cs typeface="+mn-lt"/>
              </a:rPr>
              <a:t>. </a:t>
            </a:r>
            <a:endParaRPr lang="en-US" dirty="0" err="1">
              <a:ea typeface="+mn-lt"/>
              <a:cs typeface="+mn-lt"/>
            </a:endParaRPr>
          </a:p>
          <a:p>
            <a:endParaRPr lang="en-US" sz="1400">
              <a:ea typeface="+mn-lt"/>
              <a:cs typeface="+mn-lt"/>
            </a:endParaRPr>
          </a:p>
          <a:p>
            <a:r>
              <a:rPr lang="en-US" sz="1400" dirty="0" err="1">
                <a:ea typeface="+mn-lt"/>
                <a:cs typeface="+mn-lt"/>
              </a:rPr>
              <a:t>Ehdotuksia</a:t>
            </a:r>
            <a:r>
              <a:rPr lang="en-US" sz="1400" dirty="0">
                <a:ea typeface="+mn-lt"/>
                <a:cs typeface="+mn-lt"/>
              </a:rPr>
              <a:t> on </a:t>
            </a:r>
            <a:r>
              <a:rPr lang="en-US" sz="1400" dirty="0" err="1">
                <a:ea typeface="+mn-lt"/>
                <a:cs typeface="+mn-lt"/>
              </a:rPr>
              <a:t>esitetty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siitä</a:t>
            </a:r>
            <a:r>
              <a:rPr lang="en-US" sz="1400" dirty="0">
                <a:ea typeface="+mn-lt"/>
                <a:cs typeface="+mn-lt"/>
              </a:rPr>
              <a:t>, </a:t>
            </a:r>
            <a:r>
              <a:rPr lang="en-US" sz="1400" dirty="0" err="1">
                <a:ea typeface="+mn-lt"/>
                <a:cs typeface="+mn-lt"/>
              </a:rPr>
              <a:t>että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sairaaloissa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työskenteleville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sosionomeille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annettaisiin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päätöksenteko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oikeus</a:t>
            </a:r>
            <a:endParaRPr lang="en-US" dirty="0">
              <a:cs typeface="Arial"/>
            </a:endParaRPr>
          </a:p>
          <a:p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535EFC89-9434-1308-65C6-987E01727E2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FEE8469-98A3-EC8A-46DA-F60F02685F5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6805897" cy="811192"/>
          </a:xfrm>
        </p:spPr>
        <p:txBody>
          <a:bodyPr/>
          <a:lstStyle/>
          <a:p>
            <a:r>
              <a:rPr lang="fi-FI" b="1"/>
              <a:t>Saatavuus - Sosiaalihuolto</a:t>
            </a:r>
            <a:endParaRPr lang="fi-FI" b="1" err="1">
              <a:cs typeface="Arial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ADBEB9A4-77DD-4712-EE6C-1705BE477CD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60000" y="1224000"/>
            <a:ext cx="3600000" cy="5040462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>
              <a:spcAft>
                <a:spcPts val="600"/>
              </a:spcAft>
              <a:defRPr/>
            </a:pPr>
            <a:r>
              <a:rPr lang="en-US" sz="1400" b="1" err="1">
                <a:solidFill>
                  <a:srgbClr val="213A8F"/>
                </a:solidFill>
                <a:latin typeface="Arial" panose="020B0604020202020204"/>
                <a:cs typeface="Arial"/>
              </a:rPr>
              <a:t>Palvelutarpeen</a:t>
            </a:r>
            <a:r>
              <a:rPr lang="en-US" sz="1400" b="1">
                <a:solidFill>
                  <a:srgbClr val="213A8F"/>
                </a:solidFill>
                <a:latin typeface="Arial" panose="020B0604020202020204"/>
                <a:cs typeface="Arial"/>
              </a:rPr>
              <a:t> </a:t>
            </a:r>
            <a:r>
              <a:rPr lang="en-US" sz="1400" b="1" err="1">
                <a:solidFill>
                  <a:srgbClr val="213A8F"/>
                </a:solidFill>
                <a:latin typeface="Arial" panose="020B0604020202020204"/>
                <a:cs typeface="Arial"/>
              </a:rPr>
              <a:t>arvioiti</a:t>
            </a:r>
            <a:r>
              <a:rPr lang="en-US" sz="1400" b="1">
                <a:solidFill>
                  <a:srgbClr val="213A8F"/>
                </a:solidFill>
                <a:latin typeface="Arial" panose="020B0604020202020204"/>
                <a:cs typeface="Arial"/>
              </a:rPr>
              <a:t> </a:t>
            </a:r>
          </a:p>
          <a:p>
            <a:pPr>
              <a:spcAft>
                <a:spcPts val="600"/>
              </a:spcAft>
              <a:defRPr/>
            </a:pPr>
            <a:r>
              <a:rPr lang="en-US" sz="1400" b="1" err="1">
                <a:solidFill>
                  <a:srgbClr val="213A8F"/>
                </a:solidFill>
                <a:latin typeface="Arial" panose="020B0604020202020204"/>
                <a:cs typeface="Arial"/>
              </a:rPr>
              <a:t>Tavoite</a:t>
            </a:r>
            <a:r>
              <a:rPr lang="en-US" sz="1400" b="1">
                <a:solidFill>
                  <a:srgbClr val="213A8F"/>
                </a:solidFill>
                <a:latin typeface="Arial" panose="020B0604020202020204"/>
                <a:cs typeface="Arial"/>
              </a:rPr>
              <a:t>: 7 </a:t>
            </a:r>
            <a:r>
              <a:rPr lang="en-US" sz="1400" b="1" err="1">
                <a:solidFill>
                  <a:srgbClr val="213A8F"/>
                </a:solidFill>
                <a:latin typeface="Arial" panose="020B0604020202020204"/>
                <a:cs typeface="Arial"/>
              </a:rPr>
              <a:t>päivän</a:t>
            </a:r>
            <a:r>
              <a:rPr lang="en-US" sz="1400" b="1">
                <a:solidFill>
                  <a:srgbClr val="213A8F"/>
                </a:solidFill>
                <a:latin typeface="Arial" panose="020B0604020202020204"/>
                <a:cs typeface="Arial"/>
              </a:rPr>
              <a:t> </a:t>
            </a:r>
            <a:r>
              <a:rPr lang="en-US" sz="1400" b="1" err="1">
                <a:solidFill>
                  <a:srgbClr val="213A8F"/>
                </a:solidFill>
                <a:latin typeface="Arial" panose="020B0604020202020204"/>
                <a:cs typeface="Arial"/>
              </a:rPr>
              <a:t>sisällä</a:t>
            </a:r>
            <a:endParaRPr lang="en-US" sz="1400" b="1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>
              <a:defRPr/>
            </a:pPr>
            <a:r>
              <a:rPr lang="en-US" sz="1400" b="1" err="1">
                <a:solidFill>
                  <a:srgbClr val="213A8F"/>
                </a:solidFill>
                <a:ea typeface="+mn-lt"/>
                <a:cs typeface="+mn-lt"/>
              </a:rPr>
              <a:t>Tilanne</a:t>
            </a:r>
            <a:r>
              <a:rPr lang="en-US" sz="1400" b="1">
                <a:solidFill>
                  <a:srgbClr val="213A8F"/>
                </a:solidFill>
                <a:ea typeface="+mn-lt"/>
                <a:cs typeface="+mn-lt"/>
              </a:rPr>
              <a:t>:</a:t>
            </a:r>
            <a:endParaRPr lang="en-US" b="1"/>
          </a:p>
          <a:p>
            <a:pPr>
              <a:defRPr/>
            </a:pPr>
            <a:r>
              <a:rPr lang="en-US" sz="1400" err="1">
                <a:solidFill>
                  <a:srgbClr val="213A8F"/>
                </a:solidFill>
                <a:ea typeface="+mn-lt"/>
                <a:cs typeface="+mn-lt"/>
              </a:rPr>
              <a:t>Sosiaali</a:t>
            </a:r>
            <a:r>
              <a:rPr lang="en-US" sz="1400">
                <a:solidFill>
                  <a:srgbClr val="213A8F"/>
                </a:solidFill>
                <a:ea typeface="+mn-lt"/>
                <a:cs typeface="+mn-lt"/>
              </a:rPr>
              <a:t>- ja </a:t>
            </a:r>
            <a:r>
              <a:rPr lang="en-US" sz="1400" err="1">
                <a:solidFill>
                  <a:srgbClr val="213A8F"/>
                </a:solidFill>
                <a:ea typeface="+mn-lt"/>
                <a:cs typeface="+mn-lt"/>
              </a:rPr>
              <a:t>terveydenhuollon</a:t>
            </a:r>
            <a:r>
              <a:rPr lang="en-US" sz="1400">
                <a:solidFill>
                  <a:srgbClr val="213A8F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213A8F"/>
                </a:solidFill>
                <a:ea typeface="+mn-lt"/>
                <a:cs typeface="+mn-lt"/>
              </a:rPr>
              <a:t>vanhustenhuoltopalvelujen</a:t>
            </a:r>
            <a:r>
              <a:rPr lang="en-US" sz="1400">
                <a:solidFill>
                  <a:srgbClr val="213A8F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213A8F"/>
                </a:solidFill>
                <a:ea typeface="+mn-lt"/>
                <a:cs typeface="+mn-lt"/>
              </a:rPr>
              <a:t>päätökset</a:t>
            </a:r>
            <a:r>
              <a:rPr lang="en-US" sz="1400">
                <a:solidFill>
                  <a:srgbClr val="213A8F"/>
                </a:solidFill>
                <a:ea typeface="+mn-lt"/>
                <a:cs typeface="+mn-lt"/>
              </a:rPr>
              <a:t>: 3233 </a:t>
            </a:r>
            <a:r>
              <a:rPr lang="en-US" sz="1400" err="1">
                <a:solidFill>
                  <a:srgbClr val="213A8F"/>
                </a:solidFill>
                <a:ea typeface="+mn-lt"/>
                <a:cs typeface="+mn-lt"/>
              </a:rPr>
              <a:t>kpl</a:t>
            </a:r>
            <a:endParaRPr lang="en-US" err="1"/>
          </a:p>
          <a:p>
            <a:pPr>
              <a:defRPr/>
            </a:pPr>
            <a:r>
              <a:rPr lang="en-US" sz="1400">
                <a:solidFill>
                  <a:srgbClr val="213A8F"/>
                </a:solidFill>
                <a:ea typeface="+mn-lt"/>
                <a:cs typeface="+mn-lt"/>
              </a:rPr>
              <a:t>  </a:t>
            </a:r>
            <a:endParaRPr lang="en-US" sz="1400">
              <a:cs typeface="Arial"/>
            </a:endParaRPr>
          </a:p>
          <a:p>
            <a:pPr>
              <a:defRPr/>
            </a:pPr>
            <a:r>
              <a:rPr lang="en-US" sz="1400" b="1" err="1">
                <a:solidFill>
                  <a:srgbClr val="213A8F"/>
                </a:solidFill>
                <a:ea typeface="+mn-lt"/>
                <a:cs typeface="+mn-lt"/>
              </a:rPr>
              <a:t>Korjaavat</a:t>
            </a:r>
            <a:r>
              <a:rPr lang="en-US" sz="1400" b="1">
                <a:solidFill>
                  <a:srgbClr val="213A8F"/>
                </a:solidFill>
                <a:ea typeface="+mn-lt"/>
                <a:cs typeface="+mn-lt"/>
              </a:rPr>
              <a:t> </a:t>
            </a:r>
            <a:r>
              <a:rPr lang="en-US" sz="1400" b="1" err="1">
                <a:solidFill>
                  <a:srgbClr val="213A8F"/>
                </a:solidFill>
                <a:ea typeface="+mn-lt"/>
                <a:cs typeface="+mn-lt"/>
              </a:rPr>
              <a:t>toimenpiteet</a:t>
            </a:r>
            <a:r>
              <a:rPr lang="en-US" sz="1400" b="1">
                <a:solidFill>
                  <a:srgbClr val="213A8F"/>
                </a:solidFill>
                <a:ea typeface="+mn-lt"/>
                <a:cs typeface="+mn-lt"/>
              </a:rPr>
              <a:t>:</a:t>
            </a:r>
            <a:endParaRPr lang="en-US" b="1"/>
          </a:p>
          <a:p>
            <a:pPr>
              <a:defRPr/>
            </a:pPr>
            <a:r>
              <a:rPr lang="en-US" sz="1400">
                <a:solidFill>
                  <a:srgbClr val="213A8F"/>
                </a:solidFill>
                <a:ea typeface="+mn-lt"/>
                <a:cs typeface="+mn-lt"/>
              </a:rPr>
              <a:t>SAS-</a:t>
            </a:r>
            <a:r>
              <a:rPr lang="en-US" sz="1400" err="1">
                <a:solidFill>
                  <a:srgbClr val="213A8F"/>
                </a:solidFill>
                <a:ea typeface="+mn-lt"/>
                <a:cs typeface="+mn-lt"/>
              </a:rPr>
              <a:t>toiminnan</a:t>
            </a:r>
            <a:r>
              <a:rPr lang="en-US" sz="1400">
                <a:solidFill>
                  <a:srgbClr val="213A8F"/>
                </a:solidFill>
                <a:ea typeface="+mn-lt"/>
                <a:cs typeface="+mn-lt"/>
              </a:rPr>
              <a:t> (</a:t>
            </a:r>
            <a:r>
              <a:rPr lang="en-US" sz="1400" err="1">
                <a:solidFill>
                  <a:srgbClr val="213A8F"/>
                </a:solidFill>
                <a:ea typeface="+mn-lt"/>
                <a:cs typeface="+mn-lt"/>
              </a:rPr>
              <a:t>selvitä-arvioi-sijoita</a:t>
            </a:r>
            <a:r>
              <a:rPr lang="en-US" sz="1400">
                <a:solidFill>
                  <a:srgbClr val="213A8F"/>
                </a:solidFill>
                <a:ea typeface="+mn-lt"/>
                <a:cs typeface="+mn-lt"/>
              </a:rPr>
              <a:t>) </a:t>
            </a:r>
            <a:r>
              <a:rPr lang="en-US" sz="1400" err="1">
                <a:solidFill>
                  <a:srgbClr val="213A8F"/>
                </a:solidFill>
                <a:ea typeface="+mn-lt"/>
                <a:cs typeface="+mn-lt"/>
              </a:rPr>
              <a:t>uudelleenorganisointi</a:t>
            </a:r>
            <a:r>
              <a:rPr lang="en-US" sz="1400">
                <a:solidFill>
                  <a:srgbClr val="213A8F"/>
                </a:solidFill>
                <a:ea typeface="+mn-lt"/>
                <a:cs typeface="+mn-lt"/>
              </a:rPr>
              <a:t>, </a:t>
            </a:r>
            <a:r>
              <a:rPr lang="en-US" sz="1400" err="1">
                <a:solidFill>
                  <a:srgbClr val="213A8F"/>
                </a:solidFill>
                <a:ea typeface="+mn-lt"/>
                <a:cs typeface="+mn-lt"/>
              </a:rPr>
              <a:t>yhteiset</a:t>
            </a:r>
            <a:r>
              <a:rPr lang="en-US" sz="1400">
                <a:solidFill>
                  <a:srgbClr val="213A8F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213A8F"/>
                </a:solidFill>
                <a:ea typeface="+mn-lt"/>
                <a:cs typeface="+mn-lt"/>
              </a:rPr>
              <a:t>palvelupäätöskriteerit</a:t>
            </a:r>
            <a:r>
              <a:rPr lang="en-US" sz="1400">
                <a:solidFill>
                  <a:srgbClr val="213A8F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213A8F"/>
                </a:solidFill>
                <a:ea typeface="+mn-lt"/>
                <a:cs typeface="+mn-lt"/>
              </a:rPr>
              <a:t>ympärivuorokautiseen</a:t>
            </a:r>
            <a:r>
              <a:rPr lang="en-US" sz="1400">
                <a:solidFill>
                  <a:srgbClr val="213A8F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213A8F"/>
                </a:solidFill>
                <a:ea typeface="+mn-lt"/>
                <a:cs typeface="+mn-lt"/>
              </a:rPr>
              <a:t>asumispalveluun</a:t>
            </a:r>
            <a:r>
              <a:rPr lang="en-US" sz="1400">
                <a:solidFill>
                  <a:srgbClr val="213A8F"/>
                </a:solidFill>
                <a:ea typeface="+mn-lt"/>
                <a:cs typeface="+mn-lt"/>
              </a:rPr>
              <a:t> ja </a:t>
            </a:r>
            <a:r>
              <a:rPr lang="en-US" sz="1400" err="1">
                <a:solidFill>
                  <a:srgbClr val="213A8F"/>
                </a:solidFill>
                <a:ea typeface="+mn-lt"/>
                <a:cs typeface="+mn-lt"/>
              </a:rPr>
              <a:t>kotipalveluun</a:t>
            </a:r>
            <a:r>
              <a:rPr lang="en-US" sz="1400">
                <a:solidFill>
                  <a:srgbClr val="213A8F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213A8F"/>
                </a:solidFill>
                <a:ea typeface="+mn-lt"/>
                <a:cs typeface="+mn-lt"/>
              </a:rPr>
              <a:t>vanhuksille</a:t>
            </a:r>
            <a:r>
              <a:rPr lang="en-US" sz="1400">
                <a:solidFill>
                  <a:srgbClr val="213A8F"/>
                </a:solidFill>
                <a:ea typeface="+mn-lt"/>
                <a:cs typeface="+mn-lt"/>
              </a:rPr>
              <a:t>, </a:t>
            </a:r>
            <a:r>
              <a:rPr lang="en-US" sz="1400" err="1">
                <a:solidFill>
                  <a:srgbClr val="213A8F"/>
                </a:solidFill>
                <a:ea typeface="+mn-lt"/>
                <a:cs typeface="+mn-lt"/>
              </a:rPr>
              <a:t>vanhusten</a:t>
            </a:r>
            <a:r>
              <a:rPr lang="en-US" sz="1400">
                <a:solidFill>
                  <a:srgbClr val="213A8F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213A8F"/>
                </a:solidFill>
                <a:ea typeface="+mn-lt"/>
                <a:cs typeface="+mn-lt"/>
              </a:rPr>
              <a:t>palveluntarpeen</a:t>
            </a:r>
            <a:r>
              <a:rPr lang="en-US" sz="1400">
                <a:solidFill>
                  <a:srgbClr val="213A8F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213A8F"/>
                </a:solidFill>
                <a:ea typeface="+mn-lt"/>
                <a:cs typeface="+mn-lt"/>
              </a:rPr>
              <a:t>arviointiin</a:t>
            </a:r>
            <a:r>
              <a:rPr lang="en-US" sz="1400">
                <a:solidFill>
                  <a:srgbClr val="213A8F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213A8F"/>
                </a:solidFill>
                <a:ea typeface="+mn-lt"/>
                <a:cs typeface="+mn-lt"/>
              </a:rPr>
              <a:t>liittyvien</a:t>
            </a:r>
            <a:r>
              <a:rPr lang="en-US" sz="1400">
                <a:solidFill>
                  <a:srgbClr val="213A8F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213A8F"/>
                </a:solidFill>
                <a:ea typeface="+mn-lt"/>
                <a:cs typeface="+mn-lt"/>
              </a:rPr>
              <a:t>prosessien</a:t>
            </a:r>
            <a:r>
              <a:rPr lang="en-US" sz="1400">
                <a:solidFill>
                  <a:srgbClr val="213A8F"/>
                </a:solidFill>
                <a:ea typeface="+mn-lt"/>
                <a:cs typeface="+mn-lt"/>
              </a:rPr>
              <a:t> </a:t>
            </a:r>
            <a:r>
              <a:rPr lang="en-US" sz="1400" err="1">
                <a:solidFill>
                  <a:srgbClr val="213A8F"/>
                </a:solidFill>
                <a:ea typeface="+mn-lt"/>
                <a:cs typeface="+mn-lt"/>
              </a:rPr>
              <a:t>kuvaus</a:t>
            </a:r>
            <a:r>
              <a:rPr lang="en-US" sz="1400">
                <a:solidFill>
                  <a:srgbClr val="213A8F"/>
                </a:solidFill>
                <a:ea typeface="+mn-lt"/>
                <a:cs typeface="+mn-lt"/>
              </a:rPr>
              <a:t> ja </a:t>
            </a:r>
            <a:r>
              <a:rPr lang="en-US" sz="1400" err="1">
                <a:solidFill>
                  <a:srgbClr val="213A8F"/>
                </a:solidFill>
                <a:ea typeface="+mn-lt"/>
                <a:cs typeface="+mn-lt"/>
              </a:rPr>
              <a:t>toteutus</a:t>
            </a:r>
            <a:endParaRPr lang="en-US" err="1"/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>
              <a:lnSpc>
                <a:spcPct val="17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>
              <a:lnSpc>
                <a:spcPct val="17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>
              <a:lnSpc>
                <a:spcPct val="17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476020F-6D06-BEF4-73F0-38906260805E}"/>
              </a:ext>
            </a:extLst>
          </p:cNvPr>
          <p:cNvSpPr txBox="1">
            <a:spLocks/>
          </p:cNvSpPr>
          <p:nvPr/>
        </p:nvSpPr>
        <p:spPr>
          <a:xfrm>
            <a:off x="4968000" y="1332000"/>
            <a:ext cx="3497048" cy="440120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lang="fi-FI" sz="1400" b="1">
                <a:ea typeface="+mn-lt"/>
                <a:cs typeface="+mn-lt"/>
              </a:rPr>
              <a:t>Sosiaali- ja kriisipäivystys</a:t>
            </a:r>
            <a:endParaRPr lang="en-US" sz="1400">
              <a:cs typeface="Arial" panose="020B0604020202020204"/>
            </a:endParaRPr>
          </a:p>
          <a:p>
            <a:pPr>
              <a:defRPr/>
            </a:pPr>
            <a:r>
              <a:rPr lang="fi-FI" sz="1400" b="1">
                <a:ea typeface="+mn-lt"/>
                <a:cs typeface="+mn-lt"/>
              </a:rPr>
              <a:t>Tavoite: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b="1">
                <a:ea typeface="+mn-lt"/>
                <a:cs typeface="+mn-lt"/>
              </a:rPr>
              <a:t>aloitettava samana arki-päivänä</a:t>
            </a:r>
            <a:endParaRPr lang="fi-FI" sz="1400" b="1">
              <a:cs typeface="Arial" panose="020B0604020202020204"/>
            </a:endParaRPr>
          </a:p>
          <a:p>
            <a:pPr>
              <a:defRPr/>
            </a:pPr>
            <a:r>
              <a:rPr lang="fi-FI" sz="1400" b="1">
                <a:ea typeface="+mn-lt"/>
                <a:cs typeface="+mn-lt"/>
              </a:rPr>
              <a:t>Tilanne:</a:t>
            </a:r>
            <a:endParaRPr lang="fi-FI" sz="1400" b="1">
              <a:cs typeface="Arial" panose="020B0604020202020204"/>
            </a:endParaRPr>
          </a:p>
          <a:p>
            <a:pPr>
              <a:defRPr/>
            </a:pPr>
            <a:r>
              <a:rPr lang="fi-FI" sz="1400">
                <a:ea typeface="+mn-lt"/>
                <a:cs typeface="+mn-lt"/>
              </a:rPr>
              <a:t>Yhteydenotot: 2007</a:t>
            </a:r>
            <a:endParaRPr lang="fi-FI" sz="1400">
              <a:cs typeface="Arial" panose="020B0604020202020204"/>
            </a:endParaRPr>
          </a:p>
          <a:p>
            <a:pPr>
              <a:defRPr/>
            </a:pPr>
            <a:endParaRPr lang="fi-FI" sz="1400">
              <a:ea typeface="+mn-lt"/>
              <a:cs typeface="+mn-lt"/>
            </a:endParaRPr>
          </a:p>
          <a:p>
            <a:pPr>
              <a:defRPr/>
            </a:pPr>
            <a:r>
              <a:rPr lang="fi-FI" sz="1400" b="1">
                <a:ea typeface="+mn-lt"/>
                <a:cs typeface="+mn-lt"/>
              </a:rPr>
              <a:t>Korjaavat toimenpiteet:</a:t>
            </a:r>
            <a:endParaRPr lang="fi-FI" sz="1400" b="1">
              <a:cs typeface="Arial" panose="020B0604020202020204"/>
            </a:endParaRPr>
          </a:p>
          <a:p>
            <a:pPr>
              <a:defRPr/>
            </a:pPr>
            <a:r>
              <a:rPr lang="fi-FI" sz="1400">
                <a:ea typeface="+mn-lt"/>
                <a:cs typeface="+mn-lt"/>
              </a:rPr>
              <a:t>Eniten yhteydenottoja tulee päivystykseen ja poliisille, sen jälkeen seuraavina ovat alle 18-vuotiaisiin lapsiin liittyvät asiat, mutta myös yli 65-vuotiaita koskevat asiat lisääntyvät.</a:t>
            </a:r>
            <a:endParaRPr lang="fi-FI"/>
          </a:p>
          <a:p>
            <a:pPr>
              <a:defRPr/>
            </a:pPr>
            <a:endParaRPr lang="fi-FI" sz="1400">
              <a:ea typeface="+mn-lt"/>
              <a:cs typeface="+mn-lt"/>
            </a:endParaRPr>
          </a:p>
          <a:p>
            <a:pPr>
              <a:defRPr/>
            </a:pPr>
            <a:r>
              <a:rPr lang="fi-FI" sz="1400">
                <a:ea typeface="+mn-lt"/>
                <a:cs typeface="+mn-lt"/>
              </a:rPr>
              <a:t>Tällä hetkellä sosiaali- ja kriisipäivystyksen palvelupäällikön tehtävä on avoinna </a:t>
            </a:r>
            <a:r>
              <a:rPr lang="fi-FI" sz="1400" err="1">
                <a:ea typeface="+mn-lt"/>
                <a:cs typeface="+mn-lt"/>
              </a:rPr>
              <a:t>Kuntarekryssä</a:t>
            </a:r>
            <a:endParaRPr lang="fi-FI" err="1"/>
          </a:p>
          <a:p>
            <a:pPr>
              <a:defRPr/>
            </a:pPr>
            <a:endParaRPr lang="fi-FI" sz="1400">
              <a:cs typeface="Arial" panose="020B0604020202020204"/>
            </a:endParaRPr>
          </a:p>
          <a:p>
            <a:pPr algn="ctr">
              <a:defRPr/>
            </a:pPr>
            <a:endParaRPr lang="fi-FI" sz="1400" b="1">
              <a:cs typeface="Arial"/>
            </a:endParaRPr>
          </a:p>
          <a:p>
            <a:pPr>
              <a:defRPr/>
            </a:pPr>
            <a:endParaRPr lang="en-US" sz="1400" b="1">
              <a:cs typeface="Arial"/>
            </a:endParaRPr>
          </a:p>
          <a:p>
            <a:endParaRPr lang="en-US" sz="1400" b="1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46876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/>
              <a:t>Turvallisuus ja laatu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3145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Status</a:t>
            </a: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lang="sv-SE" sz="1400">
                <a:solidFill>
                  <a:srgbClr val="213A8F"/>
                </a:solidFill>
                <a:latin typeface="Arial" panose="020B0604020202020204"/>
              </a:rPr>
              <a:t>31.8.2025</a:t>
            </a:r>
            <a:endParaRPr kumimoji="0" lang="sv-SE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>
              <a:lnSpc>
                <a:spcPct val="150000"/>
              </a:lnSpc>
              <a:defRPr/>
            </a:pPr>
            <a:r>
              <a:rPr kumimoji="0" lang="sv-SE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Kaikki</a:t>
            </a:r>
            <a:r>
              <a:rPr kumimoji="0" lang="sv-SE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sv-SE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ilmoitukset</a:t>
            </a:r>
            <a:r>
              <a:rPr kumimoji="0" lang="sv-SE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</a:t>
            </a:r>
            <a:r>
              <a:rPr lang="sv-SE" sz="1400">
                <a:solidFill>
                  <a:srgbClr val="213A8F"/>
                </a:solidFill>
                <a:latin typeface="Arial" panose="020B0604020202020204"/>
              </a:rPr>
              <a:t>51 </a:t>
            </a:r>
            <a:endParaRPr lang="sv-SE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>
              <a:lnSpc>
                <a:spcPct val="150000"/>
              </a:lnSpc>
              <a:defRPr/>
            </a:pPr>
            <a:r>
              <a:rPr kumimoji="0" lang="sv-SE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Odottaa</a:t>
            </a:r>
            <a:r>
              <a:rPr kumimoji="0" lang="sv-SE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sv-SE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käsittelyä</a:t>
            </a:r>
            <a:r>
              <a:rPr kumimoji="0" lang="sv-SE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</a:t>
            </a:r>
            <a:r>
              <a:rPr kumimoji="0" lang="sv-SE" sz="140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lang="sv-SE" sz="1400">
                <a:solidFill>
                  <a:srgbClr val="213A8F"/>
                </a:solidFill>
                <a:latin typeface="Arial" panose="020B0604020202020204"/>
              </a:rPr>
              <a:t>2  </a:t>
            </a:r>
            <a:endParaRPr lang="sv-SE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>
              <a:lnSpc>
                <a:spcPct val="150000"/>
              </a:lnSpc>
              <a:defRPr/>
            </a:pPr>
            <a:r>
              <a:rPr kumimoji="0" lang="sv-SE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Odottaa</a:t>
            </a:r>
            <a:r>
              <a:rPr kumimoji="0" lang="sv-SE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sv-SE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lisätietoa</a:t>
            </a:r>
            <a:r>
              <a:rPr kumimoji="0" lang="sv-SE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</a:t>
            </a:r>
            <a:r>
              <a:rPr lang="sv-SE" sz="1400">
                <a:solidFill>
                  <a:srgbClr val="213A8F"/>
                </a:solidFill>
                <a:latin typeface="Arial" panose="020B0604020202020204"/>
              </a:rPr>
              <a:t>0 </a:t>
            </a:r>
            <a:endParaRPr lang="sv-SE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>
              <a:lnSpc>
                <a:spcPct val="150000"/>
              </a:lnSpc>
              <a:defRPr/>
            </a:pPr>
            <a:r>
              <a:rPr kumimoji="0" lang="sv-SE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Käsittelyssä</a:t>
            </a:r>
            <a:r>
              <a:rPr kumimoji="0" lang="sv-SE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</a:t>
            </a:r>
            <a:r>
              <a:rPr lang="sv-SE" sz="1400">
                <a:solidFill>
                  <a:srgbClr val="213A8F"/>
                </a:solidFill>
                <a:latin typeface="Arial" panose="020B0604020202020204"/>
              </a:rPr>
              <a:t>6</a:t>
            </a:r>
            <a:r>
              <a:rPr lang="sv-SE" sz="1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</a:rPr>
              <a:t/>
            </a:r>
            <a:br>
              <a:rPr lang="sv-SE" sz="1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</a:rPr>
            </a:br>
            <a:r>
              <a:rPr kumimoji="0" lang="sv-SE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Valmis</a:t>
            </a:r>
            <a:r>
              <a:rPr kumimoji="0" lang="sv-SE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</a:t>
            </a:r>
            <a:r>
              <a:rPr lang="sv-SE" sz="1400">
                <a:solidFill>
                  <a:srgbClr val="213A8F"/>
                </a:solidFill>
                <a:latin typeface="Arial" panose="020B0604020202020204"/>
              </a:rPr>
              <a:t>43</a:t>
            </a:r>
            <a:endParaRPr lang="sv-SE" sz="140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Vaaratapahtuma ilmoitusten määrä 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(asiakas- ja potilasturv</a:t>
            </a:r>
            <a:r>
              <a:rPr lang="fi-FI" sz="1400" b="1">
                <a:solidFill>
                  <a:srgbClr val="00A174"/>
                </a:solidFill>
                <a:latin typeface="Arial" panose="020B0604020202020204"/>
              </a:rPr>
              <a:t>allisuus)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5" name="Chart 4" descr="Taulukko Vaaratapahtumailmoitusten määrä &#10;Tammikuu-Huhtikuu 2023 52&#10;Tammikuu-Huhtikuu 2024 39&#10;Tammikuu-Huhtikuu 2025&#10;Toukokuu-Elokuu 2023 37&#10;Toukokuu-Elokuu 2024 31&#10;Toukokuu-Elokuu 2025&#10;Syyskuu- Joulukuu 2023 69&#10;Syyskuu- Joulukuu 2024 26&#10;Syyskuu- Joulukuu 2025&#10;Tammikuu - Huhtikuu 2025&#10;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7373970"/>
              </p:ext>
            </p:extLst>
          </p:nvPr>
        </p:nvGraphicFramePr>
        <p:xfrm>
          <a:off x="4625120" y="2222459"/>
          <a:ext cx="3422268" cy="2349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15300" y="1656000"/>
            <a:ext cx="3993958" cy="141577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Yleisimmät ilmoitustyypit (Top 3)</a:t>
            </a:r>
            <a:r>
              <a:rPr kumimoji="0" lang="sv-SE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</a:t>
            </a:r>
          </a:p>
          <a:p>
            <a:pPr marL="342900" indent="-342900">
              <a:buAutoNum type="arabicPeriod"/>
            </a:pPr>
            <a:endParaRPr lang="fi-FI" sz="140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400">
                <a:cs typeface="Arial"/>
              </a:rPr>
              <a:t>Tiedonkulkuun, tai tiedonhallintaan liittyvä</a:t>
            </a:r>
          </a:p>
          <a:p>
            <a:pPr marL="342900" indent="-342900">
              <a:buAutoNum type="arabicPeriod"/>
            </a:pPr>
            <a:r>
              <a:rPr lang="fi-FI" sz="1400">
                <a:cs typeface="Arial"/>
              </a:rPr>
              <a:t>Hoidon/palvelun järjestelyihin, tai saatavuuteen liittyvä </a:t>
            </a:r>
            <a:endParaRPr lang="fi-FI"/>
          </a:p>
          <a:p>
            <a:pPr marL="342900" indent="-342900">
              <a:buAutoNum type="arabicPeriod"/>
            </a:pPr>
            <a:r>
              <a:rPr lang="fi-FI" sz="1400">
                <a:cs typeface="Arial"/>
              </a:rPr>
              <a:t>Eettiseen osaamiseen ja toimintaan liittyvä</a:t>
            </a:r>
            <a:endParaRPr lang="sv-SE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cs typeface="Arial" panose="020B0604020202020204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10544" y="4536000"/>
            <a:ext cx="17179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Yhteydenotot potilasasia-vastaaville (kpl)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06382" y="5901368"/>
            <a:ext cx="153580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3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0 </a:t>
            </a:r>
            <a:r>
              <a:rPr kumimoji="0" lang="fi-FI" sz="2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(0)</a:t>
            </a:r>
            <a:endParaRPr kumimoji="0" lang="fi-FI" sz="36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9798DB4-4E15-99ED-6E26-2B64BC2BE3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64184" y="4536000"/>
            <a:ext cx="169039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Yhteydenotot sosiaaliasia-vastaaville (kpl)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C55BA9-B16F-4E98-4E91-02B5932E6BE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07037" y="5931439"/>
            <a:ext cx="1647537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2000" dirty="0">
                <a:solidFill>
                  <a:srgbClr val="213A8F"/>
                </a:solidFill>
                <a:latin typeface="Arial" panose="020B0604020202020204"/>
                <a:cs typeface="Arial"/>
              </a:rPr>
              <a:t>3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lang="fi-FI" sz="2400" dirty="0">
                <a:solidFill>
                  <a:srgbClr val="213A8F"/>
                </a:solidFill>
                <a:latin typeface="Arial" panose="020B0604020202020204"/>
                <a:cs typeface="Arial"/>
              </a:rPr>
              <a:t>(10)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261090" y="4536000"/>
            <a:ext cx="3848168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Korjaavat</a:t>
            </a:r>
            <a:r>
              <a:rPr kumimoji="0" lang="sv-SE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sv-SE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toimenpiteet</a:t>
            </a:r>
            <a:endParaRPr kumimoji="0" lang="sv-SE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r>
              <a:rPr lang="fi-FI" sz="1400">
                <a:cs typeface="Arial"/>
              </a:rPr>
              <a:t>Poikkeamiin puuttuminen, informointi, koulutus. 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9652E28-B745-3928-E8F9-571AF58C96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4536000"/>
            <a:ext cx="171796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Sosiaalihuollon epäkohta-ilmoitusten määrä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B4EE3C-D6C8-35F7-B859-A76FC4BC436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98688" y="5901368"/>
            <a:ext cx="153580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3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lang="fi-FI" sz="3600">
                <a:solidFill>
                  <a:srgbClr val="213A8F"/>
                </a:solidFill>
                <a:latin typeface="Arial" panose="020B0604020202020204"/>
                <a:cs typeface="Arial"/>
              </a:rPr>
              <a:t>6</a:t>
            </a:r>
            <a:r>
              <a:rPr lang="fi-FI" sz="2400">
                <a:solidFill>
                  <a:srgbClr val="213A8F"/>
                </a:solidFill>
                <a:latin typeface="Arial" panose="020B0604020202020204"/>
                <a:cs typeface="Arial"/>
              </a:rPr>
              <a:t>(1)</a:t>
            </a:r>
            <a:endParaRPr kumimoji="0" lang="fi-FI" sz="36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2443FC-DDA6-18FA-E840-3D9B20FDFE4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56490" y="4536000"/>
            <a:ext cx="171796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Asiakkaiden tekemät vaaratapahtuma-ilmoitukset, määrä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B7C989-185B-85F5-B8E3-0040D19F2F6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52328" y="5910594"/>
            <a:ext cx="153580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600">
                <a:solidFill>
                  <a:srgbClr val="213A8F"/>
                </a:solidFill>
                <a:latin typeface="Arial" panose="020B0604020202020204"/>
                <a:cs typeface="Arial"/>
              </a:rPr>
              <a:t>4</a:t>
            </a:r>
            <a:r>
              <a:rPr kumimoji="0" lang="fi-FI" sz="3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lang="fi-FI" sz="2400">
                <a:solidFill>
                  <a:srgbClr val="213A8F"/>
                </a:solidFill>
                <a:latin typeface="Arial" panose="020B0604020202020204"/>
                <a:cs typeface="Arial"/>
              </a:rPr>
              <a:t>(13)</a:t>
            </a:r>
            <a:endParaRPr kumimoji="0" lang="fi-FI" sz="36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082341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/>
              <a:t>Asiakaskokemus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175718" y="1292790"/>
            <a:ext cx="674423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lang="fi-FI" sz="1600">
                <a:solidFill>
                  <a:schemeClr val="tx2"/>
                </a:solidFill>
              </a:rPr>
              <a:t>Asiakaspalautteen kokonaismäärä vuoden 2025 aikana 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</a:t>
            </a:r>
            <a:r>
              <a:rPr lang="fi-FI" sz="1600">
                <a:solidFill>
                  <a:srgbClr val="213A8F"/>
                </a:solidFill>
                <a:latin typeface="Arial" panose="020B0604020202020204"/>
              </a:rPr>
              <a:t>84 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</a:t>
            </a:r>
            <a:r>
              <a:rPr lang="fi-FI" sz="1600">
                <a:solidFill>
                  <a:srgbClr val="213A8F"/>
                </a:solidFill>
                <a:latin typeface="Arial" panose="020B0604020202020204"/>
              </a:rPr>
              <a:t>43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</a:t>
            </a:r>
          </a:p>
        </p:txBody>
      </p:sp>
      <p:sp>
        <p:nvSpPr>
          <p:cNvPr id="12" name="TextBox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84572" y="4515637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-52 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(-</a:t>
            </a: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32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Minulle jäi tunne, että minusta välitettiin kokonaisvaltaisesti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1,79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1,61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Sain apua, kun sitä tarvitsin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1,78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1,71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Koin oloni turvalliseksi hoidon / palvelun aikana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2,13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2,0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Hoitoani / Asiaani koskevat päätökset tehtiin yhteistyössä kanssani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2,14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1.93)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Tiedän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,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miten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hoitoni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/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palveluni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jatkuu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1,99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2,04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Saamani tieto hoidosta / palvelusta oli ymmärrettävää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2,05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2,0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Koin saamani hoidon / palvelun hyödylliseksi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1,90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1,85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Sain hoitoa ja palvelua äidinkielelläni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3,15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2,94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711740"/>
            <a:ext cx="2857398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lvl="0"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Positiivinen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palaute</a:t>
            </a:r>
            <a:r>
              <a:rPr kumimoji="0" lang="fi-FI" sz="1400" b="0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och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fi-FI" sz="1400">
                <a:latin typeface="Arial" panose="020B0604020202020204" pitchFamily="34" charset="0"/>
                <a:cs typeface="Arial" panose="020B0604020202020204" pitchFamily="34" charset="0"/>
              </a:rPr>
              <a:t>Asiallinen, turvallinen ilmapiiri ja olo koko prosessin ajan.</a:t>
            </a:r>
            <a:endParaRPr kumimoji="0" lang="fi-FI" sz="14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vl="0">
              <a:defRPr/>
            </a:pPr>
            <a:r>
              <a:rPr lang="fi-FI" sz="1400">
                <a:latin typeface="Arial" panose="020B0604020202020204" pitchFamily="34" charset="0"/>
                <a:cs typeface="Arial" panose="020B0604020202020204" pitchFamily="34" charset="0"/>
              </a:rPr>
              <a:t>Ihmisläheistä ja ystävällistä palvelua ja hoitoa. </a:t>
            </a:r>
            <a:endParaRPr kumimoji="0" lang="fi-FI" sz="14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Negatiivinen palaute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>
                <a:latin typeface="Arial"/>
                <a:cs typeface="Arial"/>
              </a:rPr>
              <a:t>Myöhästymisiä.</a:t>
            </a:r>
            <a:endParaRPr lang="fi-FI" sz="14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/>
              <a:cs typeface="Arial"/>
            </a:endParaRP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6E09F109-ADBA-1780-40A6-8753F266EC9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8672070" y="711740"/>
            <a:ext cx="659625" cy="659625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CF3BEB49-B738-30B9-FA55-DF1F8A1E45C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8672069" y="2008485"/>
            <a:ext cx="659625" cy="659625"/>
          </a:xfrm>
          <a:prstGeom prst="rect">
            <a:avLst/>
          </a:prstGeom>
        </p:spPr>
      </p:pic>
      <p:sp>
        <p:nvSpPr>
          <p:cNvPr id="5" name="TextBox 33">
            <a:extLst>
              <a:ext uri="{FF2B5EF4-FFF2-40B4-BE49-F238E27FC236}">
                <a16:creationId xmlns:a16="http://schemas.microsoft.com/office/drawing/2014/main" id="{6EB7A05C-2C4D-C2AF-9E93-7DC0CF2BE7B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442174" y="5025662"/>
            <a:ext cx="18205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Muistutukset (lkm)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5517D60A-C591-4544-F224-CB292F193C1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367276" y="5535667"/>
            <a:ext cx="1962321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2400">
                <a:latin typeface="Arial" panose="020B0604020202020204"/>
              </a:rPr>
              <a:t>7(1</a:t>
            </a:r>
            <a:r>
              <a:rPr kumimoji="0" lang="fi-FI" sz="2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</a:t>
            </a:r>
            <a:endParaRPr kumimoji="0" lang="en-US" sz="28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5" name="TextBox 34">
            <a:extLst>
              <a:ext uri="{FF2B5EF4-FFF2-40B4-BE49-F238E27FC236}">
                <a16:creationId xmlns:a16="http://schemas.microsoft.com/office/drawing/2014/main" id="{937910F3-3A93-2051-C0E5-362022F08C5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292822" y="5025662"/>
            <a:ext cx="16768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chemeClr val="accent5"/>
                </a:solidFill>
                <a:latin typeface="Arial" panose="020B0604020202020204"/>
              </a:rPr>
              <a:t>Kantelut (lkm)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7" name="TextBox 14">
            <a:extLst>
              <a:ext uri="{FF2B5EF4-FFF2-40B4-BE49-F238E27FC236}">
                <a16:creationId xmlns:a16="http://schemas.microsoft.com/office/drawing/2014/main" id="{969C7632-2037-DC81-7947-77FA212BAD9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125042" y="5536946"/>
            <a:ext cx="2012380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2400">
                <a:latin typeface="Arial" panose="020B0604020202020204"/>
              </a:rPr>
              <a:t>0</a:t>
            </a:r>
            <a:r>
              <a:rPr kumimoji="0" lang="fi-FI" sz="2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(1)</a:t>
            </a:r>
            <a:endParaRPr kumimoji="0" lang="en-US" sz="28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" name="TextBox 33">
            <a:extLst>
              <a:ext uri="{FF2B5EF4-FFF2-40B4-BE49-F238E27FC236}">
                <a16:creationId xmlns:a16="http://schemas.microsoft.com/office/drawing/2014/main" id="{38204475-D725-93D3-ECA5-4357119A5AE7}"/>
              </a:ext>
            </a:extLst>
          </p:cNvPr>
          <p:cNvSpPr txBox="1"/>
          <p:nvPr/>
        </p:nvSpPr>
        <p:spPr>
          <a:xfrm>
            <a:off x="8550111" y="5945938"/>
            <a:ext cx="33465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Viranhaltijoiden oikaisuvaatimukset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3" name="TextBox 13">
            <a:extLst>
              <a:ext uri="{FF2B5EF4-FFF2-40B4-BE49-F238E27FC236}">
                <a16:creationId xmlns:a16="http://schemas.microsoft.com/office/drawing/2014/main" id="{000770DD-D16F-40AB-A94F-14CAABA8793A}"/>
              </a:ext>
            </a:extLst>
          </p:cNvPr>
          <p:cNvSpPr txBox="1"/>
          <p:nvPr/>
        </p:nvSpPr>
        <p:spPr>
          <a:xfrm>
            <a:off x="9311661" y="6285700"/>
            <a:ext cx="1962321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2400">
                <a:latin typeface="Arial" panose="020B0604020202020204"/>
              </a:rPr>
              <a:t>2 </a:t>
            </a:r>
            <a:r>
              <a:rPr kumimoji="0" lang="fi-FI" sz="2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(7)</a:t>
            </a:r>
            <a:endParaRPr kumimoji="0" lang="en-US" sz="28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F9F8EB01-7650-6639-26BE-5E3B0778C00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5939" y="3046419"/>
            <a:ext cx="2469006" cy="1234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3" name="Straight Arrow Connector 32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3E47B019-9E56-C29E-6D61-5372C6434B32}"/>
              </a:ext>
            </a:extLst>
          </p:cNvPr>
          <p:cNvCxnSpPr>
            <a:cxnSpLocks/>
          </p:cNvCxnSpPr>
          <p:nvPr/>
        </p:nvCxnSpPr>
        <p:spPr>
          <a:xfrm flipH="1" flipV="1">
            <a:off x="4417766" y="3627538"/>
            <a:ext cx="505216" cy="473827"/>
          </a:xfrm>
          <a:prstGeom prst="straightConnector1">
            <a:avLst/>
          </a:prstGeom>
          <a:noFill/>
          <a:ln w="38100" cap="flat" cmpd="sng" algn="ctr">
            <a:solidFill>
              <a:srgbClr val="213A8F"/>
            </a:solidFill>
            <a:prstDash val="solid"/>
            <a:miter lim="800000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5F94E778-38DB-B8C7-B38E-438F401C37E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6581754" y="3264339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499DD8B0-9D8E-6FA7-F3DB-3E9495A52D3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05433" y="1323453"/>
            <a:ext cx="5111142" cy="3389949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b="1"/>
              <a:t>Osallisuus</a:t>
            </a:r>
            <a:endParaRPr lang="sv-S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3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>
                <a:solidFill>
                  <a:schemeClr val="accent6"/>
                </a:solidFill>
                <a:latin typeface="+mj-lt"/>
              </a:rPr>
              <a:t>Miten tuetaan asiakkaiden ja läheisten osallisuutta palveluiden suunnittelussa, toteutuksessa ja arvioinnissa:</a:t>
            </a:r>
          </a:p>
          <a:p>
            <a:r>
              <a:rPr lang="fi-FI" sz="1400" err="1">
                <a:cs typeface="Arial"/>
              </a:rPr>
              <a:t>Roidu</a:t>
            </a:r>
            <a:r>
              <a:rPr lang="fi-FI" sz="1400">
                <a:cs typeface="Arial"/>
              </a:rPr>
              <a:t> - palautejärjestelmä on käytössä. Saadut palautteet käsitellään ja niihin pyritään reagoimaan nopeasti.</a:t>
            </a:r>
          </a:p>
          <a:p>
            <a:r>
              <a:rPr lang="fi-FI" sz="1400">
                <a:cs typeface="Arial"/>
              </a:rPr>
              <a:t>Asiakasosallistuja on mukana toimialan tulevaisuuden ja sopeuttamisen ohjelman työryhmissä.</a:t>
            </a:r>
          </a:p>
          <a:p>
            <a:r>
              <a:rPr lang="fi-FI" sz="1400">
                <a:cs typeface="Arial"/>
              </a:rPr>
              <a:t>Vapaaehtoiset henkilöt tarjoavat työpanostaan palvelupisteen palveluneuvojien apuna asiakasohjauksessa.</a:t>
            </a:r>
          </a:p>
          <a:p>
            <a:endParaRPr lang="fi-FI" sz="1400">
              <a:cs typeface="Arial"/>
            </a:endParaRPr>
          </a:p>
          <a:p>
            <a:r>
              <a:rPr lang="fi-FI" sz="1400">
                <a:cs typeface="Arial"/>
              </a:rPr>
              <a:t>Kotikäynneillä, hoitotiimeissä yms. asiakas ja omaiset/läheiset osallistuvat mahdollisuuksiensa mukaan. Asiakkuuden aikana tiivis yhteistyö.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i-FI" sz="1400" b="1">
                <a:solidFill>
                  <a:schemeClr val="accent5"/>
                </a:solidFill>
                <a:latin typeface="+mj-lt"/>
              </a:rPr>
              <a:t>Yhdessä sovitut teemat järjestöjen kanssa palveluiden kehittämiseen:</a:t>
            </a:r>
          </a:p>
          <a:p>
            <a:r>
              <a:rPr lang="fi-FI" sz="1400">
                <a:cs typeface="Arial"/>
              </a:rPr>
              <a:t>Koordinoidaan yhteistyössä Vaasan keskussairaalan, Närpiön terveysaseman ja Malmin sairaalan OLKA-pisteen kanssa.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/>
          </p:cNvSpPr>
          <p:nvPr/>
        </p:nvSpPr>
        <p:spPr>
          <a:xfrm>
            <a:off x="1205433" y="4958499"/>
            <a:ext cx="5111142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400" b="1">
                <a:solidFill>
                  <a:schemeClr val="accent5"/>
                </a:solidFill>
                <a:latin typeface="+mj-lt"/>
              </a:rPr>
              <a:t>Asiakasosallistujia, kokemusosaajia tai asiakasraati on mukana palvelujen kehittämisessä ja arvioinnissa:</a:t>
            </a:r>
          </a:p>
          <a:p>
            <a:r>
              <a:rPr lang="fi-FI" sz="1400">
                <a:cs typeface="Times New Roman"/>
              </a:rPr>
              <a:t>Kyllä kaikkien palveluiden osalta.</a:t>
            </a:r>
            <a:endParaRPr lang="en-US" sz="1400">
              <a:cs typeface="Arial"/>
            </a:endParaRPr>
          </a:p>
          <a:p>
            <a:r>
              <a:rPr lang="fi-FI" sz="1400">
                <a:cs typeface="Times New Roman"/>
              </a:rPr>
              <a:t>Kyllä tulevaisuuden ja sopeuttamisen ohjelman osalta.</a:t>
            </a:r>
          </a:p>
          <a:p>
            <a:r>
              <a:rPr lang="fi-FI" sz="1400"/>
              <a:t> </a:t>
            </a:r>
            <a:endParaRPr lang="fi-FI" sz="1400" i="0">
              <a:effectLst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​</a:t>
            </a:r>
            <a:endParaRPr kumimoji="0" lang="fi-FI" sz="1400" i="0" u="none" strike="sngStrike" kern="1200" cap="none" spc="0" normalizeH="0" baseline="0" noProof="0">
              <a:ln>
                <a:noFill/>
              </a:ln>
              <a:effectLst/>
              <a:uLnTx/>
              <a:uFillTx/>
              <a:ea typeface="+mn-ea"/>
              <a:cs typeface="Times New Roman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203132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400" b="1">
                <a:solidFill>
                  <a:schemeClr val="accent5"/>
                </a:solidFill>
                <a:latin typeface="+mj-lt"/>
              </a:rPr>
              <a:t>Tehdyt toimenpiteet palvelujen käyttäjien tekemien haitta- ja vaaratapahtumailmoitusten,</a:t>
            </a:r>
          </a:p>
          <a:p>
            <a:r>
              <a:rPr lang="fi-FI" sz="1400" b="1">
                <a:solidFill>
                  <a:schemeClr val="accent5"/>
                </a:solidFill>
                <a:latin typeface="+mj-lt"/>
              </a:rPr>
              <a:t>muistutusten ja kanteluiden perusteella: </a:t>
            </a:r>
            <a:endParaRPr lang="fi-FI" sz="1400" b="1">
              <a:solidFill>
                <a:schemeClr val="accent5"/>
              </a:solidFill>
              <a:latin typeface="+mj-lt"/>
              <a:cs typeface="Arial"/>
            </a:endParaRPr>
          </a:p>
          <a:p>
            <a:r>
              <a:rPr lang="fi-FI" sz="1400"/>
              <a:t>Henkilöstön koulutus.</a:t>
            </a:r>
            <a:endParaRPr lang="en-US" sz="1400"/>
          </a:p>
          <a:p>
            <a:r>
              <a:rPr lang="fi-FI" sz="1400"/>
              <a:t>Puhelinjonojen lyhentäminen jononpurkusopimuksella virka-ajan ulkopuolella. </a:t>
            </a:r>
            <a:endParaRPr lang="fi-FI" sz="1400">
              <a:cs typeface="Arial"/>
            </a:endParaRPr>
          </a:p>
          <a:p>
            <a:pPr>
              <a:defRPr/>
            </a:pPr>
            <a:r>
              <a:rPr lang="fi-FI" sz="1400">
                <a:solidFill>
                  <a:srgbClr val="213A8F"/>
                </a:solidFill>
                <a:latin typeface="Arial" panose="020B0604020202020204"/>
                <a:cs typeface="Arial"/>
              </a:rPr>
              <a:t>Chatpalvelu hoidon tarpeen arviointiin ja sosiaalihuollon asiakasohjaukseen.</a:t>
            </a:r>
            <a:endParaRPr lang="fi-FI" sz="140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>
              <a:defRPr/>
            </a:pPr>
            <a:endParaRPr lang="en-US" sz="1400" b="1">
              <a:solidFill>
                <a:srgbClr val="00A174"/>
              </a:solidFill>
              <a:latin typeface="Arial" panose="020B0604020202020204"/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059D7B0E-D69D-3AD2-3E5C-0DE3C5EB9F0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290" y="4772105"/>
            <a:ext cx="2543175" cy="125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/>
              <a:t>Henkilöstö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68387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 err="1">
                <a:solidFill>
                  <a:schemeClr val="accent5"/>
                </a:solidFill>
              </a:rPr>
              <a:t>Henkilöstömäärä</a:t>
            </a:r>
            <a:endParaRPr lang="sv-SE" sz="1600" b="1">
              <a:solidFill>
                <a:schemeClr val="accent5"/>
              </a:solidFill>
            </a:endParaRPr>
          </a:p>
          <a:p>
            <a:r>
              <a:rPr lang="fi-FI" sz="1400"/>
              <a:t>Henkilöstö: 165</a:t>
            </a:r>
            <a:endParaRPr lang="fi-FI" sz="1400">
              <a:cs typeface="Arial"/>
            </a:endParaRPr>
          </a:p>
          <a:p>
            <a:r>
              <a:rPr lang="fi-FI" sz="1400"/>
              <a:t>Vakinaiset: 119 + 25 </a:t>
            </a:r>
            <a:r>
              <a:rPr lang="fi-FI" sz="1400" err="1"/>
              <a:t>vov</a:t>
            </a:r>
            <a:endParaRPr lang="fi-FI" sz="1400" err="1">
              <a:cs typeface="Arial"/>
            </a:endParaRPr>
          </a:p>
          <a:p>
            <a:r>
              <a:rPr lang="fi-FI" sz="1400"/>
              <a:t>Tilapäiset: 22</a:t>
            </a:r>
            <a:endParaRPr lang="fi-FI" sz="1400">
              <a:cs typeface="Arial"/>
            </a:endParaRPr>
          </a:p>
          <a:p>
            <a:endParaRPr lang="fi-FI" sz="1400">
              <a:cs typeface="Arial"/>
            </a:endParaRPr>
          </a:p>
          <a:p>
            <a:r>
              <a:rPr lang="fi-FI" sz="1400"/>
              <a:t>Avoimet vakanssit: </a:t>
            </a:r>
            <a:endParaRPr lang="fi-FI" sz="1400">
              <a:cs typeface="Arial"/>
            </a:endParaRPr>
          </a:p>
          <a:p>
            <a:r>
              <a:rPr lang="fi-FI" sz="1400">
                <a:cs typeface="Arial"/>
              </a:rPr>
              <a:t>1 Asiakaspalvelukeskus</a:t>
            </a:r>
          </a:p>
          <a:p>
            <a:r>
              <a:rPr lang="fi-FI" sz="1400">
                <a:cs typeface="Arial"/>
              </a:rPr>
              <a:t>3 Sosiaalihuollon asiakas- ja palveluohjaus</a:t>
            </a:r>
          </a:p>
          <a:p>
            <a:r>
              <a:rPr lang="fi-FI" sz="1400">
                <a:cs typeface="Arial"/>
              </a:rPr>
              <a:t>2 Ikäihmisten sosiaalihuolto</a:t>
            </a:r>
          </a:p>
          <a:p>
            <a:pPr>
              <a:lnSpc>
                <a:spcPct val="150000"/>
              </a:lnSpc>
            </a:pPr>
            <a:endParaRPr lang="en-US" sz="1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15905" y="1674287"/>
            <a:ext cx="3457332" cy="267765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Työturvallisuusilmoituksia </a:t>
            </a:r>
            <a:r>
              <a:rPr lang="fi-FI" sz="1600" b="1" err="1">
                <a:solidFill>
                  <a:schemeClr val="accent5"/>
                </a:solidFill>
              </a:rPr>
              <a:t>HaiPro</a:t>
            </a:r>
            <a:r>
              <a:rPr lang="fi-FI" sz="1600" b="1">
                <a:solidFill>
                  <a:schemeClr val="accent5"/>
                </a:solidFill>
              </a:rPr>
              <a:t>-järjestelmän kautta: </a:t>
            </a:r>
            <a:r>
              <a:rPr lang="fi-FI" sz="1800" baseline="0"/>
              <a:t>Tapaturmailmoitusten määrä:</a:t>
            </a:r>
          </a:p>
          <a:p>
            <a:r>
              <a:rPr lang="fi-FI">
                <a:cs typeface="Arial"/>
              </a:rPr>
              <a:t>15</a:t>
            </a:r>
            <a:r>
              <a:rPr lang="fi-FI" sz="1800">
                <a:cs typeface="Arial"/>
              </a:rPr>
              <a:t> </a:t>
            </a:r>
            <a:r>
              <a:rPr lang="fi-FI">
                <a:cs typeface="Arial"/>
              </a:rPr>
              <a:t>(13)</a:t>
            </a:r>
            <a:endParaRPr lang="fi-FI" sz="1800">
              <a:cs typeface="Arial"/>
            </a:endParaRPr>
          </a:p>
          <a:p>
            <a:r>
              <a:rPr lang="fi-FI" sz="1600"/>
              <a:t>Yleisimmät ilmoitustyypit:</a:t>
            </a:r>
            <a:endParaRPr lang="fi-FI" sz="1600">
              <a:cs typeface="Arial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fi-FI" sz="1400">
                <a:solidFill>
                  <a:srgbClr val="213A8F"/>
                </a:solidFill>
                <a:latin typeface="Arial" panose="020B0604020202020204"/>
                <a:cs typeface="Arial"/>
              </a:rPr>
              <a:t>Muu (vaaratyyppiä ei löydy listasta, 40 %)</a:t>
            </a:r>
          </a:p>
          <a:p>
            <a:pPr marL="342900" indent="-342900">
              <a:buFontTx/>
              <a:buAutoNum type="arabicPeriod"/>
              <a:defRPr/>
            </a:pPr>
            <a:r>
              <a:rPr lang="fi-FI" sz="1400">
                <a:cs typeface="Arial"/>
              </a:rPr>
              <a:t>Uhka, tai väkivalta ja sisäilmaan liittyvä oire (20 %)</a:t>
            </a:r>
            <a:endParaRPr lang="fi-FI">
              <a:ea typeface="+mn-ea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fi-FI" sz="1400">
                <a:solidFill>
                  <a:srgbClr val="213A8F"/>
                </a:solidFill>
                <a:latin typeface="Arial" panose="020B0604020202020204"/>
                <a:cs typeface="Arial"/>
              </a:rPr>
              <a:t>Kaatuminen, liukastuminen, kompastuminen (13,3 %)</a:t>
            </a:r>
            <a:endParaRPr lang="fi-FI" sz="140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/>
          </p:cNvSpPr>
          <p:nvPr/>
        </p:nvSpPr>
        <p:spPr>
          <a:xfrm>
            <a:off x="8147304" y="1674287"/>
            <a:ext cx="3926508" cy="25545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Työhyvinvointia edistävät toimenpiteet: </a:t>
            </a:r>
            <a:endParaRPr lang="fi-FI" sz="1600" b="1" baseline="0">
              <a:solidFill>
                <a:schemeClr val="accent5"/>
              </a:solidFill>
            </a:endParaRPr>
          </a:p>
          <a:p>
            <a:r>
              <a:rPr lang="en-US" sz="1600" err="1">
                <a:cs typeface="Arial"/>
              </a:rPr>
              <a:t>Tiivis</a:t>
            </a:r>
            <a:r>
              <a:rPr lang="en-US" sz="1600">
                <a:cs typeface="Arial"/>
              </a:rPr>
              <a:t> ja </a:t>
            </a:r>
            <a:r>
              <a:rPr lang="en-US" sz="1600" err="1">
                <a:cs typeface="Arial"/>
              </a:rPr>
              <a:t>matalahierarkinen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yhteistyö</a:t>
            </a:r>
            <a:endParaRPr lang="en-US" sz="1600">
              <a:cs typeface="Arial"/>
            </a:endParaRPr>
          </a:p>
          <a:p>
            <a:r>
              <a:rPr lang="en-US" sz="1600" err="1">
                <a:cs typeface="Arial"/>
              </a:rPr>
              <a:t>Etätyömahdollisuudet</a:t>
            </a:r>
            <a:endParaRPr lang="en-US" sz="1600">
              <a:cs typeface="Arial"/>
            </a:endParaRPr>
          </a:p>
          <a:p>
            <a:r>
              <a:rPr lang="en-US" sz="1600" err="1">
                <a:cs typeface="Arial"/>
              </a:rPr>
              <a:t>Varhaisen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tuen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ohjelma</a:t>
            </a:r>
            <a:endParaRPr lang="en-US" sz="1600">
              <a:cs typeface="Arial"/>
            </a:endParaRPr>
          </a:p>
          <a:p>
            <a:r>
              <a:rPr lang="en-US" sz="1600" err="1">
                <a:cs typeface="Arial"/>
              </a:rPr>
              <a:t>Koulutusmahdollisuus</a:t>
            </a:r>
            <a:endParaRPr lang="en-US" sz="1600">
              <a:cs typeface="Arial"/>
            </a:endParaRPr>
          </a:p>
          <a:p>
            <a:r>
              <a:rPr lang="en-US" sz="1600" err="1">
                <a:cs typeface="Arial"/>
              </a:rPr>
              <a:t>Työnkiertomahdollisuus</a:t>
            </a:r>
            <a:endParaRPr lang="en-US" sz="1600">
              <a:cs typeface="Arial"/>
            </a:endParaRPr>
          </a:p>
          <a:p>
            <a:r>
              <a:rPr lang="en-US" sz="1600" err="1">
                <a:cs typeface="Arial"/>
              </a:rPr>
              <a:t>Työnohjausmahdollisuus</a:t>
            </a:r>
            <a:endParaRPr lang="en-US" sz="1600">
              <a:cs typeface="Arial"/>
            </a:endParaRPr>
          </a:p>
          <a:p>
            <a:r>
              <a:rPr lang="en-US" sz="1600" err="1">
                <a:cs typeface="Arial"/>
              </a:rPr>
              <a:t>Tyky</a:t>
            </a:r>
          </a:p>
          <a:p>
            <a:r>
              <a:rPr lang="en-US" sz="1600">
                <a:cs typeface="Arial"/>
              </a:rPr>
              <a:t>E-</a:t>
            </a:r>
            <a:r>
              <a:rPr lang="en-US" sz="1600" err="1">
                <a:cs typeface="Arial"/>
              </a:rPr>
              <a:t>passi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/>
          </p:cNvSpPr>
          <p:nvPr/>
        </p:nvSpPr>
        <p:spPr>
          <a:xfrm>
            <a:off x="1202850" y="4124782"/>
            <a:ext cx="3329922" cy="196977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Kokonaismäärä poissaolopäiviä/ sairaspoissaolopäivät</a:t>
            </a:r>
            <a:endParaRPr lang="fi-FI" sz="1400" b="1">
              <a:solidFill>
                <a:schemeClr val="accent5"/>
              </a:solidFill>
            </a:endParaRPr>
          </a:p>
          <a:p>
            <a:endParaRPr lang="fi-FI" b="1">
              <a:cs typeface="Arial"/>
            </a:endParaRPr>
          </a:p>
          <a:p>
            <a:pPr algn="ctr"/>
            <a:r>
              <a:rPr lang="fi-FI" b="1">
                <a:cs typeface="Arial"/>
              </a:rPr>
              <a:t>5,6 %</a:t>
            </a:r>
          </a:p>
          <a:p>
            <a:pPr algn="ctr"/>
            <a:r>
              <a:rPr lang="fi-FI" sz="2000" b="1">
                <a:cs typeface="Arial"/>
              </a:rPr>
              <a:t>(6,7 %)</a:t>
            </a:r>
            <a:endParaRPr lang="fi-FI" b="1">
              <a:cs typeface="Arial"/>
            </a:endParaRPr>
          </a:p>
          <a:p>
            <a:endParaRPr lang="fi-FI">
              <a:solidFill>
                <a:schemeClr val="accent4"/>
              </a:solidFill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/>
          <p:nvPr/>
        </p:nvSpPr>
        <p:spPr>
          <a:xfrm>
            <a:off x="5538468" y="6029405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-32 </a:t>
            </a: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(-18)</a:t>
            </a:r>
            <a:endParaRPr kumimoji="0" lang="fi-FI" sz="20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cxnSp>
        <p:nvCxnSpPr>
          <p:cNvPr id="3" name="Straight Arrow Connector 2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038A10DE-6EF2-F790-6829-DA95274C3D0F}"/>
              </a:ext>
            </a:extLst>
          </p:cNvPr>
          <p:cNvCxnSpPr>
            <a:cxnSpLocks/>
          </p:cNvCxnSpPr>
          <p:nvPr/>
        </p:nvCxnSpPr>
        <p:spPr>
          <a:xfrm flipH="1" flipV="1">
            <a:off x="5998464" y="5367528"/>
            <a:ext cx="350981" cy="518865"/>
          </a:xfrm>
          <a:prstGeom prst="straightConnector1">
            <a:avLst/>
          </a:prstGeom>
          <a:noFill/>
          <a:ln w="38100" cap="flat" cmpd="sng" algn="ctr">
            <a:solidFill>
              <a:srgbClr val="213A8F"/>
            </a:solidFill>
            <a:prstDash val="solid"/>
            <a:miter lim="800000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2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7233D02C2F3D148860CE3F6DFEDC733" ma:contentTypeVersion="16" ma:contentTypeDescription="Skapa ett nytt dokument." ma:contentTypeScope="" ma:versionID="e6437be25ab08bf5a3883449f5012a39">
  <xsd:schema xmlns:xsd="http://www.w3.org/2001/XMLSchema" xmlns:xs="http://www.w3.org/2001/XMLSchema" xmlns:p="http://schemas.microsoft.com/office/2006/metadata/properties" xmlns:ns2="cbe4f0d9-fb0d-42e8-a680-6e558966cc0a" xmlns:ns3="8662b06d-03b9-424a-ab70-bfab313b8d48" targetNamespace="http://schemas.microsoft.com/office/2006/metadata/properties" ma:root="true" ma:fieldsID="067da18c10919d27756fe2eb3607f57a" ns2:_="" ns3:_="">
    <xsd:import namespace="cbe4f0d9-fb0d-42e8-a680-6e558966cc0a"/>
    <xsd:import namespace="8662b06d-03b9-424a-ab70-bfab313b8d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e4f0d9-fb0d-42e8-a680-6e558966cc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Bildmarkeringar" ma:readOnly="false" ma:fieldId="{5cf76f15-5ced-4ddc-b409-7134ff3c332f}" ma:taxonomyMulti="true" ma:sspId="e6ea580d-a90f-4d05-8666-171099ee70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3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62b06d-03b9-424a-ab70-bfab313b8d4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421b96d5-aacb-4c13-85e9-e00bdf967ae1}" ma:internalName="TaxCatchAll" ma:showField="CatchAllData" ma:web="8662b06d-03b9-424a-ab70-bfab313b8d4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662b06d-03b9-424a-ab70-bfab313b8d48">
      <UserInfo>
        <DisplayName>Yliluoma Susanna</DisplayName>
        <AccountId>131</AccountId>
        <AccountType/>
      </UserInfo>
    </SharedWithUsers>
    <lcf76f155ced4ddcb4097134ff3c332f xmlns="cbe4f0d9-fb0d-42e8-a680-6e558966cc0a">
      <Terms xmlns="http://schemas.microsoft.com/office/infopath/2007/PartnerControls"/>
    </lcf76f155ced4ddcb4097134ff3c332f>
    <TaxCatchAll xmlns="8662b06d-03b9-424a-ab70-bfab313b8d48" xsi:nil="true"/>
  </documentManagement>
</p:properties>
</file>

<file path=customXml/itemProps1.xml><?xml version="1.0" encoding="utf-8"?>
<ds:datastoreItem xmlns:ds="http://schemas.openxmlformats.org/officeDocument/2006/customXml" ds:itemID="{C3526046-AE3F-4901-ACB0-3E6586605022}">
  <ds:schemaRefs>
    <ds:schemaRef ds:uri="8662b06d-03b9-424a-ab70-bfab313b8d48"/>
    <ds:schemaRef ds:uri="cbe4f0d9-fb0d-42e8-a680-6e558966cc0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71BDA3F-9081-465D-A0C8-DF261C8C3C7F}">
  <ds:schemaRefs>
    <ds:schemaRef ds:uri="http://schemas.microsoft.com/office/2006/documentManagement/types"/>
    <ds:schemaRef ds:uri="8662b06d-03b9-424a-ab70-bfab313b8d48"/>
    <ds:schemaRef ds:uri="http://purl.org/dc/elements/1.1/"/>
    <ds:schemaRef ds:uri="cbe4f0d9-fb0d-42e8-a680-6e558966cc0a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TotalTime>0</TotalTime>
  <Words>1095</Words>
  <Application>Microsoft Office PowerPoint</Application>
  <PresentationFormat>Laajakuva</PresentationFormat>
  <Paragraphs>276</Paragraphs>
  <Slides>9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3</vt:i4>
      </vt:variant>
      <vt:variant>
        <vt:lpstr>Dian otsikot</vt:lpstr>
      </vt:variant>
      <vt:variant>
        <vt:i4>9</vt:i4>
      </vt:variant>
    </vt:vector>
  </HeadingPairs>
  <TitlesOfParts>
    <vt:vector size="18" baseType="lpstr">
      <vt:lpstr>맑은 고딕</vt:lpstr>
      <vt:lpstr>Arial</vt:lpstr>
      <vt:lpstr>Calibri</vt:lpstr>
      <vt:lpstr>굴림</vt:lpstr>
      <vt:lpstr>Segoe UI</vt:lpstr>
      <vt:lpstr>Times New Roman</vt:lpstr>
      <vt:lpstr>OVHP_teema</vt:lpstr>
      <vt:lpstr>1_OVHP_teema</vt:lpstr>
      <vt:lpstr>2_OVHP_teema</vt:lpstr>
      <vt:lpstr>Omavalvonnan seuratatietojen raportointi</vt:lpstr>
      <vt:lpstr>Saatavuus - Puhelinpalvelut</vt:lpstr>
      <vt:lpstr>Saatavuus – Digitaliset palvelut</vt:lpstr>
      <vt:lpstr>Saatavuus – Palvelupiste</vt:lpstr>
      <vt:lpstr>Saatavuus - Sosiaalihuolto</vt:lpstr>
      <vt:lpstr>Turvallisuus ja laatu</vt:lpstr>
      <vt:lpstr>Asiakaskokemus</vt:lpstr>
      <vt:lpstr>Osallisuus</vt:lpstr>
      <vt:lpstr>Henkilöstö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lastModifiedBy>Stenman Camilla</cp:lastModifiedBy>
  <cp:revision>7</cp:revision>
  <dcterms:created xsi:type="dcterms:W3CDTF">2023-11-14T05:41:58Z</dcterms:created>
  <dcterms:modified xsi:type="dcterms:W3CDTF">2025-09-23T06:38:02Z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0x01010047233D02C2F3D148860CE3F6DFEDC733</vt:lpwstr>
  </property>
  <property fmtid="{D5CDD505-2E9C-101B-9397-08002B2CF9AE}" pid="3" name="MediaServiceImageTags">
    <vt:lpwstr/>
  </property>
</Properties>
</file>