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07C97-C48B-2AAF-B53F-6B150E2B273C}" v="4" dt="2025-10-01T09:17:20.774"/>
    <p1510:client id="{AD458A94-80CE-40DE-9D9D-6A47D13DDC46}" v="8" dt="2025-10-01T09:15:17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tola Christian" userId="S::christian.kantola@ovph.fi::612669f4-917f-47aa-ac80-23109edfd59f" providerId="AD" clId="Web-{AD458A94-80CE-40DE-9D9D-6A47D13DDC46}"/>
    <pc:docChg chg="modSld">
      <pc:chgData name="Kantola Christian" userId="S::christian.kantola@ovph.fi::612669f4-917f-47aa-ac80-23109edfd59f" providerId="AD" clId="Web-{AD458A94-80CE-40DE-9D9D-6A47D13DDC46}" dt="2025-10-01T09:15:14.245" v="1" actId="20577"/>
      <pc:docMkLst>
        <pc:docMk/>
      </pc:docMkLst>
      <pc:sldChg chg="modSp">
        <pc:chgData name="Kantola Christian" userId="S::christian.kantola@ovph.fi::612669f4-917f-47aa-ac80-23109edfd59f" providerId="AD" clId="Web-{AD458A94-80CE-40DE-9D9D-6A47D13DDC46}" dt="2025-10-01T09:15:14.245" v="1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AD458A94-80CE-40DE-9D9D-6A47D13DDC46}" dt="2025-10-01T09:15:14.245" v="1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antola Christian" userId="S::christian.kantola@ovph.fi::612669f4-917f-47aa-ac80-23109edfd59f" providerId="AD" clId="Web-{AD458A94-80CE-40DE-9D9D-6A47D13DDC46}" dt="2025-10-01T09:14:53.949" v="0" actId="20577"/>
        <pc:sldMkLst>
          <pc:docMk/>
          <pc:sldMk cId="1658591148" sldId="563"/>
        </pc:sldMkLst>
        <pc:spChg chg="mod">
          <ac:chgData name="Kantola Christian" userId="S::christian.kantola@ovph.fi::612669f4-917f-47aa-ac80-23109edfd59f" providerId="AD" clId="Web-{AD458A94-80CE-40DE-9D9D-6A47D13DDC46}" dt="2025-10-01T09:14:53.949" v="0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Kantola Christian" userId="S::christian.kantola@ovph.fi::612669f4-917f-47aa-ac80-23109edfd59f" providerId="AD" clId="Web-{1C507C97-C48B-2AAF-B53F-6B150E2B273C}"/>
    <pc:docChg chg="modSld">
      <pc:chgData name="Kantola Christian" userId="S::christian.kantola@ovph.fi::612669f4-917f-47aa-ac80-23109edfd59f" providerId="AD" clId="Web-{1C507C97-C48B-2AAF-B53F-6B150E2B273C}" dt="2025-10-01T09:17:18.353" v="0" actId="20577"/>
      <pc:docMkLst>
        <pc:docMk/>
      </pc:docMkLst>
      <pc:sldChg chg="modSp">
        <pc:chgData name="Kantola Christian" userId="S::christian.kantola@ovph.fi::612669f4-917f-47aa-ac80-23109edfd59f" providerId="AD" clId="Web-{1C507C97-C48B-2AAF-B53F-6B150E2B273C}" dt="2025-10-01T09:17:18.353" v="0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1C507C97-C48B-2AAF-B53F-6B150E2B273C}" dt="2025-10-01T09:17:18.353" v="0" actId="20577"/>
          <ac:spMkLst>
            <pc:docMk/>
            <pc:sldMk cId="711752635" sldId="452"/>
            <ac:spMk id="9" creationId="{5517D60A-C591-4544-F224-CB292F193C1D}"/>
          </ac:spMkLst>
        </pc:spChg>
      </pc:sldChg>
    </pc:docChg>
  </pc:docChgLst>
  <pc:docChgLst>
    <pc:chgData name="Piikkilä Tero" userId="S::tero.piikkila@ovph.fi::fd5ae1ed-cb99-4836-909a-8da2f2571fb5" providerId="AD" clId="Web-{03206AC4-AF57-AF30-5F7A-E0AB07A6C85A}"/>
    <pc:docChg chg="modSld">
      <pc:chgData name="Piikkilä Tero" userId="S::tero.piikkila@ovph.fi::fd5ae1ed-cb99-4836-909a-8da2f2571fb5" providerId="AD" clId="Web-{03206AC4-AF57-AF30-5F7A-E0AB07A6C85A}" dt="2025-09-16T07:08:42.678" v="19" actId="20577"/>
      <pc:docMkLst>
        <pc:docMk/>
      </pc:docMkLst>
      <pc:sldChg chg="modSp">
        <pc:chgData name="Piikkilä Tero" userId="S::tero.piikkila@ovph.fi::fd5ae1ed-cb99-4836-909a-8da2f2571fb5" providerId="AD" clId="Web-{03206AC4-AF57-AF30-5F7A-E0AB07A6C85A}" dt="2025-09-16T07:08:42.678" v="19" actId="20577"/>
        <pc:sldMkLst>
          <pc:docMk/>
          <pc:sldMk cId="1658591148" sldId="563"/>
        </pc:sldMkLst>
        <pc:spChg chg="mod">
          <ac:chgData name="Piikkilä Tero" userId="S::tero.piikkila@ovph.fi::fd5ae1ed-cb99-4836-909a-8da2f2571fb5" providerId="AD" clId="Web-{03206AC4-AF57-AF30-5F7A-E0AB07A6C85A}" dt="2025-09-16T07:08:42.678" v="19" actId="20577"/>
          <ac:spMkLst>
            <pc:docMk/>
            <pc:sldMk cId="1658591148" sldId="563"/>
            <ac:spMk id="19" creationId="{1CE3ECC4-2766-0EF7-1123-7E6207D264D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29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Medisiininen toiminta, Sairaalapalvelut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err="1"/>
              <a:t>Saatavuus</a:t>
            </a:r>
            <a:endParaRPr lang="sv-SE" b="1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38265"/>
              </p:ext>
            </p:extLst>
          </p:nvPr>
        </p:nvGraphicFramePr>
        <p:xfrm>
          <a:off x="1263358" y="1297172"/>
          <a:ext cx="4393163" cy="218070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06948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1086215">
                  <a:extLst>
                    <a:ext uri="{9D8B030D-6E8A-4147-A177-3AD203B41FA5}">
                      <a16:colId xmlns:a16="http://schemas.microsoft.com/office/drawing/2014/main" val="2059219976"/>
                    </a:ext>
                  </a:extLst>
                </a:gridCol>
              </a:tblGrid>
              <a:tr h="443349">
                <a:tc>
                  <a:txBody>
                    <a:bodyPr/>
                    <a:lstStyle/>
                    <a:p>
                      <a:r>
                        <a:rPr lang="fi-FI" sz="1800"/>
                        <a:t>Saatavuus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Määrä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77054">
                <a:tc>
                  <a:txBody>
                    <a:bodyPr/>
                    <a:lstStyle/>
                    <a:p>
                      <a:r>
                        <a:rPr lang="fi-FI" sz="1600"/>
                        <a:t>Kokonaiskäyntimäärä</a:t>
                      </a:r>
                    </a:p>
                    <a:p>
                      <a:pPr lvl="0">
                        <a:buNone/>
                      </a:pP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3841 (19501)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r>
                        <a:rPr lang="fi-FI" sz="1600"/>
                        <a:t>Hoitajan käynnit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?</a:t>
                      </a:r>
                    </a:p>
                    <a:p>
                      <a:r>
                        <a:rPr lang="en-US" sz="1600"/>
                        <a:t>(570)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377054">
                <a:tc>
                  <a:txBody>
                    <a:bodyPr/>
                    <a:lstStyle/>
                    <a:p>
                      <a:r>
                        <a:rPr lang="fi-FI" sz="1600"/>
                        <a:t>Hoitopuhelut</a:t>
                      </a:r>
                      <a:endParaRPr lang="fi-FI" sz="16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/>
                        <a:t>522 (2372)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583355" y="1188720"/>
            <a:ext cx="5283466" cy="5390613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6675292" y="1407029"/>
            <a:ext cx="5021408" cy="21698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>
              <a:defRPr/>
            </a:pP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Luotettavia tilastotietoja ajalta 1.–4.25 ei ole saatavilla, koska uusi potilastietojärjestelmä otettiin käyttöön 30.4.25.</a:t>
            </a:r>
            <a:endParaRPr lang="fi-FI"/>
          </a:p>
          <a:p>
            <a:pPr>
              <a:defRPr/>
            </a:pPr>
            <a:endParaRPr lang="fi-FI" sz="1600">
              <a:solidFill>
                <a:srgbClr val="213A8F"/>
              </a:solidFill>
              <a:latin typeface="Arial" panose="020B0604020202020204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Puhelut ja digitaaliset kontaktit on</a:t>
            </a:r>
            <a:endParaRPr lang="fi-FI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otettu käyttöön 5/24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</a:t>
            </a:r>
            <a:r>
              <a:rPr lang="sv-SE" sz="1400"/>
              <a:t>63 (44)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</a:t>
            </a:r>
            <a:r>
              <a:rPr lang="sv-SE" sz="1400"/>
              <a:t> 0 (0 %)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</a:t>
            </a:r>
            <a:r>
              <a:rPr lang="sv-SE" sz="140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</a:t>
            </a:r>
            <a:r>
              <a:rPr lang="sv-SE" sz="1400"/>
              <a:t>1 (2 %)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</a:t>
            </a:r>
            <a:r>
              <a:rPr lang="sv-SE" sz="1400"/>
              <a:t>62 (98 %)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4&#10;Tammikuu-Huhtikuu 2024 39&#10;Tammikuu-Huhtikuu 2025&#10;Toukokuu-Elokuu 2023 40&#10;Toukokuu-Elokuu 2024 29&#10;Toukokuu-Elokuu 2025&#10;Syyskuu-Joulukuu 2023 33&#10;Syyskuu- Joulukuu 2024 51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30875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endParaRPr lang="fi-FI" sz="1600">
              <a:cs typeface="Arial"/>
            </a:endParaRPr>
          </a:p>
          <a:p>
            <a:r>
              <a:rPr lang="fi-FI" sz="1600">
                <a:cs typeface="Arial"/>
              </a:rPr>
              <a:t>1. Lääke- ja nestehoito</a:t>
            </a:r>
          </a:p>
          <a:p>
            <a:r>
              <a:rPr lang="fi-FI" sz="1600">
                <a:cs typeface="Arial"/>
              </a:rPr>
              <a:t>2. Tiedonkulku</a:t>
            </a:r>
          </a:p>
          <a:p>
            <a:r>
              <a:rPr lang="fi-FI" sz="1600">
                <a:cs typeface="Arial"/>
              </a:rPr>
              <a:t>3. Hoidon/palvelun järjestelyihin tai saatavuuteen liittyvä</a:t>
            </a:r>
          </a:p>
          <a:p>
            <a:endParaRPr lang="fi-FI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0&#10;Tammikuu-Huhtikuu 2024 0&#10;Tammikuu-Huhtikuu 2025&#10;Toukokuu-Elokuu 2023 4&#10;Toukokuu-Elokuu 2024 0&#10;Toukokuu-Elokuu 2025&#10;Syyskuu-Joulukuu 2023 3&#10;Syyskuu- Joulukuu 2024 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041778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noProof="0">
                <a:solidFill>
                  <a:srgbClr val="213A8F"/>
                </a:solidFill>
                <a:latin typeface="Arial" panose="020B0604020202020204"/>
                <a:cs typeface="Arial"/>
              </a:rPr>
              <a:t>2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(3)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Korvattujen potilasvahinkojen määrä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3" y="5901367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endParaRPr kumimoji="0" lang="en-US" sz="36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/>
              <a:t>Kaikki </a:t>
            </a:r>
            <a:r>
              <a:rPr lang="fi-FI" sz="1400" err="1"/>
              <a:t>Haipro</a:t>
            </a:r>
            <a:r>
              <a:rPr lang="fi-FI" sz="1400"/>
              <a:t>-ilmoitukset käydään moni-ammatillisesti yksikkötasolla läpi, osasto-/tiimikokouksissa. Prosessit analysoidaan ja mahdolliset korjattavat toimenpiteet tehdään.</a:t>
            </a:r>
          </a:p>
          <a:p>
            <a:r>
              <a:rPr lang="fi-FI" sz="1400" err="1">
                <a:solidFill>
                  <a:srgbClr val="213A8F"/>
                </a:solidFill>
                <a:cs typeface="Arial"/>
              </a:rPr>
              <a:t>Viikkottaiset</a:t>
            </a:r>
            <a:r>
              <a:rPr lang="fi-FI" sz="1400">
                <a:solidFill>
                  <a:srgbClr val="213A8F"/>
                </a:solidFill>
                <a:cs typeface="Arial"/>
              </a:rPr>
              <a:t> yhteiset </a:t>
            </a:r>
            <a:r>
              <a:rPr lang="fi-FI" sz="1400" err="1">
                <a:solidFill>
                  <a:srgbClr val="213A8F"/>
                </a:solidFill>
                <a:cs typeface="Arial"/>
              </a:rPr>
              <a:t>ilannekuvat</a:t>
            </a:r>
            <a:endParaRPr lang="fi-FI" sz="1400">
              <a:solidFill>
                <a:srgbClr val="213A8F"/>
              </a:solidFill>
            </a:endParaRPr>
          </a:p>
          <a:p>
            <a:r>
              <a:rPr lang="fi-FI" sz="1400">
                <a:solidFill>
                  <a:schemeClr val="bg1"/>
                </a:solidFill>
              </a:rPr>
              <a:t> </a:t>
            </a: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noProof="0">
                <a:solidFill>
                  <a:srgbClr val="213A8F"/>
                </a:solidFill>
                <a:latin typeface="Arial" panose="020B0604020202020204"/>
              </a:rPr>
              <a:t>2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97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78400" y="4062046"/>
            <a:ext cx="719015" cy="1843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89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82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4,86 (4,78)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4,85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4,93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r>
              <a:rPr lang="fi-FI" sz="1400"/>
              <a:t>Hyvä kohtaaminen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r>
              <a:rPr lang="fi-FI" sz="1400"/>
              <a:t>Saatavuus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Lääkärilinja </a:t>
            </a:r>
            <a:r>
              <a:rPr lang="fi-FI" sz="1400">
                <a:latin typeface="Arial" panose="020B0604020202020204"/>
              </a:rPr>
              <a:t>1 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(0)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Lääkärilinja </a:t>
            </a:r>
            <a:r>
              <a:rPr lang="fi-FI" sz="1400">
                <a:latin typeface="Arial" panose="020B0604020202020204"/>
              </a:rPr>
              <a:t>0 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(0)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endParaRPr lang="fi-FI" sz="1400"/>
          </a:p>
          <a:p>
            <a:r>
              <a:rPr lang="fi-FI" sz="1400"/>
              <a:t>Potilaat ovat mukana omassa hoidossaan ja </a:t>
            </a:r>
          </a:p>
          <a:p>
            <a:r>
              <a:rPr lang="fi-FI" sz="1400"/>
              <a:t>hoitotapahtumien suunnittelussa</a:t>
            </a:r>
          </a:p>
          <a:p>
            <a:endParaRPr lang="fi-FI" sz="1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fontAlgn="base"/>
            <a:endParaRPr lang="fi-FI" sz="1400">
              <a:latin typeface="Arial" panose="020B0604020202020204" pitchFamily="34" charset="0"/>
            </a:endParaRP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Ei sovellu</a:t>
            </a:r>
            <a:endParaRPr lang="en-US" sz="1400">
              <a:latin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/>
          </a:p>
          <a:p>
            <a:pPr fontAlgn="base"/>
            <a:r>
              <a:rPr lang="fi-FI" sz="1400" err="1"/>
              <a:t>HaiPro</a:t>
            </a:r>
            <a:r>
              <a:rPr lang="fi-FI" sz="1400"/>
              <a:t> ja potilaspalautteet arvostetaan ja otetaan huomioon parannus- ja kehitysprosesseissa. Asiakasraadit </a:t>
            </a:r>
            <a:r>
              <a:rPr lang="fi-FI" sz="1400" err="1"/>
              <a:t>osallistetaan</a:t>
            </a:r>
            <a:r>
              <a:rPr lang="fi-FI" sz="1400"/>
              <a:t> </a:t>
            </a:r>
            <a:r>
              <a:rPr lang="fi-FI" sz="1400" err="1"/>
              <a:t>osittaina</a:t>
            </a:r>
            <a:r>
              <a:rPr lang="fi-FI" sz="1400"/>
              <a:t> palveluiden kehittämisessä ja arvioimisessa. 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endParaRPr lang="fi-FI" sz="1400">
              <a:cs typeface="Arial"/>
            </a:endParaRPr>
          </a:p>
          <a:p>
            <a:pPr lvl="0"/>
            <a:r>
              <a:rPr lang="fi-FI" sz="1400">
                <a:cs typeface="Arial"/>
              </a:rPr>
              <a:t>Ohjeistusten tarkistus ja päivitys.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Yksiköiden kanslia puhelinaikoja on yritetty lisäämään , resurssien saatavuuden mukaan</a:t>
            </a:r>
            <a:endParaRPr lang="en-US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5083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vakanssit: 68,5 (74)</a:t>
            </a:r>
            <a:endParaRPr lang="en-US" sz="1600"/>
          </a:p>
          <a:p>
            <a:endParaRPr lang="fi-FI" sz="1600">
              <a:latin typeface="Arial"/>
              <a:ea typeface="Segoe UI"/>
              <a:cs typeface="Segoe UI"/>
            </a:endParaRPr>
          </a:p>
          <a:p>
            <a:r>
              <a:rPr lang="fi-FI" sz="1600"/>
              <a:t>Täyttämättömät vakanssit:0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r>
              <a:rPr lang="fi-FI" sz="1600">
                <a:cs typeface="Arial"/>
              </a:rPr>
              <a:t>Opiskelija määrä xx (63)</a:t>
            </a:r>
          </a:p>
          <a:p>
            <a:r>
              <a:rPr lang="fi-FI" sz="1600">
                <a:cs typeface="Arial"/>
              </a:rPr>
              <a:t>Opiskelija NPS: 59 (63)</a:t>
            </a:r>
            <a:endParaRPr lang="sv-SE" sz="16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 baseline="0"/>
              <a:t>Tapaturmailmoitusten määrä:</a:t>
            </a:r>
          </a:p>
          <a:p>
            <a:r>
              <a:rPr lang="fi-FI" sz="1600"/>
              <a:t>3 (7)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r>
              <a:rPr lang="fi-FI" sz="1600"/>
              <a:t>1. Vaaralliset aineet, ihon tai silmien kautta</a:t>
            </a:r>
          </a:p>
          <a:p>
            <a:r>
              <a:rPr lang="fi-FI" sz="1600"/>
              <a:t>2. Uhka tai väkivalta</a:t>
            </a: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2030/460</a:t>
            </a:r>
            <a:endParaRPr lang="en-US" sz="2000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(2154/306)</a:t>
            </a:r>
            <a:endParaRPr lang="fi-FI" sz="2000">
              <a:cs typeface="Arial"/>
            </a:endParaRPr>
          </a:p>
          <a:p>
            <a:pPr algn="ctr"/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r>
              <a:rPr lang="sv-SE" err="1"/>
              <a:t>PS</a:t>
            </a:r>
            <a:endParaRPr lang="sv-SE"/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284269"/>
            <a:ext cx="131422" cy="6505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23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50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>
                <a:cs typeface="Arial"/>
              </a:rPr>
              <a:t>Avoin työkulttuuri, jossa henkilökunta on mukana ja </a:t>
            </a:r>
          </a:p>
          <a:p>
            <a:r>
              <a:rPr lang="fi-FI" sz="1600">
                <a:cs typeface="Arial"/>
              </a:rPr>
              <a:t>osallistuu, tukee henkilöstön kehittymistä jatkuvalla </a:t>
            </a:r>
          </a:p>
          <a:p>
            <a:r>
              <a:rPr lang="fi-FI" sz="1600">
                <a:cs typeface="Arial"/>
              </a:rPr>
              <a:t>oppimisella, työtehtäviä  pätevyyden ja osaamisen mukaan. Tuemme kulttuuria, jossa ammattilaiset </a:t>
            </a:r>
          </a:p>
          <a:p>
            <a:r>
              <a:rPr lang="fi-FI" sz="1600">
                <a:cs typeface="Arial"/>
              </a:rPr>
              <a:t>auttavat toisiaan.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481101" y="4702628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77172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14" name="Straight Arrow Connector 1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962985" y="5712682"/>
            <a:ext cx="711432" cy="2221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135822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81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noProof="0">
                <a:solidFill>
                  <a:srgbClr val="213A8F"/>
                </a:solidFill>
                <a:latin typeface="Arial" panose="020B0604020202020204"/>
                <a:cs typeface="Arial"/>
              </a:rPr>
              <a:t>81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8147304" y="4463075"/>
            <a:ext cx="3926508" cy="1925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2" ma:contentTypeDescription="Skapa ett nytt dokument." ma:contentTypeScope="" ma:versionID="d387338e53e1aedee59e41a64c703911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464cc6e21a495acff95e54cdb84f200f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FA323D3-3EF0-4399-BA06-EDE2D8902CA3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Omavalvonnan seuratatietojen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1</cp:revision>
  <dcterms:created xsi:type="dcterms:W3CDTF">2023-11-14T05:41:58Z</dcterms:created>
  <dcterms:modified xsi:type="dcterms:W3CDTF">2025-10-01T09:17:34Z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