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A62B62-0D4F-8468-06A7-96AEC04BE0A6}" v="14" dt="2025-10-07T07:04:30.7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tola Christian" userId="S::christian.kantola@ovph.fi::612669f4-917f-47aa-ac80-23109edfd59f" providerId="AD" clId="Web-{53498B17-4DB2-5F54-2818-2E6930E2CAE7}"/>
    <pc:docChg chg="modSld">
      <pc:chgData name="Kantola Christian" userId="S::christian.kantola@ovph.fi::612669f4-917f-47aa-ac80-23109edfd59f" providerId="AD" clId="Web-{53498B17-4DB2-5F54-2818-2E6930E2CAE7}" dt="2025-10-01T09:25:27.440" v="1" actId="20577"/>
      <pc:docMkLst>
        <pc:docMk/>
      </pc:docMkLst>
      <pc:sldChg chg="modSp">
        <pc:chgData name="Kantola Christian" userId="S::christian.kantola@ovph.fi::612669f4-917f-47aa-ac80-23109edfd59f" providerId="AD" clId="Web-{53498B17-4DB2-5F54-2818-2E6930E2CAE7}" dt="2025-10-01T09:25:27.440" v="1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53498B17-4DB2-5F54-2818-2E6930E2CAE7}" dt="2025-10-01T09:25:27.440" v="1" actId="20577"/>
          <ac:spMkLst>
            <pc:docMk/>
            <pc:sldMk cId="711752635" sldId="452"/>
            <ac:spMk id="9" creationId="{5517D60A-C591-4544-F224-CB292F193C1D}"/>
          </ac:spMkLst>
        </pc:spChg>
      </pc:sldChg>
      <pc:sldChg chg="modSp">
        <pc:chgData name="Kantola Christian" userId="S::christian.kantola@ovph.fi::612669f4-917f-47aa-ac80-23109edfd59f" providerId="AD" clId="Web-{53498B17-4DB2-5F54-2818-2E6930E2CAE7}" dt="2025-10-01T09:24:51.034" v="0" actId="20577"/>
        <pc:sldMkLst>
          <pc:docMk/>
          <pc:sldMk cId="1658591148" sldId="563"/>
        </pc:sldMkLst>
        <pc:spChg chg="mod">
          <ac:chgData name="Kantola Christian" userId="S::christian.kantola@ovph.fi::612669f4-917f-47aa-ac80-23109edfd59f" providerId="AD" clId="Web-{53498B17-4DB2-5F54-2818-2E6930E2CAE7}" dt="2025-10-01T09:24:51.034" v="0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Kantola Christian" userId="S::christian.kantola@ovph.fi::612669f4-917f-47aa-ac80-23109edfd59f" providerId="AD" clId="Web-{3849E180-60DD-061F-1A5D-BEEBC472A6E5}"/>
    <pc:docChg chg="modSld">
      <pc:chgData name="Kantola Christian" userId="S::christian.kantola@ovph.fi::612669f4-917f-47aa-ac80-23109edfd59f" providerId="AD" clId="Web-{3849E180-60DD-061F-1A5D-BEEBC472A6E5}" dt="2025-10-01T09:26:49.739" v="0" actId="20577"/>
      <pc:docMkLst>
        <pc:docMk/>
      </pc:docMkLst>
      <pc:sldChg chg="modSp">
        <pc:chgData name="Kantola Christian" userId="S::christian.kantola@ovph.fi::612669f4-917f-47aa-ac80-23109edfd59f" providerId="AD" clId="Web-{3849E180-60DD-061F-1A5D-BEEBC472A6E5}" dt="2025-10-01T09:26:49.739" v="0" actId="20577"/>
        <pc:sldMkLst>
          <pc:docMk/>
          <pc:sldMk cId="711752635" sldId="452"/>
        </pc:sldMkLst>
        <pc:spChg chg="mod">
          <ac:chgData name="Kantola Christian" userId="S::christian.kantola@ovph.fi::612669f4-917f-47aa-ac80-23109edfd59f" providerId="AD" clId="Web-{3849E180-60DD-061F-1A5D-BEEBC472A6E5}" dt="2025-10-01T09:26:49.739" v="0" actId="20577"/>
          <ac:spMkLst>
            <pc:docMk/>
            <pc:sldMk cId="711752635" sldId="452"/>
            <ac:spMk id="9" creationId="{5517D60A-C591-4544-F224-CB292F193C1D}"/>
          </ac:spMkLst>
        </pc:spChg>
      </pc:sldChg>
    </pc:docChg>
  </pc:docChgLst>
  <pc:docChgLst>
    <pc:chgData name="Skuthälla Tanja" userId="S::tanja.skuthalla@ovph.fi::178ba649-bdec-4ba0-b6b5-65d2f655b5ca" providerId="AD" clId="Web-{F3A62B62-0D4F-8468-06A7-96AEC04BE0A6}"/>
    <pc:docChg chg="modSld">
      <pc:chgData name="Skuthälla Tanja" userId="S::tanja.skuthalla@ovph.fi::178ba649-bdec-4ba0-b6b5-65d2f655b5ca" providerId="AD" clId="Web-{F3A62B62-0D4F-8468-06A7-96AEC04BE0A6}" dt="2025-10-07T07:04:30.780" v="6" actId="20577"/>
      <pc:docMkLst>
        <pc:docMk/>
      </pc:docMkLst>
      <pc:sldChg chg="modSp">
        <pc:chgData name="Skuthälla Tanja" userId="S::tanja.skuthalla@ovph.fi::178ba649-bdec-4ba0-b6b5-65d2f655b5ca" providerId="AD" clId="Web-{F3A62B62-0D4F-8468-06A7-96AEC04BE0A6}" dt="2025-10-07T07:04:30.780" v="6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F3A62B62-0D4F-8468-06A7-96AEC04BE0A6}" dt="2025-10-07T07:04:26.218" v="4" actId="20577"/>
          <ac:spMkLst>
            <pc:docMk/>
            <pc:sldMk cId="711752635" sldId="452"/>
            <ac:spMk id="9" creationId="{5517D60A-C591-4544-F224-CB292F193C1D}"/>
          </ac:spMkLst>
        </pc:spChg>
        <pc:spChg chg="mod">
          <ac:chgData name="Skuthälla Tanja" userId="S::tanja.skuthalla@ovph.fi::178ba649-bdec-4ba0-b6b5-65d2f655b5ca" providerId="AD" clId="Web-{F3A62B62-0D4F-8468-06A7-96AEC04BE0A6}" dt="2025-10-07T07:04:30.780" v="6" actId="20577"/>
          <ac:spMkLst>
            <pc:docMk/>
            <pc:sldMk cId="711752635" sldId="452"/>
            <ac:spMk id="27" creationId="{969C7632-2037-DC81-7947-77FA212BAD99}"/>
          </ac:spMkLst>
        </pc:spChg>
      </pc:sldChg>
      <pc:sldChg chg="modSp">
        <pc:chgData name="Skuthälla Tanja" userId="S::tanja.skuthalla@ovph.fi::178ba649-bdec-4ba0-b6b5-65d2f655b5ca" providerId="AD" clId="Web-{F3A62B62-0D4F-8468-06A7-96AEC04BE0A6}" dt="2025-10-07T07:04:10.249" v="2" actId="20577"/>
        <pc:sldMkLst>
          <pc:docMk/>
          <pc:sldMk cId="1658591148" sldId="563"/>
        </pc:sldMkLst>
        <pc:spChg chg="mod">
          <ac:chgData name="Skuthälla Tanja" userId="S::tanja.skuthalla@ovph.fi::178ba649-bdec-4ba0-b6b5-65d2f655b5ca" providerId="AD" clId="Web-{F3A62B62-0D4F-8468-06A7-96AEC04BE0A6}" dt="2025-10-07T07:04:10.249" v="2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https://ovphfi-my.sharepoint.com/personal/anna_grano_ovph_fi/Documents/Skrivbordet/osavuosi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62</c:v>
                </c:pt>
                <c:pt idx="1">
                  <c:v>71</c:v>
                </c:pt>
                <c:pt idx="2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70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</c:v>
                </c:pt>
                <c:pt idx="1">
                  <c:v>14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NPS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91-4C48-A856-1CD2E0F7A763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891-4C48-A856-1CD2E0F7A763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891-4C48-A856-1CD2E0F7A76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891-4C48-A856-1CD2E0F7A763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891-4C48-A856-1CD2E0F7A763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891-4C48-A856-1CD2E0F7A763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891-4C48-A856-1CD2E0F7A763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pieChart>
        <c:varyColors val="1"/>
        <c:ser>
          <c:idx val="0"/>
          <c:order val="1"/>
          <c:spPr>
            <a:ln>
              <a:noFill/>
            </a:ln>
          </c:spPr>
          <c:explosion val="1"/>
          <c:dPt>
            <c:idx val="0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0-7891-4C48-A856-1CD2E0F7A763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>
                <a:solidFill>
                  <a:schemeClr val="tx2"/>
                </a:solidFill>
              </a:ln>
            </c:spPr>
            <c:extLst>
              <c:ext xmlns:c16="http://schemas.microsoft.com/office/drawing/2014/chart" uri="{C3380CC4-5D6E-409C-BE32-E72D297353CC}">
                <c16:uniqueId val="{00000012-7891-4C48-A856-1CD2E0F7A763}"/>
              </c:ext>
            </c:extLst>
          </c:dPt>
          <c:dPt>
            <c:idx val="2"/>
            <c:bubble3D val="0"/>
            <c:spPr>
              <a:noFill/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4-7891-4C48-A856-1CD2E0F7A763}"/>
              </c:ext>
            </c:extLst>
          </c:dPt>
          <c:val>
            <c:numRef>
              <c:f>Sheet1!$H$4:$H$7</c:f>
              <c:numCache>
                <c:formatCode>General</c:formatCode>
                <c:ptCount val="4"/>
                <c:pt idx="0">
                  <c:v>62.8</c:v>
                </c:pt>
                <c:pt idx="1">
                  <c:v>4</c:v>
                </c:pt>
                <c:pt idx="2">
                  <c:v>293.2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7891-4C48-A856-1CD2E0F7A7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 err="1">
                <a:solidFill>
                  <a:schemeClr val="accent5"/>
                </a:solidFill>
              </a:rPr>
              <a:t>eNPS</a:t>
            </a:r>
            <a:endParaRPr lang="fi-FI" sz="1800" b="1">
              <a:solidFill>
                <a:schemeClr val="accent5"/>
              </a:solidFill>
            </a:endParaRP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FF-4612-BB98-1A8C1B34F4F8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FF-4612-BB98-1A8C1B34F4F8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FF-4612-BB98-1A8C1B34F4F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FF-4612-BB98-1A8C1B34F4F8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FF-4612-BB98-1A8C1B34F4F8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FF-4612-BB98-1A8C1B34F4F8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7FF-4612-BB98-1A8C1B34F4F8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7FF-4612-BB98-1A8C1B34F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1">
                <a:solidFill>
                  <a:schemeClr val="accent5"/>
                </a:solidFill>
              </a:rPr>
              <a:t>NSS</a:t>
            </a:r>
          </a:p>
        </c:rich>
      </c:tx>
      <c:layout>
        <c:manualLayout>
          <c:xMode val="edge"/>
          <c:yMode val="edge"/>
          <c:x val="0.207265186162476"/>
          <c:y val="1.88190332141445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4318486906693917"/>
          <c:y val="0.14360580618507832"/>
          <c:w val="0.48648861640386554"/>
          <c:h val="0.85639419381492166"/>
        </c:manualLayout>
      </c:layout>
      <c:doughnutChart>
        <c:varyColors val="1"/>
        <c:ser>
          <c:idx val="1"/>
          <c:order val="0"/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CC-4FFE-A868-F5BCEA0A80CB}"/>
              </c:ext>
            </c:extLst>
          </c:dPt>
          <c:dPt>
            <c:idx val="1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ECC-4FFE-A868-F5BCEA0A80CB}"/>
              </c:ext>
            </c:extLst>
          </c:dPt>
          <c:dPt>
            <c:idx val="2"/>
            <c:bubble3D val="0"/>
            <c:spPr>
              <a:solidFill>
                <a:srgbClr val="85C598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ECC-4FFE-A868-F5BCEA0A80CB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ECC-4FFE-A868-F5BCEA0A80CB}"/>
              </c:ext>
            </c:extLst>
          </c:dPt>
          <c:dPt>
            <c:idx val="4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ECC-4FFE-A868-F5BCEA0A80CB}"/>
              </c:ext>
            </c:extLst>
          </c:dPt>
          <c:dPt>
            <c:idx val="5"/>
            <c:bubble3D val="0"/>
            <c:spPr>
              <a:solidFill>
                <a:srgbClr val="F3969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ECC-4FFE-A868-F5BCEA0A80CB}"/>
              </c:ext>
            </c:extLst>
          </c:dPt>
          <c:dPt>
            <c:idx val="6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ECC-4FFE-A868-F5BCEA0A80CB}"/>
              </c:ext>
            </c:extLst>
          </c:dPt>
          <c:val>
            <c:numRef>
              <c:f>Sheet1!$C$4:$C$10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180</c:v>
                </c:pt>
                <c:pt idx="4">
                  <c:v>30</c:v>
                </c:pt>
                <c:pt idx="5">
                  <c:v>30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ECC-4FFE-A868-F5BCEA0A80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0"/>
    <c:dispBlanksAs val="gap"/>
    <c:showDLblsOverMax val="0"/>
    <c:extLst/>
  </c:chart>
  <c:spPr>
    <a:noFill/>
  </c:spPr>
  <c:txPr>
    <a:bodyPr/>
    <a:lstStyle/>
    <a:p>
      <a:pPr>
        <a:defRPr/>
      </a:pPr>
      <a:endParaRPr lang="fi-FI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0.16794</cdr:x>
      <cdr:y>0.52968</cdr:y>
    </cdr:from>
    <cdr:to>
      <cdr:x>0.24046</cdr:x>
      <cdr:y>0.60358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1257300" y="2252664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0.73579</cdr:x>
      <cdr:y>0.2695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4965700" y="8318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0.24724</cdr:x>
      <cdr:y>0.19783</cdr:y>
    </cdr:from>
    <cdr:to>
      <cdr:x>0.31976</cdr:x>
      <cdr:y>0.27174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51025" y="8413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0.46735</cdr:x>
      <cdr:y>0.06346</cdr:y>
    </cdr:from>
    <cdr:to>
      <cdr:x>0.53986</cdr:x>
      <cdr:y>0.13736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3498850" y="269875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0.74343</cdr:x>
      <cdr:y>0.52706</cdr:y>
    </cdr:from>
    <cdr:to>
      <cdr:x>0.81595</cdr:x>
      <cdr:y>0.60097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5565775" y="2241550"/>
          <a:ext cx="542925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fi-FI" sz="1400" b="1" dirty="0"/>
        </a:p>
      </cdr:txBody>
    </cdr:sp>
  </cdr:relSizeAnchor>
  <cdr:relSizeAnchor xmlns:cdr="http://schemas.openxmlformats.org/drawingml/2006/chartDrawing">
    <cdr:from>
      <cdr:x>0.16794</cdr:x>
      <cdr:y>0.52968</cdr:y>
    </cdr:from>
    <cdr:to>
      <cdr:x>0.28482</cdr:x>
      <cdr:y>0.61928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2EF49A2B-42C4-A0A1-971A-6B2AF041DE6A}"/>
            </a:ext>
          </a:extLst>
        </cdr:cNvPr>
        <cdr:cNvSpPr txBox="1"/>
      </cdr:nvSpPr>
      <cdr:spPr>
        <a:xfrm xmlns:a="http://schemas.openxmlformats.org/drawingml/2006/main">
          <a:off x="694498" y="1151452"/>
          <a:ext cx="483336" cy="19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-100</a:t>
          </a:r>
        </a:p>
      </cdr:txBody>
    </cdr:sp>
  </cdr:relSizeAnchor>
  <cdr:relSizeAnchor xmlns:cdr="http://schemas.openxmlformats.org/drawingml/2006/chartDrawing">
    <cdr:from>
      <cdr:x>0.66327</cdr:x>
      <cdr:y>0.1956</cdr:y>
    </cdr:from>
    <cdr:to>
      <cdr:x>0.78247</cdr:x>
      <cdr:y>0.28817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624911" y="439735"/>
          <a:ext cx="471731" cy="2081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50</a:t>
          </a:r>
        </a:p>
      </cdr:txBody>
    </cdr:sp>
  </cdr:relSizeAnchor>
  <cdr:relSizeAnchor xmlns:cdr="http://schemas.openxmlformats.org/drawingml/2006/chartDrawing">
    <cdr:from>
      <cdr:x>0.19903</cdr:x>
      <cdr:y>0.19783</cdr:y>
    </cdr:from>
    <cdr:to>
      <cdr:x>0.31976</cdr:x>
      <cdr:y>0.28817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787656" y="444749"/>
          <a:ext cx="477804" cy="2030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-50</a:t>
          </a:r>
        </a:p>
      </cdr:txBody>
    </cdr:sp>
  </cdr:relSizeAnchor>
  <cdr:relSizeAnchor xmlns:cdr="http://schemas.openxmlformats.org/drawingml/2006/chartDrawing">
    <cdr:from>
      <cdr:x>0.45695</cdr:x>
      <cdr:y>0</cdr:y>
    </cdr:from>
    <cdr:to>
      <cdr:x>0.52946</cdr:x>
      <cdr:y>0.0739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1808379" y="0"/>
          <a:ext cx="286960" cy="166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0</a:t>
          </a:r>
        </a:p>
      </cdr:txBody>
    </cdr:sp>
  </cdr:relSizeAnchor>
  <cdr:relSizeAnchor xmlns:cdr="http://schemas.openxmlformats.org/drawingml/2006/chartDrawing">
    <cdr:from>
      <cdr:x>0.71132</cdr:x>
      <cdr:y>0.52367</cdr:y>
    </cdr:from>
    <cdr:to>
      <cdr:x>0.85567</cdr:x>
      <cdr:y>0.61659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B95180D-753A-19AE-784D-029B67A2E35C}"/>
            </a:ext>
          </a:extLst>
        </cdr:cNvPr>
        <cdr:cNvSpPr txBox="1"/>
      </cdr:nvSpPr>
      <cdr:spPr>
        <a:xfrm xmlns:a="http://schemas.openxmlformats.org/drawingml/2006/main">
          <a:off x="2941572" y="1138380"/>
          <a:ext cx="596944" cy="201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i-FI" b="1" dirty="0">
              <a:solidFill>
                <a:schemeClr val="tx2"/>
              </a:solidFill>
            </a:rPr>
            <a:t>100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7.10.2025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seurantatietojen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Erikoissairaanhoidon avopalvelut, Sosiaali- ja terveyskeskus</a:t>
            </a:r>
          </a:p>
          <a:p>
            <a:r>
              <a:rPr lang="fi-FI"/>
              <a:t>Raportoitava ajanjakso: 5-8.2025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>
                <a:solidFill>
                  <a:schemeClr val="tx2"/>
                </a:solidFill>
              </a:rPr>
              <a:t>Hoitoon pääsy </a:t>
            </a:r>
          </a:p>
          <a:p>
            <a:pPr algn="ctr"/>
            <a:r>
              <a:rPr lang="fi-FI" sz="1600" b="1">
                <a:solidFill>
                  <a:schemeClr val="tx2"/>
                </a:solidFill>
              </a:rPr>
              <a:t>terveyspalveluissa</a:t>
            </a:r>
          </a:p>
          <a:p>
            <a:r>
              <a:rPr lang="fi-FI" sz="1400"/>
              <a:t>Erikoissairaanhoidon avopalveluiden lähetteiden käsittelyajat sekä jonotiedot löytyvät Pohjanmaan hyvinvointialueen verkkosivuilta. Tiedot päivitetään kuukausittain.</a:t>
            </a:r>
          </a:p>
          <a:p>
            <a:r>
              <a:rPr lang="fi-FI" sz="1400">
                <a:solidFill>
                  <a:schemeClr val="bg1"/>
                </a:solidFill>
                <a:hlinkClick r:id="rId2"/>
              </a:rPr>
              <a:t>Lue lisää hoidon saatavuudesta ja odotusajoista.</a:t>
            </a:r>
            <a:endParaRPr lang="fi-FI" sz="140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Tilanne:</a:t>
            </a: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400">
                <a:solidFill>
                  <a:schemeClr val="tx2"/>
                </a:solidFill>
                <a:cs typeface="Arial"/>
              </a:rPr>
              <a:t>:</a:t>
            </a:r>
          </a:p>
          <a:p>
            <a:pPr marL="285750" indent="-285750">
              <a:buFont typeface="Calibri"/>
              <a:buChar char="-"/>
            </a:pPr>
            <a:r>
              <a:rPr lang="en-US" sz="1400" err="1">
                <a:solidFill>
                  <a:schemeClr val="tx2"/>
                </a:solidFill>
                <a:cs typeface="Arial"/>
              </a:rPr>
              <a:t>perutut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xxxx</a:t>
            </a:r>
            <a:r>
              <a:rPr lang="en-US" sz="1400">
                <a:solidFill>
                  <a:schemeClr val="tx2"/>
                </a:solidFill>
                <a:cs typeface="Arial"/>
              </a:rPr>
              <a:t> (4261)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peruttomattomat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käynnit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xxxx</a:t>
            </a:r>
            <a:r>
              <a:rPr lang="en-US" sz="1400">
                <a:solidFill>
                  <a:schemeClr val="tx2"/>
                </a:solidFill>
                <a:cs typeface="Arial"/>
              </a:rPr>
              <a:t> (1098) 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Kokonaiskäyntimäärä</a:t>
            </a:r>
            <a:r>
              <a:rPr lang="en-US" sz="1400">
                <a:solidFill>
                  <a:schemeClr val="tx2"/>
                </a:solidFill>
                <a:cs typeface="Arial"/>
              </a:rPr>
              <a:t> xx xxx</a:t>
            </a:r>
          </a:p>
          <a:p>
            <a:r>
              <a:rPr lang="en-US" sz="1400">
                <a:solidFill>
                  <a:schemeClr val="tx2"/>
                </a:solidFill>
                <a:cs typeface="Arial"/>
              </a:rPr>
              <a:t>(70 359) </a:t>
            </a:r>
          </a:p>
          <a:p>
            <a:r>
              <a:rPr lang="en-US" sz="1400">
                <a:solidFill>
                  <a:schemeClr val="tx2"/>
                </a:solidFill>
                <a:cs typeface="Arial"/>
              </a:rPr>
              <a:t>	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  <a:p>
            <a:r>
              <a:rPr lang="en-US" sz="1400" err="1">
                <a:solidFill>
                  <a:schemeClr val="tx2"/>
                </a:solidFill>
                <a:cs typeface="Arial"/>
              </a:rPr>
              <a:t>Digitaaliset</a:t>
            </a:r>
            <a:r>
              <a:rPr lang="en-US" sz="1400">
                <a:solidFill>
                  <a:schemeClr val="tx2"/>
                </a:solidFill>
                <a:cs typeface="Arial"/>
              </a:rPr>
              <a:t> 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hoitokontakttit</a:t>
            </a:r>
            <a:r>
              <a:rPr lang="en-US" sz="1400">
                <a:solidFill>
                  <a:schemeClr val="tx2"/>
                </a:solidFill>
                <a:cs typeface="Arial"/>
              </a:rPr>
              <a:t>:</a:t>
            </a:r>
          </a:p>
          <a:p>
            <a:endParaRPr lang="en-US" sz="1400">
              <a:solidFill>
                <a:schemeClr val="tx2"/>
              </a:solidFill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en-US" sz="1400" err="1">
                <a:solidFill>
                  <a:schemeClr val="tx2"/>
                </a:solidFill>
                <a:cs typeface="Arial"/>
              </a:rPr>
              <a:t>Etävastaanotto</a:t>
            </a:r>
            <a:r>
              <a:rPr lang="en-US" sz="1400">
                <a:solidFill>
                  <a:schemeClr val="tx2"/>
                </a:solidFill>
                <a:cs typeface="Arial"/>
              </a:rPr>
              <a:t>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hoitajalla</a:t>
            </a:r>
            <a:r>
              <a:rPr lang="en-US" sz="1400">
                <a:solidFill>
                  <a:schemeClr val="tx2"/>
                </a:solidFill>
                <a:cs typeface="Arial"/>
              </a:rPr>
              <a:t>: </a:t>
            </a:r>
            <a:r>
              <a:rPr lang="en-US" sz="1400" err="1">
                <a:solidFill>
                  <a:schemeClr val="tx2"/>
                </a:solidFill>
                <a:cs typeface="Arial"/>
              </a:rPr>
              <a:t>xxxx</a:t>
            </a:r>
            <a:r>
              <a:rPr lang="en-US" sz="1400">
                <a:solidFill>
                  <a:schemeClr val="tx2"/>
                </a:solidFill>
                <a:cs typeface="Arial"/>
              </a:rPr>
              <a:t> (5010)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7859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/>
                </a:solidFill>
                <a:ea typeface="+mn-lt"/>
                <a:cs typeface="+mn-lt"/>
              </a:rPr>
              <a:t>Luotettavat tiedot ajanjaksolta 1–4/25 puuttuvat uuden potilasjärjestelmän käyttöönoton vuoksi.</a:t>
            </a:r>
            <a:endParaRPr lang="fi-FI">
              <a:solidFill>
                <a:schemeClr val="tx2"/>
              </a:solidFill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5/2024 alkaen osa käynneistä voidaan korvata puhelulla (etäkäynti), joka korvaa fyysisen käynnin. </a:t>
            </a:r>
            <a:endParaRPr lang="fi-FI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1/25 alkaen etäkäynti on </a:t>
            </a:r>
            <a:r>
              <a:rPr lang="fi-FI" sz="1400" err="1">
                <a:solidFill>
                  <a:schemeClr val="tx2"/>
                </a:solidFill>
              </a:rPr>
              <a:t>pot.lle</a:t>
            </a:r>
            <a:r>
              <a:rPr lang="fi-FI" sz="1400">
                <a:solidFill>
                  <a:schemeClr val="tx2"/>
                </a:solidFill>
              </a:rPr>
              <a:t> 10€  halvempi 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Poliklinikkakäynnin elektroninen peruminen on mahdollista sekä Vaasan että Pietarsaaren erikoissairaanhoidon avopalveluissa.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Takaisinsoitto ei ole laajennettu erikoissairaanhoidon avopalvelujen yksiköissä, odotellaan uutta </a:t>
            </a:r>
            <a:r>
              <a:rPr lang="fi-FI" sz="1400" err="1">
                <a:solidFill>
                  <a:schemeClr val="tx2"/>
                </a:solidFill>
              </a:rPr>
              <a:t>pot.tietojärjestelmä</a:t>
            </a:r>
            <a:r>
              <a:rPr lang="fi-FI" sz="1400">
                <a:solidFill>
                  <a:schemeClr val="tx2"/>
                </a:solidFill>
              </a:rPr>
              <a:t> </a:t>
            </a:r>
            <a:r>
              <a:rPr lang="fi-FI" sz="1400" err="1">
                <a:solidFill>
                  <a:schemeClr val="tx2"/>
                </a:solidFill>
              </a:rPr>
              <a:t>Lifcare</a:t>
            </a:r>
            <a:r>
              <a:rPr lang="fi-FI" sz="1400">
                <a:solidFill>
                  <a:schemeClr val="tx2"/>
                </a:solidFill>
              </a:rPr>
              <a:t>.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</a:t>
            </a:r>
            <a:r>
              <a:rPr lang="sv-SE" sz="1400"/>
              <a:t>68 (70)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</a:t>
            </a:r>
            <a:r>
              <a:rPr lang="sv-SE" sz="1400"/>
              <a:t>4 (6 %)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</a:t>
            </a:r>
            <a:r>
              <a:rPr lang="sv-SE" sz="1400"/>
              <a:t>2 (3 %)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</a:t>
            </a:r>
            <a:r>
              <a:rPr lang="sv-SE" sz="1400"/>
              <a:t>21 (31 %)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</a:t>
            </a:r>
            <a:r>
              <a:rPr lang="sv-SE" sz="1400"/>
              <a:t>43 (63 %)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52&#10;Tammikuu-Huhtikuu 2024 62&#10;Tammikuu-Huhtikuu 2025&#10;Toukokuu-Elokuu 2023 67&#10;Toukokuu-Elokuu 2024 71&#10;Toukokuu-Elokuu 2025&#10;Syyskuu-Joulukuu 2023 82&#10;Syyskuu- Joulukuu 2024 55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6269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Tiedonkulkuun ja tiedonhallintaan liittyvä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Hoidon/palvelun järjestelyihin tai saatavuuteen liittyvä. </a:t>
            </a:r>
          </a:p>
          <a:p>
            <a:pPr marL="342900" indent="-342900">
              <a:buFontTx/>
              <a:buAutoNum type="arabicPeriod"/>
            </a:pPr>
            <a:r>
              <a:rPr lang="fi-FI" sz="1600">
                <a:solidFill>
                  <a:schemeClr val="tx2"/>
                </a:solidFill>
                <a:cs typeface="Arial"/>
              </a:rPr>
              <a:t>Lääke- ja nestehoitoon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6&#10;Tammikuu-Huhtikuu 2024 12&#10;Tammikuu-Huhtikuu 2025&#10;Toukokuu-Elokuu 2023 12&#10;Toukokuu-Elokuu 2024 14&#10;Toukokuu-Elokuu 2025&#10;Syyskuu-Joulukuu 2023 12&#10;Syyskuu- Joulukuu 2024 10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123615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solidFill>
                  <a:srgbClr val="213A8F"/>
                </a:solidFill>
                <a:latin typeface="Arial" panose="020B0604020202020204"/>
                <a:cs typeface="Arial"/>
              </a:rPr>
              <a:t>75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(87)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Korvattujen potilasvahinkojen määrä (kpl)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5838540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Medisiininen</a:t>
            </a: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: </a:t>
            </a:r>
            <a:r>
              <a:rPr lang="fi-FI" dirty="0">
                <a:solidFill>
                  <a:srgbClr val="213A8F"/>
                </a:solidFill>
                <a:latin typeface="Arial" panose="020B0604020202020204"/>
                <a:cs typeface="Arial"/>
              </a:rPr>
              <a:t>0 </a:t>
            </a: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(0)</a:t>
            </a:r>
            <a:br>
              <a:rPr lang="fi-FI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cs typeface="Arial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Operatiivinen</a:t>
            </a: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: </a:t>
            </a:r>
            <a:r>
              <a:rPr lang="fi-FI" dirty="0">
                <a:solidFill>
                  <a:srgbClr val="213A8F"/>
                </a:solidFill>
                <a:latin typeface="Arial" panose="020B0604020202020204"/>
                <a:cs typeface="Arial"/>
              </a:rPr>
              <a:t>0</a:t>
            </a: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(</a:t>
            </a:r>
            <a:r>
              <a:rPr lang="fi-FI" dirty="0">
                <a:solidFill>
                  <a:srgbClr val="213A8F"/>
                </a:solidFill>
                <a:latin typeface="Arial" panose="020B0604020202020204"/>
                <a:cs typeface="Arial"/>
              </a:rPr>
              <a:t>2</a:t>
            </a:r>
            <a:r>
              <a:rPr kumimoji="0" lang="fi-FI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>
                <a:cs typeface="Arial"/>
              </a:rPr>
              <a:t>Kaikki </a:t>
            </a:r>
            <a:r>
              <a:rPr lang="fi-FI" sz="1400" err="1">
                <a:cs typeface="Arial"/>
              </a:rPr>
              <a:t>Haipro</a:t>
            </a:r>
            <a:r>
              <a:rPr lang="fi-FI" sz="1400">
                <a:cs typeface="Arial"/>
              </a:rPr>
              <a:t>-ilmoitukset käydään moniammatillisesti yksikkötasolla läpi osasto-/tiimikokouksissa. Prosesseja analysoidaan ja tarvittavia korjaavia toimenpiteitä suunnitellaan ja tehdään.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277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508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7" name="Chart 6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CC9218F-8660-477B-873D-EE79BEA819E8}"/>
              </a:ext>
            </a:extLst>
          </p:cNvPr>
          <p:cNvGraphicFramePr>
            <a:graphicFrameLocks/>
          </p:cNvGraphicFramePr>
          <p:nvPr/>
        </p:nvGraphicFramePr>
        <p:xfrm>
          <a:off x="2855956" y="3082922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77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(81)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(4,68)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4.58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Positiivinen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palaute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och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Asiallinen, turvallinen ilmapiiri ja olo koko prosessin ajan.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fi-FI" sz="1400">
                <a:latin typeface="Arial" panose="020B0604020202020204" pitchFamily="34" charset="0"/>
                <a:cs typeface="Arial" panose="020B0604020202020204" pitchFamily="34" charset="0"/>
              </a:rPr>
              <a:t>Ihmisläheistä ja ystävällistä palvelua ja hoitoa. </a:t>
            </a: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>
                <a:latin typeface="Arial"/>
                <a:cs typeface="Arial"/>
              </a:rPr>
              <a:t>Myöhästymisiä.</a:t>
            </a: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Medisiininen: </a:t>
            </a:r>
            <a:r>
              <a:rPr lang="fi-FI" sz="1600" dirty="0">
                <a:latin typeface="Arial" panose="020B0604020202020204"/>
              </a:rPr>
              <a:t>5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(</a:t>
            </a:r>
            <a:r>
              <a:rPr lang="fi-FI" sz="1600" dirty="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Operatiivinen </a:t>
            </a:r>
            <a:r>
              <a:rPr lang="fi-FI" sz="1600" dirty="0">
                <a:latin typeface="Arial" panose="020B0604020202020204"/>
              </a:rPr>
              <a:t>9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(6)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>
                <a:latin typeface="Arial" panose="020B0604020202020204"/>
              </a:rPr>
              <a:t>Hoitotyö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(0)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Medisiininen: </a:t>
            </a:r>
            <a:r>
              <a:rPr lang="fi-FI" sz="1600" dirty="0">
                <a:latin typeface="Arial" panose="020B0604020202020204"/>
              </a:rPr>
              <a:t>0 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(1)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Operatiivinen: </a:t>
            </a:r>
            <a:r>
              <a:rPr lang="fi-FI" sz="1600">
                <a:latin typeface="Arial" panose="020B0604020202020204"/>
              </a:rPr>
              <a:t>1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latin typeface="Arial" panose="020B0604020202020204"/>
              </a:rPr>
              <a:t>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Hoitotyö: x (0)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r>
              <a:rPr lang="fi-FI" sz="1400" err="1">
                <a:solidFill>
                  <a:schemeClr val="tx2"/>
                </a:solidFill>
              </a:rPr>
              <a:t>Buddy</a:t>
            </a:r>
            <a:r>
              <a:rPr lang="fi-FI" sz="1400">
                <a:solidFill>
                  <a:schemeClr val="tx2"/>
                </a:solidFill>
              </a:rPr>
              <a:t> </a:t>
            </a:r>
            <a:r>
              <a:rPr lang="fi-FI" sz="1400" err="1">
                <a:solidFill>
                  <a:schemeClr val="tx2"/>
                </a:solidFill>
              </a:rPr>
              <a:t>healthcare</a:t>
            </a:r>
            <a:r>
              <a:rPr lang="fi-FI" sz="1400">
                <a:solidFill>
                  <a:schemeClr val="tx2"/>
                </a:solidFill>
              </a:rPr>
              <a:t> (</a:t>
            </a:r>
            <a:r>
              <a:rPr lang="fi-FI" sz="1400" err="1">
                <a:solidFill>
                  <a:schemeClr val="tx2"/>
                </a:solidFill>
              </a:rPr>
              <a:t>Helppari</a:t>
            </a:r>
            <a:r>
              <a:rPr lang="fi-FI" sz="1400">
                <a:solidFill>
                  <a:schemeClr val="tx2"/>
                </a:solidFill>
              </a:rPr>
              <a:t>) sovelluksen käyttö lisätään suunnitelmallisesti.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Potilaat ovat osallisia omassa hoidossaan sekä hoitotapahtumien suunnittelussa.</a:t>
            </a:r>
            <a:endParaRPr lang="en-US" sz="140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</a:t>
            </a:r>
            <a:endParaRPr kumimoji="0" lang="sv-SE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r>
              <a:rPr lang="fi-FI" sz="1400" err="1">
                <a:solidFill>
                  <a:schemeClr val="tx2"/>
                </a:solidFill>
                <a:ea typeface="+mn-lt"/>
                <a:cs typeface="+mn-lt"/>
              </a:rPr>
              <a:t>HaiPro</a:t>
            </a:r>
            <a:r>
              <a:rPr lang="fi-FI" sz="1400">
                <a:solidFill>
                  <a:schemeClr val="tx2"/>
                </a:solidFill>
                <a:ea typeface="+mn-lt"/>
                <a:cs typeface="+mn-lt"/>
              </a:rPr>
              <a:t> ja potilaspalautteet arvostetaan ja otetaan huomioon parannus- ja kehitysprosesseissa.</a:t>
            </a:r>
            <a:r>
              <a:rPr lang="fi-FI" sz="1400">
                <a:solidFill>
                  <a:schemeClr val="tx2"/>
                </a:solidFill>
              </a:rPr>
              <a:t> </a:t>
            </a: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Asiakasraadit </a:t>
            </a:r>
            <a:r>
              <a:rPr lang="fi-FI" sz="1400" err="1">
                <a:solidFill>
                  <a:schemeClr val="tx2"/>
                </a:solidFill>
              </a:rPr>
              <a:t>osallistetaan</a:t>
            </a:r>
            <a:r>
              <a:rPr lang="fi-FI" sz="1400">
                <a:solidFill>
                  <a:schemeClr val="tx2"/>
                </a:solidFill>
              </a:rPr>
              <a:t> osittain palveluiden kehittämisessä ja arvioimisessa.​</a:t>
            </a:r>
            <a:endParaRPr lang="fi-FI" sz="1400" strike="sngStrike">
              <a:solidFill>
                <a:schemeClr val="tx2"/>
              </a:solidFill>
              <a:cs typeface="Arial"/>
            </a:endParaRPr>
          </a:p>
          <a:p>
            <a:r>
              <a:rPr lang="fi-FI" sz="1400" b="1">
                <a:solidFill>
                  <a:schemeClr val="tx2"/>
                </a:solidFill>
                <a:latin typeface="+mj-lt"/>
              </a:rPr>
              <a:t> </a:t>
            </a:r>
            <a:endParaRPr lang="fi-FI" sz="1400" b="1" i="0">
              <a:solidFill>
                <a:schemeClr val="tx2"/>
              </a:solidFill>
              <a:effectLst/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b="0" i="0" u="none" strike="sng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pPr lvl="0"/>
            <a:r>
              <a:rPr lang="fi-FI" sz="1400"/>
              <a:t>Ohjeistusten tarkistus ja päivitys.</a:t>
            </a:r>
          </a:p>
          <a:p>
            <a:pPr lvl="0"/>
            <a:endParaRPr lang="fi-FI" sz="1400"/>
          </a:p>
          <a:p>
            <a:r>
              <a:rPr lang="fi-FI" sz="1400"/>
              <a:t>Mahdollisuus käynnin perumiseen elektronisesti on  käytössä erikoissairaanhoidon avopalveluissa Vaasassa ja Pietarsaaressa</a:t>
            </a:r>
            <a:endParaRPr lang="fi-FI" sz="1400">
              <a:cs typeface="Arial"/>
            </a:endParaRPr>
          </a:p>
          <a:p>
            <a:pPr lvl="0"/>
            <a:endParaRPr lang="fi-FI" sz="1400"/>
          </a:p>
          <a:p>
            <a:r>
              <a:rPr lang="fi-FI" sz="1400"/>
              <a:t>Yksiköiden kanslia puhelinaikoja on yritetty lisäämään , resurssien saatavuuden mukaan</a:t>
            </a:r>
            <a:endParaRPr lang="fi-FI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5083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vakanssit: 111 (12,5)</a:t>
            </a:r>
            <a:endParaRPr lang="en-US" sz="1600"/>
          </a:p>
          <a:p>
            <a:endParaRPr lang="fi-FI" sz="1600">
              <a:latin typeface="Arial"/>
              <a:ea typeface="Segoe UI"/>
              <a:cs typeface="Segoe UI"/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Vapaat vakanssit: 2 (4),</a:t>
            </a:r>
            <a:endParaRPr lang="en-US" sz="1600">
              <a:latin typeface="Arial"/>
              <a:ea typeface="Segoe UI"/>
              <a:cs typeface="Segoe UI"/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Rekrytointi on auki</a:t>
            </a:r>
          </a:p>
          <a:p>
            <a:pPr>
              <a:lnSpc>
                <a:spcPct val="150000"/>
              </a:lnSpc>
            </a:pPr>
            <a:br>
              <a:rPr lang="sv-SE" sz="1600">
                <a:solidFill>
                  <a:schemeClr val="accent5"/>
                </a:solidFill>
              </a:rPr>
            </a:br>
            <a:r>
              <a:rPr lang="sv-SE" sz="1600" err="1">
                <a:solidFill>
                  <a:srgbClr val="002060"/>
                </a:solidFill>
              </a:rPr>
              <a:t>Opiskelijan</a:t>
            </a:r>
            <a:r>
              <a:rPr lang="sv-SE" sz="1600">
                <a:solidFill>
                  <a:srgbClr val="002060"/>
                </a:solidFill>
              </a:rPr>
              <a:t> NPS  27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/>
              <a:t>Avoin työkulttuuri</a:t>
            </a:r>
            <a:r>
              <a:rPr lang="fi-FI" sz="1600">
                <a:latin typeface="Arial"/>
                <a:cs typeface="Arial"/>
              </a:rPr>
              <a:t>, jossa henkilökunta on mukana ja osallisena. Tukee</a:t>
            </a:r>
            <a:r>
              <a:rPr lang="fi-FI" sz="1600">
                <a:ea typeface="+mn-lt"/>
                <a:cs typeface="+mn-lt"/>
              </a:rPr>
              <a:t> henkilökohtaista kehitystä jatkuvan oppimisen kautta, keskittyen työtehtäviin koulutuksen ja osaamisen mukaisesti. Tukee kulttuuria, jossa ammattilaiset auttavat toisiaan.</a:t>
            </a:r>
            <a:endParaRPr lang="en-US" sz="1600"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>
                <a:cs typeface="Arial"/>
              </a:rPr>
              <a:t>Ilmoitusten määrä: 7 (11)</a:t>
            </a:r>
          </a:p>
          <a:p>
            <a:endParaRPr lang="fi-FI" sz="1600"/>
          </a:p>
          <a:p>
            <a:r>
              <a:rPr lang="fi-FI" sz="1600">
                <a:cs typeface="Arial"/>
              </a:rPr>
              <a:t>Tavallisimmat tapahtumatyypit: </a:t>
            </a:r>
          </a:p>
          <a:p>
            <a:r>
              <a:rPr lang="fi-FI" sz="1600">
                <a:cs typeface="Arial"/>
              </a:rPr>
              <a:t>1. Kaatui, liukastui, kompastui</a:t>
            </a:r>
          </a:p>
          <a:p>
            <a:r>
              <a:rPr lang="fi-FI" sz="1600">
                <a:cs typeface="Arial"/>
              </a:rPr>
              <a:t>2. Muu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788,5/877</a:t>
            </a: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graphicFrame>
        <p:nvGraphicFramePr>
          <p:cNvPr id="10" name="Chart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319385"/>
              </p:ext>
            </p:extLst>
          </p:nvPr>
        </p:nvGraphicFramePr>
        <p:xfrm>
          <a:off x="4309852" y="4596690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6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noProof="0">
                <a:solidFill>
                  <a:srgbClr val="213A8F"/>
                </a:solidFill>
                <a:latin typeface="Arial" panose="020B0604020202020204"/>
                <a:cs typeface="Arial"/>
              </a:rPr>
              <a:t>-5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graphicFrame>
        <p:nvGraphicFramePr>
          <p:cNvPr id="12" name="Chart 11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292B54FF-E35A-600C-6300-EF72DE5CE0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074428"/>
              </p:ext>
            </p:extLst>
          </p:nvPr>
        </p:nvGraphicFramePr>
        <p:xfrm>
          <a:off x="7774641" y="4577979"/>
          <a:ext cx="4135393" cy="2173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9003257" y="6010694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66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49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cxnSp>
        <p:nvCxnSpPr>
          <p:cNvPr id="15" name="Straight Arrow Connector 14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65631" y="5169105"/>
            <a:ext cx="121666" cy="7657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9730116" y="5551957"/>
            <a:ext cx="637203" cy="2676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073237" y="4491480"/>
            <a:ext cx="4118763" cy="0"/>
          </a:xfrm>
          <a:prstGeom prst="line">
            <a:avLst/>
          </a:prstGeom>
          <a:ln w="3175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4" ma:contentTypeDescription="Skapa ett nytt dokument." ma:contentTypeScope="" ma:versionID="0c9edc9dd201ec7e0aad11c3e5b6585d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747753a65807342e6e2ff8492b1bbc8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ea3a2a4a-b955-42ec-9c7b-fe6988a8fcc6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8FE688-7770-4243-85FD-BE738B531C4C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Omavalvonnan seurantatietojen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6</cp:revision>
  <dcterms:created xsi:type="dcterms:W3CDTF">2023-11-14T05:41:58Z</dcterms:created>
  <dcterms:modified xsi:type="dcterms:W3CDTF">2025-10-07T07:04:41Z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