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256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581C1C-F6F8-4A46-9442-A669C2B7996B}" v="127" dt="2025-10-08T04:57:26.497"/>
    <p1510:client id="{2AA03291-0ED6-4368-B111-F3281D24C8E8}" v="116" dt="2025-10-07T15:10:29.492"/>
    <p1510:client id="{37E0BC3C-52F1-D1C8-664F-954BDBC86594}" v="4" dt="2025-10-08T05:31:13.150"/>
    <p1510:client id="{3C275A82-C9DC-4BA7-962C-929F6F217254}" v="10" dt="2025-10-07T06:59:30.897"/>
    <p1510:client id="{3C93837B-8A51-247F-85A1-969AB21BBF41}" v="4" dt="2025-10-07T07:34:50.750"/>
    <p1510:client id="{E8E53566-043C-4CA2-8C09-456FAA821978}" v="13" dt="2025-10-08T05:37:44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rs Birgitta" userId="S::birgitta.ivars@ovph.fi::10614fc4-76b5-4e4a-9d3b-b1857b0f9423" providerId="AD" clId="Web-{338FEED7-8B9B-0ED8-F923-6CAE9079C388}"/>
    <pc:docChg chg="modSld">
      <pc:chgData name="Ivars Birgitta" userId="S::birgitta.ivars@ovph.fi::10614fc4-76b5-4e4a-9d3b-b1857b0f9423" providerId="AD" clId="Web-{338FEED7-8B9B-0ED8-F923-6CAE9079C388}" dt="2025-09-30T05:31:26.229" v="79"/>
      <pc:docMkLst>
        <pc:docMk/>
      </pc:docMkLst>
      <pc:sldChg chg="modSp">
        <pc:chgData name="Ivars Birgitta" userId="S::birgitta.ivars@ovph.fi::10614fc4-76b5-4e4a-9d3b-b1857b0f9423" providerId="AD" clId="Web-{338FEED7-8B9B-0ED8-F923-6CAE9079C388}" dt="2025-09-30T05:31:26.229" v="79"/>
        <pc:sldMkLst>
          <pc:docMk/>
          <pc:sldMk cId="550267891" sldId="562"/>
        </pc:sldMkLst>
        <pc:graphicFrameChg chg="mod modGraphic">
          <ac:chgData name="Ivars Birgitta" userId="S::birgitta.ivars@ovph.fi::10614fc4-76b5-4e4a-9d3b-b1857b0f9423" providerId="AD" clId="Web-{338FEED7-8B9B-0ED8-F923-6CAE9079C388}" dt="2025-09-30T05:31:26.229" v="79"/>
          <ac:graphicFrameMkLst>
            <pc:docMk/>
            <pc:sldMk cId="550267891" sldId="562"/>
            <ac:graphicFrameMk id="3" creationId="{58CB8820-D94E-277F-D983-76B3F5F907C9}"/>
          </ac:graphicFrameMkLst>
        </pc:graphicFrameChg>
      </pc:sldChg>
    </pc:docChg>
  </pc:docChgLst>
  <pc:docChgLst>
    <pc:chgData name="Skuthälla Tanja" userId="S::tanja.skuthalla@ovph.fi::178ba649-bdec-4ba0-b6b5-65d2f655b5ca" providerId="AD" clId="Web-{9EE2CAD7-2491-4EDC-830C-07F6963A023F}"/>
    <pc:docChg chg="modSld">
      <pc:chgData name="Skuthälla Tanja" userId="S::tanja.skuthalla@ovph.fi::178ba649-bdec-4ba0-b6b5-65d2f655b5ca" providerId="AD" clId="Web-{9EE2CAD7-2491-4EDC-830C-07F6963A023F}" dt="2025-09-30T09:04:54.664" v="9" actId="20577"/>
      <pc:docMkLst>
        <pc:docMk/>
      </pc:docMkLst>
      <pc:sldChg chg="modSp">
        <pc:chgData name="Skuthälla Tanja" userId="S::tanja.skuthalla@ovph.fi::178ba649-bdec-4ba0-b6b5-65d2f655b5ca" providerId="AD" clId="Web-{9EE2CAD7-2491-4EDC-830C-07F6963A023F}" dt="2025-09-30T09:04:54.664" v="9" actId="20577"/>
        <pc:sldMkLst>
          <pc:docMk/>
          <pc:sldMk cId="1658591148" sldId="563"/>
        </pc:sldMkLst>
        <pc:spChg chg="mod">
          <ac:chgData name="Skuthälla Tanja" userId="S::tanja.skuthalla@ovph.fi::178ba649-bdec-4ba0-b6b5-65d2f655b5ca" providerId="AD" clId="Web-{9EE2CAD7-2491-4EDC-830C-07F6963A023F}" dt="2025-09-30T09:04:54.664" v="9" actId="20577"/>
          <ac:spMkLst>
            <pc:docMk/>
            <pc:sldMk cId="1658591148" sldId="563"/>
            <ac:spMk id="19" creationId="{1CE3ECC4-2766-0EF7-1123-7E6207D264DE}"/>
          </ac:spMkLst>
        </pc:spChg>
      </pc:sldChg>
    </pc:docChg>
  </pc:docChgLst>
  <pc:docChgLst>
    <pc:chgData name="Ivars Birgitta" userId="S::birgitta.ivars@ovph.fi::10614fc4-76b5-4e4a-9d3b-b1857b0f9423" providerId="AD" clId="Web-{37E0BC3C-52F1-D1C8-664F-954BDBC86594}"/>
    <pc:docChg chg="modSld">
      <pc:chgData name="Ivars Birgitta" userId="S::birgitta.ivars@ovph.fi::10614fc4-76b5-4e4a-9d3b-b1857b0f9423" providerId="AD" clId="Web-{37E0BC3C-52F1-D1C8-664F-954BDBC86594}" dt="2025-10-08T05:31:13.150" v="3"/>
      <pc:docMkLst>
        <pc:docMk/>
      </pc:docMkLst>
      <pc:sldChg chg="modSp">
        <pc:chgData name="Ivars Birgitta" userId="S::birgitta.ivars@ovph.fi::10614fc4-76b5-4e4a-9d3b-b1857b0f9423" providerId="AD" clId="Web-{37E0BC3C-52F1-D1C8-664F-954BDBC86594}" dt="2025-10-08T05:31:13.150" v="3"/>
        <pc:sldMkLst>
          <pc:docMk/>
          <pc:sldMk cId="3408245067" sldId="581"/>
        </pc:sldMkLst>
        <pc:graphicFrameChg chg="mod modGraphic">
          <ac:chgData name="Ivars Birgitta" userId="S::birgitta.ivars@ovph.fi::10614fc4-76b5-4e4a-9d3b-b1857b0f9423" providerId="AD" clId="Web-{37E0BC3C-52F1-D1C8-664F-954BDBC86594}" dt="2025-10-08T05:31:13.150" v="3"/>
          <ac:graphicFrameMkLst>
            <pc:docMk/>
            <pc:sldMk cId="3408245067" sldId="581"/>
            <ac:graphicFrameMk id="3" creationId="{81BD9B4F-091F-DC2E-A05C-543D8D63B233}"/>
          </ac:graphicFrameMkLst>
        </pc:graphicFrameChg>
      </pc:sldChg>
    </pc:docChg>
  </pc:docChgLst>
  <pc:docChgLst>
    <pc:chgData name="Syren Johanna" userId="S::johanna.syren@ovph.fi::296bcded-0b28-487b-8f7f-00e0ddb220d6" providerId="AD" clId="Web-{2AA03291-0ED6-4368-B111-F3281D24C8E8}"/>
    <pc:docChg chg="modSld">
      <pc:chgData name="Syren Johanna" userId="S::johanna.syren@ovph.fi::296bcded-0b28-487b-8f7f-00e0ddb220d6" providerId="AD" clId="Web-{2AA03291-0ED6-4368-B111-F3281D24C8E8}" dt="2025-10-07T15:09:47.210" v="65"/>
      <pc:docMkLst>
        <pc:docMk/>
      </pc:docMkLst>
      <pc:sldChg chg="modSp">
        <pc:chgData name="Syren Johanna" userId="S::johanna.syren@ovph.fi::296bcded-0b28-487b-8f7f-00e0ddb220d6" providerId="AD" clId="Web-{2AA03291-0ED6-4368-B111-F3281D24C8E8}" dt="2025-10-07T15:09:07.647" v="2" actId="20577"/>
        <pc:sldMkLst>
          <pc:docMk/>
          <pc:sldMk cId="711752635" sldId="452"/>
        </pc:sldMkLst>
        <pc:spChg chg="mod">
          <ac:chgData name="Syren Johanna" userId="S::johanna.syren@ovph.fi::296bcded-0b28-487b-8f7f-00e0ddb220d6" providerId="AD" clId="Web-{2AA03291-0ED6-4368-B111-F3281D24C8E8}" dt="2025-10-07T15:09:07.647" v="2" actId="20577"/>
          <ac:spMkLst>
            <pc:docMk/>
            <pc:sldMk cId="711752635" sldId="452"/>
            <ac:spMk id="9" creationId="{5517D60A-C591-4544-F224-CB292F193C1D}"/>
          </ac:spMkLst>
        </pc:spChg>
      </pc:sldChg>
      <pc:sldChg chg="modSp">
        <pc:chgData name="Syren Johanna" userId="S::johanna.syren@ovph.fi::296bcded-0b28-487b-8f7f-00e0ddb220d6" providerId="AD" clId="Web-{2AA03291-0ED6-4368-B111-F3281D24C8E8}" dt="2025-10-07T15:09:47.210" v="65"/>
        <pc:sldMkLst>
          <pc:docMk/>
          <pc:sldMk cId="550267891" sldId="562"/>
        </pc:sldMkLst>
        <pc:spChg chg="mod">
          <ac:chgData name="Syren Johanna" userId="S::johanna.syren@ovph.fi::296bcded-0b28-487b-8f7f-00e0ddb220d6" providerId="AD" clId="Web-{2AA03291-0ED6-4368-B111-F3281D24C8E8}" dt="2025-10-07T15:09:42.960" v="63" actId="20577"/>
          <ac:spMkLst>
            <pc:docMk/>
            <pc:sldMk cId="550267891" sldId="562"/>
            <ac:spMk id="5" creationId="{00000000-0000-0000-0000-000000000000}"/>
          </ac:spMkLst>
        </pc:spChg>
        <pc:graphicFrameChg chg="mod modGraphic">
          <ac:chgData name="Syren Johanna" userId="S::johanna.syren@ovph.fi::296bcded-0b28-487b-8f7f-00e0ddb220d6" providerId="AD" clId="Web-{2AA03291-0ED6-4368-B111-F3281D24C8E8}" dt="2025-10-07T15:09:47.210" v="65"/>
          <ac:graphicFrameMkLst>
            <pc:docMk/>
            <pc:sldMk cId="550267891" sldId="562"/>
            <ac:graphicFrameMk id="3" creationId="{58CB8820-D94E-277F-D983-76B3F5F907C9}"/>
          </ac:graphicFrameMkLst>
        </pc:graphicFrameChg>
      </pc:sldChg>
    </pc:docChg>
  </pc:docChgLst>
  <pc:docChgLst>
    <pc:chgData name="Ivars Birgitta" userId="S::birgitta.ivars@ovph.fi::10614fc4-76b5-4e4a-9d3b-b1857b0f9423" providerId="AD" clId="Web-{890DFEE5-8C1F-1FCA-EDC0-FD86A313EE0C}"/>
    <pc:docChg chg="modSld">
      <pc:chgData name="Ivars Birgitta" userId="S::birgitta.ivars@ovph.fi::10614fc4-76b5-4e4a-9d3b-b1857b0f9423" providerId="AD" clId="Web-{890DFEE5-8C1F-1FCA-EDC0-FD86A313EE0C}" dt="2025-10-02T07:59:51.613" v="5"/>
      <pc:docMkLst>
        <pc:docMk/>
      </pc:docMkLst>
      <pc:sldChg chg="modSp">
        <pc:chgData name="Ivars Birgitta" userId="S::birgitta.ivars@ovph.fi::10614fc4-76b5-4e4a-9d3b-b1857b0f9423" providerId="AD" clId="Web-{890DFEE5-8C1F-1FCA-EDC0-FD86A313EE0C}" dt="2025-10-02T07:59:51.613" v="5"/>
        <pc:sldMkLst>
          <pc:docMk/>
          <pc:sldMk cId="3408245067" sldId="581"/>
        </pc:sldMkLst>
        <pc:graphicFrameChg chg="mod modGraphic">
          <ac:chgData name="Ivars Birgitta" userId="S::birgitta.ivars@ovph.fi::10614fc4-76b5-4e4a-9d3b-b1857b0f9423" providerId="AD" clId="Web-{890DFEE5-8C1F-1FCA-EDC0-FD86A313EE0C}" dt="2025-10-02T07:59:51.613" v="5"/>
          <ac:graphicFrameMkLst>
            <pc:docMk/>
            <pc:sldMk cId="3408245067" sldId="581"/>
            <ac:graphicFrameMk id="3" creationId="{81BD9B4F-091F-DC2E-A05C-543D8D63B233}"/>
          </ac:graphicFrameMkLst>
        </pc:graphicFrameChg>
        <pc:graphicFrameChg chg="modGraphic">
          <ac:chgData name="Ivars Birgitta" userId="S::birgitta.ivars@ovph.fi::10614fc4-76b5-4e4a-9d3b-b1857b0f9423" providerId="AD" clId="Web-{890DFEE5-8C1F-1FCA-EDC0-FD86A313EE0C}" dt="2025-10-02T07:59:46.316" v="1"/>
          <ac:graphicFrameMkLst>
            <pc:docMk/>
            <pc:sldMk cId="3408245067" sldId="581"/>
            <ac:graphicFrameMk id="4" creationId="{8117868E-BE0F-07DE-AEAB-9693C56079A9}"/>
          </ac:graphicFrameMkLst>
        </pc:graphicFrameChg>
      </pc:sldChg>
    </pc:docChg>
  </pc:docChgLst>
  <pc:docChgLst>
    <pc:chgData name="Skuthälla Tanja" userId="S::tanja.skuthalla@ovph.fi::178ba649-bdec-4ba0-b6b5-65d2f655b5ca" providerId="AD" clId="Web-{3C275A82-C9DC-4BA7-962C-929F6F217254}"/>
    <pc:docChg chg="modSld">
      <pc:chgData name="Skuthälla Tanja" userId="S::tanja.skuthalla@ovph.fi::178ba649-bdec-4ba0-b6b5-65d2f655b5ca" providerId="AD" clId="Web-{3C275A82-C9DC-4BA7-962C-929F6F217254}" dt="2025-10-07T06:59:30.897" v="2" actId="20577"/>
      <pc:docMkLst>
        <pc:docMk/>
      </pc:docMkLst>
      <pc:sldChg chg="modSp">
        <pc:chgData name="Skuthälla Tanja" userId="S::tanja.skuthalla@ovph.fi::178ba649-bdec-4ba0-b6b5-65d2f655b5ca" providerId="AD" clId="Web-{3C275A82-C9DC-4BA7-962C-929F6F217254}" dt="2025-10-07T06:59:30.897" v="2" actId="20577"/>
        <pc:sldMkLst>
          <pc:docMk/>
          <pc:sldMk cId="711752635" sldId="452"/>
        </pc:sldMkLst>
        <pc:spChg chg="mod">
          <ac:chgData name="Skuthälla Tanja" userId="S::tanja.skuthalla@ovph.fi::178ba649-bdec-4ba0-b6b5-65d2f655b5ca" providerId="AD" clId="Web-{3C275A82-C9DC-4BA7-962C-929F6F217254}" dt="2025-10-07T06:59:24.209" v="1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Skuthälla Tanja" userId="S::tanja.skuthalla@ovph.fi::178ba649-bdec-4ba0-b6b5-65d2f655b5ca" providerId="AD" clId="Web-{3C275A82-C9DC-4BA7-962C-929F6F217254}" dt="2025-10-07T06:59:30.897" v="2" actId="20577"/>
          <ac:spMkLst>
            <pc:docMk/>
            <pc:sldMk cId="711752635" sldId="452"/>
            <ac:spMk id="27" creationId="{969C7632-2037-DC81-7947-77FA212BAD99}"/>
          </ac:spMkLst>
        </pc:spChg>
      </pc:sldChg>
      <pc:sldChg chg="modSp">
        <pc:chgData name="Skuthälla Tanja" userId="S::tanja.skuthalla@ovph.fi::178ba649-bdec-4ba0-b6b5-65d2f655b5ca" providerId="AD" clId="Web-{3C275A82-C9DC-4BA7-962C-929F6F217254}" dt="2025-10-07T06:59:19.834" v="0" actId="20577"/>
        <pc:sldMkLst>
          <pc:docMk/>
          <pc:sldMk cId="1658591148" sldId="563"/>
        </pc:sldMkLst>
        <pc:spChg chg="mod">
          <ac:chgData name="Skuthälla Tanja" userId="S::tanja.skuthalla@ovph.fi::178ba649-bdec-4ba0-b6b5-65d2f655b5ca" providerId="AD" clId="Web-{3C275A82-C9DC-4BA7-962C-929F6F217254}" dt="2025-10-07T06:59:19.834" v="0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  <pc:docChgLst>
    <pc:chgData name="Ivars Birgitta" userId="S::birgitta.ivars@ovph.fi::10614fc4-76b5-4e4a-9d3b-b1857b0f9423" providerId="AD" clId="Web-{E053F7D3-6601-BF57-453A-916611993C21}"/>
    <pc:docChg chg="modSld">
      <pc:chgData name="Ivars Birgitta" userId="S::birgitta.ivars@ovph.fi::10614fc4-76b5-4e4a-9d3b-b1857b0f9423" providerId="AD" clId="Web-{E053F7D3-6601-BF57-453A-916611993C21}" dt="2025-09-29T18:02:59.161" v="270" actId="20577"/>
      <pc:docMkLst>
        <pc:docMk/>
      </pc:docMkLst>
      <pc:sldChg chg="modSp">
        <pc:chgData name="Ivars Birgitta" userId="S::birgitta.ivars@ovph.fi::10614fc4-76b5-4e4a-9d3b-b1857b0f9423" providerId="AD" clId="Web-{E053F7D3-6601-BF57-453A-916611993C21}" dt="2025-09-29T17:56:06.751" v="2" actId="20577"/>
        <pc:sldMkLst>
          <pc:docMk/>
          <pc:sldMk cId="1257341781" sldId="256"/>
        </pc:sldMkLst>
        <pc:spChg chg="mod">
          <ac:chgData name="Ivars Birgitta" userId="S::birgitta.ivars@ovph.fi::10614fc4-76b5-4e4a-9d3b-b1857b0f9423" providerId="AD" clId="Web-{E053F7D3-6601-BF57-453A-916611993C21}" dt="2025-09-29T17:56:06.751" v="2" actId="20577"/>
          <ac:spMkLst>
            <pc:docMk/>
            <pc:sldMk cId="1257341781" sldId="256"/>
            <ac:spMk id="3" creationId="{CE2751FD-BF62-47E2-835B-FEDE70EA777A}"/>
          </ac:spMkLst>
        </pc:spChg>
      </pc:sldChg>
      <pc:sldChg chg="modSp">
        <pc:chgData name="Ivars Birgitta" userId="S::birgitta.ivars@ovph.fi::10614fc4-76b5-4e4a-9d3b-b1857b0f9423" providerId="AD" clId="Web-{E053F7D3-6601-BF57-453A-916611993C21}" dt="2025-09-29T18:02:31.394" v="261" actId="20577"/>
        <pc:sldMkLst>
          <pc:docMk/>
          <pc:sldMk cId="711752635" sldId="452"/>
        </pc:sldMkLst>
        <pc:spChg chg="mod">
          <ac:chgData name="Ivars Birgitta" userId="S::birgitta.ivars@ovph.fi::10614fc4-76b5-4e4a-9d3b-b1857b0f9423" providerId="AD" clId="Web-{E053F7D3-6601-BF57-453A-916611993C21}" dt="2025-09-29T18:00:44.659" v="219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1:47.706" v="243" actId="20577"/>
          <ac:spMkLst>
            <pc:docMk/>
            <pc:sldMk cId="711752635" sldId="452"/>
            <ac:spMk id="8" creationId="{E813F58C-C780-EB84-E9DC-197FFF85751B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2:20.472" v="256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1:39.347" v="240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1:32.409" v="237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1:53.300" v="246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0:53.971" v="222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1:00.518" v="225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1:13.675" v="229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1:24.518" v="234" actId="20577"/>
          <ac:spMkLst>
            <pc:docMk/>
            <pc:sldMk cId="711752635" sldId="452"/>
            <ac:spMk id="17" creationId="{DF3BAA92-15CD-634E-EE8B-B88EC1158307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2:31.394" v="261" actId="20577"/>
          <ac:spMkLst>
            <pc:docMk/>
            <pc:sldMk cId="711752635" sldId="452"/>
            <ac:spMk id="27" creationId="{969C7632-2037-DC81-7947-77FA212BAD99}"/>
          </ac:spMkLst>
        </pc:spChg>
      </pc:sldChg>
      <pc:sldChg chg="modSp">
        <pc:chgData name="Ivars Birgitta" userId="S::birgitta.ivars@ovph.fi::10614fc4-76b5-4e4a-9d3b-b1857b0f9423" providerId="AD" clId="Web-{E053F7D3-6601-BF57-453A-916611993C21}" dt="2025-09-29T17:58:44.346" v="179"/>
        <pc:sldMkLst>
          <pc:docMk/>
          <pc:sldMk cId="550267891" sldId="562"/>
        </pc:sldMkLst>
        <pc:spChg chg="mod">
          <ac:chgData name="Ivars Birgitta" userId="S::birgitta.ivars@ovph.fi::10614fc4-76b5-4e4a-9d3b-b1857b0f9423" providerId="AD" clId="Web-{E053F7D3-6601-BF57-453A-916611993C21}" dt="2025-09-29T17:58:30.658" v="161" actId="20577"/>
          <ac:spMkLst>
            <pc:docMk/>
            <pc:sldMk cId="550267891" sldId="562"/>
            <ac:spMk id="5" creationId="{00000000-0000-0000-0000-000000000000}"/>
          </ac:spMkLst>
        </pc:spChg>
        <pc:graphicFrameChg chg="mod modGraphic">
          <ac:chgData name="Ivars Birgitta" userId="S::birgitta.ivars@ovph.fi::10614fc4-76b5-4e4a-9d3b-b1857b0f9423" providerId="AD" clId="Web-{E053F7D3-6601-BF57-453A-916611993C21}" dt="2025-09-29T17:58:44.346" v="179"/>
          <ac:graphicFrameMkLst>
            <pc:docMk/>
            <pc:sldMk cId="550267891" sldId="562"/>
            <ac:graphicFrameMk id="3" creationId="{58CB8820-D94E-277F-D983-76B3F5F907C9}"/>
          </ac:graphicFrameMkLst>
        </pc:graphicFrameChg>
      </pc:sldChg>
      <pc:sldChg chg="modSp">
        <pc:chgData name="Ivars Birgitta" userId="S::birgitta.ivars@ovph.fi::10614fc4-76b5-4e4a-9d3b-b1857b0f9423" providerId="AD" clId="Web-{E053F7D3-6601-BF57-453A-916611993C21}" dt="2025-09-29T18:00:33.659" v="214" actId="20577"/>
        <pc:sldMkLst>
          <pc:docMk/>
          <pc:sldMk cId="1658591148" sldId="563"/>
        </pc:sldMkLst>
        <pc:spChg chg="mod">
          <ac:chgData name="Ivars Birgitta" userId="S::birgitta.ivars@ovph.fi::10614fc4-76b5-4e4a-9d3b-b1857b0f9423" providerId="AD" clId="Web-{E053F7D3-6601-BF57-453A-916611993C21}" dt="2025-09-29T18:00:33.659" v="214" actId="20577"/>
          <ac:spMkLst>
            <pc:docMk/>
            <pc:sldMk cId="1658591148" sldId="563"/>
            <ac:spMk id="7" creationId="{9AC55BA9-B16F-4E98-4E91-02B5932E6BEF}"/>
          </ac:spMkLst>
        </pc:spChg>
        <pc:spChg chg="mod">
          <ac:chgData name="Ivars Birgitta" userId="S::birgitta.ivars@ovph.fi::10614fc4-76b5-4e4a-9d3b-b1857b0f9423" providerId="AD" clId="Web-{E053F7D3-6601-BF57-453A-916611993C21}" dt="2025-09-29T17:59:48.549" v="199" actId="20577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Ivars Birgitta" userId="S::birgitta.ivars@ovph.fi::10614fc4-76b5-4e4a-9d3b-b1857b0f9423" providerId="AD" clId="Web-{E053F7D3-6601-BF57-453A-916611993C21}" dt="2025-09-29T18:00:09.440" v="208" actId="20577"/>
          <ac:spMkLst>
            <pc:docMk/>
            <pc:sldMk cId="1658591148" sldId="563"/>
            <ac:spMk id="35" creationId="{1452C5F8-1BEF-D999-6460-DAE3985EA160}"/>
          </ac:spMkLst>
        </pc:spChg>
      </pc:sldChg>
      <pc:sldChg chg="modSp">
        <pc:chgData name="Ivars Birgitta" userId="S::birgitta.ivars@ovph.fi::10614fc4-76b5-4e4a-9d3b-b1857b0f9423" providerId="AD" clId="Web-{E053F7D3-6601-BF57-453A-916611993C21}" dt="2025-09-29T18:02:59.161" v="270" actId="20577"/>
        <pc:sldMkLst>
          <pc:docMk/>
          <pc:sldMk cId="1898354109" sldId="580"/>
        </pc:sldMkLst>
        <pc:spChg chg="mod">
          <ac:chgData name="Ivars Birgitta" userId="S::birgitta.ivars@ovph.fi::10614fc4-76b5-4e4a-9d3b-b1857b0f9423" providerId="AD" clId="Web-{E053F7D3-6601-BF57-453A-916611993C21}" dt="2025-09-29T18:02:59.161" v="270" actId="20577"/>
          <ac:spMkLst>
            <pc:docMk/>
            <pc:sldMk cId="1898354109" sldId="580"/>
            <ac:spMk id="11" creationId="{0C6C33A5-345B-5CC9-4D47-71B591630B52}"/>
          </ac:spMkLst>
        </pc:spChg>
      </pc:sldChg>
      <pc:sldChg chg="modSp">
        <pc:chgData name="Ivars Birgitta" userId="S::birgitta.ivars@ovph.fi::10614fc4-76b5-4e4a-9d3b-b1857b0f9423" providerId="AD" clId="Web-{E053F7D3-6601-BF57-453A-916611993C21}" dt="2025-09-29T17:59:19.049" v="193"/>
        <pc:sldMkLst>
          <pc:docMk/>
          <pc:sldMk cId="3408245067" sldId="581"/>
        </pc:sldMkLst>
        <pc:graphicFrameChg chg="mod modGraphic">
          <ac:chgData name="Ivars Birgitta" userId="S::birgitta.ivars@ovph.fi::10614fc4-76b5-4e4a-9d3b-b1857b0f9423" providerId="AD" clId="Web-{E053F7D3-6601-BF57-453A-916611993C21}" dt="2025-09-29T17:58:59.424" v="185"/>
          <ac:graphicFrameMkLst>
            <pc:docMk/>
            <pc:sldMk cId="3408245067" sldId="581"/>
            <ac:graphicFrameMk id="3" creationId="{81BD9B4F-091F-DC2E-A05C-543D8D63B233}"/>
          </ac:graphicFrameMkLst>
        </pc:graphicFrameChg>
        <pc:graphicFrameChg chg="mod modGraphic">
          <ac:chgData name="Ivars Birgitta" userId="S::birgitta.ivars@ovph.fi::10614fc4-76b5-4e4a-9d3b-b1857b0f9423" providerId="AD" clId="Web-{E053F7D3-6601-BF57-453A-916611993C21}" dt="2025-09-29T17:59:19.049" v="193"/>
          <ac:graphicFrameMkLst>
            <pc:docMk/>
            <pc:sldMk cId="3408245067" sldId="581"/>
            <ac:graphicFrameMk id="4" creationId="{8117868E-BE0F-07DE-AEAB-9693C56079A9}"/>
          </ac:graphicFrameMkLst>
        </pc:graphicFrameChg>
      </pc:sldChg>
    </pc:docChg>
  </pc:docChgLst>
  <pc:docChgLst>
    <pc:chgData name="Syren Johanna" userId="S::johanna.syren@ovph.fi::296bcded-0b28-487b-8f7f-00e0ddb220d6" providerId="AD" clId="Web-{E8E53566-043C-4CA2-8C09-456FAA821978}"/>
    <pc:docChg chg="modSld">
      <pc:chgData name="Syren Johanna" userId="S::johanna.syren@ovph.fi::296bcded-0b28-487b-8f7f-00e0ddb220d6" providerId="AD" clId="Web-{E8E53566-043C-4CA2-8C09-456FAA821978}" dt="2025-10-08T05:37:42.870" v="7"/>
      <pc:docMkLst>
        <pc:docMk/>
      </pc:docMkLst>
      <pc:sldChg chg="modSp">
        <pc:chgData name="Syren Johanna" userId="S::johanna.syren@ovph.fi::296bcded-0b28-487b-8f7f-00e0ddb220d6" providerId="AD" clId="Web-{E8E53566-043C-4CA2-8C09-456FAA821978}" dt="2025-10-08T05:37:42.870" v="7"/>
        <pc:sldMkLst>
          <pc:docMk/>
          <pc:sldMk cId="3408245067" sldId="581"/>
        </pc:sldMkLst>
        <pc:graphicFrameChg chg="mod modGraphic">
          <ac:chgData name="Syren Johanna" userId="S::johanna.syren@ovph.fi::296bcded-0b28-487b-8f7f-00e0ddb220d6" providerId="AD" clId="Web-{E8E53566-043C-4CA2-8C09-456FAA821978}" dt="2025-10-08T05:37:42.870" v="7"/>
          <ac:graphicFrameMkLst>
            <pc:docMk/>
            <pc:sldMk cId="3408245067" sldId="581"/>
            <ac:graphicFrameMk id="3" creationId="{81BD9B4F-091F-DC2E-A05C-543D8D63B233}"/>
          </ac:graphicFrameMkLst>
        </pc:graphicFrameChg>
      </pc:sldChg>
    </pc:docChg>
  </pc:docChgLst>
  <pc:docChgLst>
    <pc:chgData name="Ivars Birgitta" userId="S::birgitta.ivars@ovph.fi::10614fc4-76b5-4e4a-9d3b-b1857b0f9423" providerId="AD" clId="Web-{3C93837B-8A51-247F-85A1-969AB21BBF41}"/>
    <pc:docChg chg="modSld">
      <pc:chgData name="Ivars Birgitta" userId="S::birgitta.ivars@ovph.fi::10614fc4-76b5-4e4a-9d3b-b1857b0f9423" providerId="AD" clId="Web-{3C93837B-8A51-247F-85A1-969AB21BBF41}" dt="2025-10-07T07:34:50.750" v="3"/>
      <pc:docMkLst>
        <pc:docMk/>
      </pc:docMkLst>
      <pc:sldChg chg="modSp">
        <pc:chgData name="Ivars Birgitta" userId="S::birgitta.ivars@ovph.fi::10614fc4-76b5-4e4a-9d3b-b1857b0f9423" providerId="AD" clId="Web-{3C93837B-8A51-247F-85A1-969AB21BBF41}" dt="2025-10-07T07:34:50.750" v="3"/>
        <pc:sldMkLst>
          <pc:docMk/>
          <pc:sldMk cId="3408245067" sldId="581"/>
        </pc:sldMkLst>
        <pc:graphicFrameChg chg="mod modGraphic">
          <ac:chgData name="Ivars Birgitta" userId="S::birgitta.ivars@ovph.fi::10614fc4-76b5-4e4a-9d3b-b1857b0f9423" providerId="AD" clId="Web-{3C93837B-8A51-247F-85A1-969AB21BBF41}" dt="2025-10-07T07:34:50.750" v="3"/>
          <ac:graphicFrameMkLst>
            <pc:docMk/>
            <pc:sldMk cId="3408245067" sldId="581"/>
            <ac:graphicFrameMk id="3" creationId="{81BD9B4F-091F-DC2E-A05C-543D8D63B233}"/>
          </ac:graphicFrameMkLst>
        </pc:graphicFrameChg>
      </pc:sldChg>
    </pc:docChg>
  </pc:docChgLst>
  <pc:docChgLst>
    <pc:chgData name="Skuthälla Tanja" userId="S::tanja.skuthalla@ovph.fi::178ba649-bdec-4ba0-b6b5-65d2f655b5ca" providerId="AD" clId="Web-{85DE5C79-ADBD-496C-A23F-E7A0F6CC5435}"/>
    <pc:docChg chg="modSld">
      <pc:chgData name="Skuthälla Tanja" userId="S::tanja.skuthalla@ovph.fi::178ba649-bdec-4ba0-b6b5-65d2f655b5ca" providerId="AD" clId="Web-{85DE5C79-ADBD-496C-A23F-E7A0F6CC5435}" dt="2025-09-30T08:56:25.221" v="1" actId="20577"/>
      <pc:docMkLst>
        <pc:docMk/>
      </pc:docMkLst>
      <pc:sldChg chg="modSp">
        <pc:chgData name="Skuthälla Tanja" userId="S::tanja.skuthalla@ovph.fi::178ba649-bdec-4ba0-b6b5-65d2f655b5ca" providerId="AD" clId="Web-{85DE5C79-ADBD-496C-A23F-E7A0F6CC5435}" dt="2025-09-30T08:56:25.221" v="1" actId="20577"/>
        <pc:sldMkLst>
          <pc:docMk/>
          <pc:sldMk cId="1257341781" sldId="256"/>
        </pc:sldMkLst>
        <pc:spChg chg="mod">
          <ac:chgData name="Skuthälla Tanja" userId="S::tanja.skuthalla@ovph.fi::178ba649-bdec-4ba0-b6b5-65d2f655b5ca" providerId="AD" clId="Web-{85DE5C79-ADBD-496C-A23F-E7A0F6CC5435}" dt="2025-09-30T08:56:25.221" v="1" actId="20577"/>
          <ac:spMkLst>
            <pc:docMk/>
            <pc:sldMk cId="1257341781" sldId="256"/>
            <ac:spMk id="2" creationId="{1C54E7A8-5072-420C-8029-2B2F9E87BE12}"/>
          </ac:spMkLst>
        </pc:spChg>
      </pc:sldChg>
    </pc:docChg>
  </pc:docChgLst>
  <pc:docChgLst>
    <pc:chgData name="Syren Johanna" userId="S::johanna.syren@ovph.fi::296bcded-0b28-487b-8f7f-00e0ddb220d6" providerId="AD" clId="Web-{18581C1C-F6F8-4A46-9442-A669C2B7996B}"/>
    <pc:docChg chg="modSld">
      <pc:chgData name="Syren Johanna" userId="S::johanna.syren@ovph.fi::296bcded-0b28-487b-8f7f-00e0ddb220d6" providerId="AD" clId="Web-{18581C1C-F6F8-4A46-9442-A669C2B7996B}" dt="2025-10-08T04:57:24.075" v="103"/>
      <pc:docMkLst>
        <pc:docMk/>
      </pc:docMkLst>
      <pc:sldChg chg="modSp">
        <pc:chgData name="Syren Johanna" userId="S::johanna.syren@ovph.fi::296bcded-0b28-487b-8f7f-00e0ddb220d6" providerId="AD" clId="Web-{18581C1C-F6F8-4A46-9442-A669C2B7996B}" dt="2025-10-08T04:57:24.075" v="103"/>
        <pc:sldMkLst>
          <pc:docMk/>
          <pc:sldMk cId="3408245067" sldId="581"/>
        </pc:sldMkLst>
        <pc:graphicFrameChg chg="mod modGraphic">
          <ac:chgData name="Syren Johanna" userId="S::johanna.syren@ovph.fi::296bcded-0b28-487b-8f7f-00e0ddb220d6" providerId="AD" clId="Web-{18581C1C-F6F8-4A46-9442-A669C2B7996B}" dt="2025-10-08T04:57:24.075" v="103"/>
          <ac:graphicFrameMkLst>
            <pc:docMk/>
            <pc:sldMk cId="3408245067" sldId="581"/>
            <ac:graphicFrameMk id="3" creationId="{81BD9B4F-091F-DC2E-A05C-543D8D63B233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700</c:v>
                </c:pt>
                <c:pt idx="1">
                  <c:v>583</c:v>
                </c:pt>
                <c:pt idx="2">
                  <c:v>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608</c:v>
                </c:pt>
                <c:pt idx="1">
                  <c:v>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19</c:v>
                </c:pt>
                <c:pt idx="1">
                  <c:v>10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/>
              <a:t>Toimiala: Sairaalapalvelut</a:t>
            </a:r>
          </a:p>
          <a:p>
            <a:r>
              <a:rPr lang="fi-FI"/>
              <a:t>Tulosalue: Hoito-osastot, Sairaalapalvelut</a:t>
            </a:r>
          </a:p>
          <a:p>
            <a:r>
              <a:rPr lang="fi-FI"/>
              <a:t>Raportoitava ajanjakso: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Saatavuus – Hoito-osastot</a:t>
            </a:r>
            <a:endParaRPr lang="sv-SE"/>
          </a:p>
        </p:txBody>
      </p:sp>
      <p:graphicFrame>
        <p:nvGraphicFramePr>
          <p:cNvPr id="3" name="Table 2" descr="Taulukko, joka esittää tietoja eri hoito-osastoista 30.4.2025. Taulukon sarakkeet ovat:&#10;Käytössä olevien potilaspaikkojen määrä&#10;Käyttöaste (ja paikkamuutos ajanjaksolla)&#10;Keskimääräinen hoitoaika&#10;Hyväksytyt jonottajat (yksikön mukaan, johon potilas jonottaa)&#10;&#10;Rivien sisältö:&#10;&#10;Yleislääketieteen osastot Etelä (Närpiö, Kristiinankaupunki): 36 paikkaa, 98,5 % käyttöaste (kasvanut), keskimääräinen hoitoaika 17,1 päivää, 7 jonottajaa&#10;Yleislääketieteen osastot Keski (Vaasa, Malax, Vöyri): 123 paikkaa, 101,3 % käyttöaste (kasvanut), keskimääräinen hoitoaika 24,6 päivää, 36 jonottajaa&#10;Yleislääketieteen osastot Pohjoinen (Pietarsaari, Uusikaarlepyy): 62 paikkaa, 98,98 % käyttöaste, keskimääräinen hoitoaika 8,9 päivää, 4 jonottajaa&#10;Erikoissairaanhoito, Sisätaudit: 54 paikkaa, 83,93 % käyttöaste, keskimääräinen hoitoaika 2,63 päivää, 0 jonottajaa&#10;Erikoissairaanhoito, Operatiivinen: 55 paikkaa, 86,9 % käyttöaste, keskimääräinen hoitoaika 3,87 päivää, 0 jonottajaa&#10;Erikoissairaanhoito, Kuntoutus: 33 paikkaa, 92,5 % käyttöaste, keskimääräinen hoitoaika 14,2 päivää, 0 jonottajaa&#10;Erikoissairaanhoito, Naisten: 22 paikkaa, 95,5 % käyttöaste, keskimääräinen hoitoaika 2,9 päivää, 0 jonottajaa&#10;Erikoissairaanhoito, Lasten: 15 paikkaa, 79,7 % käyttöaste, keskimääräinen hoitoaika 2,5 päivää, 0 jonottajaa">
            <a:extLst>
              <a:ext uri="{FF2B5EF4-FFF2-40B4-BE49-F238E27FC236}">
                <a16:creationId xmlns:a16="http://schemas.microsoft.com/office/drawing/2014/main" id="{58CB8820-D94E-277F-D983-76B3F5F90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257753"/>
              </p:ext>
            </p:extLst>
          </p:nvPr>
        </p:nvGraphicFramePr>
        <p:xfrm>
          <a:off x="1258629" y="1188720"/>
          <a:ext cx="7521082" cy="464624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37763">
                  <a:extLst>
                    <a:ext uri="{9D8B030D-6E8A-4147-A177-3AD203B41FA5}">
                      <a16:colId xmlns:a16="http://schemas.microsoft.com/office/drawing/2014/main" val="1871215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911549545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1439187329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1791642539"/>
                    </a:ext>
                  </a:extLst>
                </a:gridCol>
                <a:gridCol w="1530544">
                  <a:extLst>
                    <a:ext uri="{9D8B030D-6E8A-4147-A177-3AD203B41FA5}">
                      <a16:colId xmlns:a16="http://schemas.microsoft.com/office/drawing/2014/main" val="2030055086"/>
                    </a:ext>
                  </a:extLst>
                </a:gridCol>
              </a:tblGrid>
              <a:tr h="895692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/>
                        <a:t>Käytössä olevat potilas-paikat 31.8.2025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/>
                        <a:t>Käyttöaste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/>
                        <a:t>Hoito-aika, keski-arvo</a:t>
                      </a:r>
                    </a:p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err="1"/>
                        <a:t>Hyväksytyt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odottajat</a:t>
                      </a:r>
                      <a:r>
                        <a:rPr lang="sv-SE" sz="1400"/>
                        <a:t> 31.8.2025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110007"/>
                  </a:ext>
                </a:extLst>
              </a:tr>
              <a:tr h="501015">
                <a:tc>
                  <a:txBody>
                    <a:bodyPr/>
                    <a:lstStyle/>
                    <a:p>
                      <a:r>
                        <a:rPr lang="sv-SE" sz="1400" err="1"/>
                        <a:t>Yleislääketieteen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osastot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etelä</a:t>
                      </a:r>
                      <a:r>
                        <a:rPr lang="sv-SE" sz="1400"/>
                        <a:t> (</a:t>
                      </a:r>
                      <a:r>
                        <a:rPr lang="sv-SE" sz="1400" err="1"/>
                        <a:t>Närpiö</a:t>
                      </a:r>
                      <a:r>
                        <a:rPr lang="sv-SE" sz="1400"/>
                        <a:t>, </a:t>
                      </a:r>
                      <a:r>
                        <a:rPr lang="sv-SE" sz="1400" err="1"/>
                        <a:t>Kristiinankaupunki</a:t>
                      </a:r>
                      <a:r>
                        <a:rPr lang="sv-SE" sz="140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88,55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14,25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934058"/>
                  </a:ext>
                </a:extLst>
              </a:tr>
              <a:tr h="2871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Yleislääketieteen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osastot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keskinen</a:t>
                      </a:r>
                      <a:r>
                        <a:rPr lang="sv-SE" sz="1400"/>
                        <a:t> (</a:t>
                      </a:r>
                      <a:r>
                        <a:rPr lang="sv-SE" sz="1400" err="1"/>
                        <a:t>Vaasa</a:t>
                      </a:r>
                      <a:r>
                        <a:rPr lang="sv-SE" sz="1400"/>
                        <a:t>, </a:t>
                      </a:r>
                      <a:r>
                        <a:rPr lang="sv-SE" sz="1400" err="1"/>
                        <a:t>Maalahti</a:t>
                      </a:r>
                      <a:r>
                        <a:rPr lang="sv-SE" sz="1400"/>
                        <a:t>, </a:t>
                      </a:r>
                      <a:r>
                        <a:rPr lang="sv-SE" sz="1400" err="1"/>
                        <a:t>Vöyri</a:t>
                      </a:r>
                      <a:r>
                        <a:rPr lang="sv-SE" sz="140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103,6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33,8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102050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Yleislääketieteen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osastot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pohjoinen</a:t>
                      </a:r>
                      <a:r>
                        <a:rPr lang="sv-SE" sz="1400"/>
                        <a:t> (Pietarsaari, </a:t>
                      </a:r>
                      <a:r>
                        <a:rPr lang="sv-SE" sz="1400" err="1"/>
                        <a:t>Uusikarlepyy</a:t>
                      </a:r>
                      <a:r>
                        <a:rPr lang="sv-SE" sz="140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101,4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17,8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649975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r>
                        <a:rPr lang="sv-SE" sz="1400" err="1"/>
                        <a:t>Erikoissairaanhoito</a:t>
                      </a:r>
                      <a:r>
                        <a:rPr lang="sv-SE" sz="1400"/>
                        <a:t>, </a:t>
                      </a:r>
                      <a:r>
                        <a:rPr lang="sv-SE" sz="1400" err="1"/>
                        <a:t>medisiininen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55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91,6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400978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Erikoissairaanhoito</a:t>
                      </a:r>
                      <a:r>
                        <a:rPr lang="sv-SE" sz="1400"/>
                        <a:t>, </a:t>
                      </a:r>
                      <a:r>
                        <a:rPr lang="sv-SE" sz="1400" err="1"/>
                        <a:t>operatiivinen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88,8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954305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Erikoissairaanhoito</a:t>
                      </a:r>
                      <a:r>
                        <a:rPr lang="sv-SE" sz="1400"/>
                        <a:t>, </a:t>
                      </a:r>
                      <a:r>
                        <a:rPr lang="sv-SE" sz="1400" err="1"/>
                        <a:t>kuntoutus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82,8*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06156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Erikoissairaanhoito</a:t>
                      </a:r>
                      <a:r>
                        <a:rPr lang="sv-SE" sz="1400"/>
                        <a:t>, </a:t>
                      </a:r>
                      <a:r>
                        <a:rPr lang="sv-SE" sz="1400" err="1"/>
                        <a:t>naiset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876515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Erikoissairaanhoito</a:t>
                      </a:r>
                      <a:r>
                        <a:rPr lang="sv-SE" sz="1400"/>
                        <a:t>, </a:t>
                      </a:r>
                      <a:r>
                        <a:rPr lang="sv-SE" sz="1400" err="1"/>
                        <a:t>lapset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76,8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347103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9047284" y="1292469"/>
            <a:ext cx="2637693" cy="30861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fi-FI" b="1"/>
              <a:t>Korjaavat toimenpiteet:</a:t>
            </a:r>
            <a:endParaRPr lang="en-US"/>
          </a:p>
          <a:p>
            <a:r>
              <a:rPr lang="fi-FI" sz="1400"/>
              <a:t>Kotisairaalan käytön lisääminen vähentääkseen osastojen kuormitusta.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*Kesän sulut/paikkavähennykset ei ole huomioitu </a:t>
            </a:r>
            <a:r>
              <a:rPr lang="fi-FI" sz="1400" err="1">
                <a:cs typeface="Arial" panose="020B0604020202020204"/>
              </a:rPr>
              <a:t>Exreportit</a:t>
            </a:r>
            <a:r>
              <a:rPr lang="fi-FI" sz="1400">
                <a:cs typeface="Arial" panose="020B0604020202020204"/>
              </a:rPr>
              <a:t>, vääristää luvut</a:t>
            </a:r>
          </a:p>
          <a:p>
            <a:pPr algn="ctr"/>
            <a:endParaRPr lang="fi-FI" sz="140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 fontScale="90000"/>
          </a:bodyPr>
          <a:lstStyle/>
          <a:p>
            <a:r>
              <a:rPr lang="sv-SE" b="1" err="1"/>
              <a:t>Saatavuus</a:t>
            </a:r>
            <a:r>
              <a:rPr lang="sv-SE" b="1"/>
              <a:t> – </a:t>
            </a:r>
            <a:r>
              <a:rPr lang="sv-SE" b="1" err="1"/>
              <a:t>Kotisaairaala</a:t>
            </a:r>
            <a:r>
              <a:rPr lang="sv-SE" b="1"/>
              <a:t> ja </a:t>
            </a:r>
            <a:r>
              <a:rPr lang="sv-SE" b="1" err="1"/>
              <a:t>Synnytykset</a:t>
            </a:r>
            <a:endParaRPr lang="sv-SE" b="1"/>
          </a:p>
        </p:txBody>
      </p:sp>
      <p:graphicFrame>
        <p:nvGraphicFramePr>
          <p:cNvPr id="3" name="Table 2" descr="Käyntien määrä:&#10;&#10;Kotisairaala: 10 100 käyntiä vastaanotolla, kotona tai asumisyksiköissä sekä 250 tuki- ja puhelinkontaktia&#10;Lasten kotisairaala: 257 käyntiä&#10;&#10;Potilaiden määrä:&#10;Kotisairaala: 1 040 potilasta (ei sisällä palliatiivista hoitoa)&#10;Lasten kotisairaala: Noin 50 potilasta&#10;&#10;Käynnit hoivakodissa:&#10;&#10;Kotisairaala: 1 482 käyntiä (sisältyy kokonaismäärään; Abilita ei voi eritellä)&#10;Lasten kotisairaala: 2 käyntiä&#10;&#10;Potilaiden määrä hoivakodissa:&#10;&#10;Kotisairaala: 194+ potilasta (sisältyy kokonaismäärään; Abilita ei voi eritellä)&#10;Lasten kotisairaala: ei tietoa&#10;&#10;Yökäynnit:&#10;&#10;Kotisairaala: 834 yökäyntiä (keski-alueella)&#10;Lasten kotisairaala: ei tietoa&#10;&#10;Lääkärikäynnit:&#10;&#10;Kotisairaala: 33 kotikäyntiä, 9 poliklinikkakäyntiä&#10;Lasten kotisairaala: 14 lääkärikäyntiä&#10;&#10;Käyttämättömät paikat (keskimäärin):&#10;&#10;Kotisairaala: Vaihtelee, 3–10 paikkaa (vähentynyt)&#10;Lasten kotisairaala: ei tietoa">
            <a:extLst>
              <a:ext uri="{FF2B5EF4-FFF2-40B4-BE49-F238E27FC236}">
                <a16:creationId xmlns:a16="http://schemas.microsoft.com/office/drawing/2014/main" id="{81BD9B4F-091F-DC2E-A05C-543D8D63B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628144"/>
              </p:ext>
            </p:extLst>
          </p:nvPr>
        </p:nvGraphicFramePr>
        <p:xfrm>
          <a:off x="1263358" y="1188722"/>
          <a:ext cx="4873491" cy="57604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99093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2481024">
                  <a:extLst>
                    <a:ext uri="{9D8B030D-6E8A-4147-A177-3AD203B41FA5}">
                      <a16:colId xmlns:a16="http://schemas.microsoft.com/office/drawing/2014/main" val="4277225758"/>
                    </a:ext>
                  </a:extLst>
                </a:gridCol>
                <a:gridCol w="1193374">
                  <a:extLst>
                    <a:ext uri="{9D8B030D-6E8A-4147-A177-3AD203B41FA5}">
                      <a16:colId xmlns:a16="http://schemas.microsoft.com/office/drawing/2014/main" val="2059219976"/>
                    </a:ext>
                  </a:extLst>
                </a:gridCol>
              </a:tblGrid>
              <a:tr h="634616">
                <a:tc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Kotisairaala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Lasten kotisairaala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822675">
                <a:tc>
                  <a:txBody>
                    <a:bodyPr/>
                    <a:lstStyle/>
                    <a:p>
                      <a:r>
                        <a:rPr lang="fi-FI" sz="1400"/>
                        <a:t>Käyntien määrä</a:t>
                      </a:r>
                    </a:p>
                    <a:p>
                      <a:pPr lvl="0">
                        <a:buNone/>
                      </a:pPr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8013 vastaanottoa kotona, asumisyksikössä</a:t>
                      </a:r>
                    </a:p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1008 vastaanotolla</a:t>
                      </a:r>
                    </a:p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Palliatiivinen hoitaja käynti</a:t>
                      </a:r>
                      <a:r>
                        <a:rPr lang="fi-FI" sz="1400" baseline="0">
                          <a:solidFill>
                            <a:schemeClr val="tx1"/>
                          </a:solidFill>
                        </a:rPr>
                        <a:t> 534</a:t>
                      </a:r>
                    </a:p>
                    <a:p>
                      <a:r>
                        <a:rPr lang="fi-FI" sz="1400" baseline="0">
                          <a:solidFill>
                            <a:schemeClr val="tx1"/>
                          </a:solidFill>
                        </a:rPr>
                        <a:t>1169 puhelua</a:t>
                      </a:r>
                      <a:endParaRPr lang="fi-FI" sz="1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449519">
                <a:tc>
                  <a:txBody>
                    <a:bodyPr/>
                    <a:lstStyle/>
                    <a:p>
                      <a:r>
                        <a:rPr lang="fi-FI" sz="1400"/>
                        <a:t>Potilaiden 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1274 (palliatiiviset ei sisälly)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Noin</a:t>
                      </a:r>
                      <a:r>
                        <a:rPr lang="fi-FI" sz="1400" baseline="0">
                          <a:solidFill>
                            <a:schemeClr val="tx1"/>
                          </a:solidFill>
                        </a:rPr>
                        <a:t> 50</a:t>
                      </a:r>
                      <a:endParaRPr lang="fi-FI" sz="1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644332">
                <a:tc>
                  <a:txBody>
                    <a:bodyPr/>
                    <a:lstStyle/>
                    <a:p>
                      <a:r>
                        <a:rPr lang="fi-FI" sz="1400"/>
                        <a:t>Käynnit asumis-yksiköissä</a:t>
                      </a:r>
                      <a:endParaRPr lang="fi-FI" sz="14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Yli</a:t>
                      </a:r>
                      <a:r>
                        <a:rPr lang="fi-FI" sz="1400" baseline="0">
                          <a:solidFill>
                            <a:schemeClr val="tx1"/>
                          </a:solidFill>
                        </a:rPr>
                        <a:t> 1607 </a:t>
                      </a:r>
                      <a:r>
                        <a:rPr lang="fi-FI" sz="1400" b="0" u="none" strike="noStrike" noProof="0">
                          <a:solidFill>
                            <a:schemeClr val="tx1"/>
                          </a:solidFill>
                        </a:rPr>
                        <a:t>(sisältyy ”käyntien määrässä”)</a:t>
                      </a:r>
                      <a:endParaRPr lang="fi-FI" sz="1400" b="0" i="0" u="none" strike="noStrike" noProof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  <a:tr h="634616">
                <a:tc>
                  <a:txBody>
                    <a:bodyPr/>
                    <a:lstStyle/>
                    <a:p>
                      <a:r>
                        <a:rPr lang="fi-FI" sz="1400"/>
                        <a:t>Potilaat asumis-yksiköissä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Yli</a:t>
                      </a:r>
                      <a:r>
                        <a:rPr lang="fi-FI" sz="1400" baseline="0">
                          <a:solidFill>
                            <a:schemeClr val="tx1"/>
                          </a:solidFill>
                        </a:rPr>
                        <a:t> 305</a:t>
                      </a:r>
                      <a:endParaRPr lang="sv-SE" sz="140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i-FI" sz="1400" b="0" u="none" strike="noStrike" noProof="0">
                          <a:solidFill>
                            <a:schemeClr val="tx1"/>
                          </a:solidFill>
                        </a:rPr>
                        <a:t>sisältyy ”käyntien määrässä</a:t>
                      </a:r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251479"/>
                  </a:ext>
                </a:extLst>
              </a:tr>
              <a:tr h="449519">
                <a:tc>
                  <a:txBody>
                    <a:bodyPr/>
                    <a:lstStyle/>
                    <a:p>
                      <a:r>
                        <a:rPr lang="fi-FI" sz="1400" err="1"/>
                        <a:t>Yökäynnit</a:t>
                      </a:r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829 (keskinen alue, sisältyy</a:t>
                      </a:r>
                      <a:r>
                        <a:rPr lang="fi-FI" sz="1400" baseline="0">
                          <a:solidFill>
                            <a:schemeClr val="tx1"/>
                          </a:solidFill>
                        </a:rPr>
                        <a:t> käyntien kokonaismäärässä</a:t>
                      </a:r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56249"/>
                  </a:ext>
                </a:extLst>
              </a:tr>
              <a:tr h="449519">
                <a:tc>
                  <a:txBody>
                    <a:bodyPr/>
                    <a:lstStyle/>
                    <a:p>
                      <a:r>
                        <a:rPr lang="fi-FI" sz="1400"/>
                        <a:t>Lääkäri-käynnit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33 kotona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934519"/>
                  </a:ext>
                </a:extLst>
              </a:tr>
              <a:tr h="736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aseline="0"/>
                        <a:t>Käyttämättömät paikat (keskiarvo)</a:t>
                      </a:r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Loma-aika --&gt; pienennetty miehitys = vähemmän käyntejä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206217"/>
                  </a:ext>
                </a:extLst>
              </a:tr>
            </a:tbl>
          </a:graphicData>
        </a:graphic>
      </p:graphicFrame>
      <p:graphicFrame>
        <p:nvGraphicFramePr>
          <p:cNvPr id="4" name="Table 3" descr="Taulukko synnytystoiminnan suoritteista&#10;Synnytykset: 346&#10;Päivystyskäynnit: 284&#10;Elektiiviset käynnit: 79">
            <a:extLst>
              <a:ext uri="{FF2B5EF4-FFF2-40B4-BE49-F238E27FC236}">
                <a16:creationId xmlns:a16="http://schemas.microsoft.com/office/drawing/2014/main" id="{8117868E-BE0F-07DE-AEAB-9693C5607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031447"/>
              </p:ext>
            </p:extLst>
          </p:nvPr>
        </p:nvGraphicFramePr>
        <p:xfrm>
          <a:off x="6610350" y="1190625"/>
          <a:ext cx="2393003" cy="9655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52602">
                  <a:extLst>
                    <a:ext uri="{9D8B030D-6E8A-4147-A177-3AD203B41FA5}">
                      <a16:colId xmlns:a16="http://schemas.microsoft.com/office/drawing/2014/main" val="3369530576"/>
                    </a:ext>
                  </a:extLst>
                </a:gridCol>
                <a:gridCol w="1140401">
                  <a:extLst>
                    <a:ext uri="{9D8B030D-6E8A-4147-A177-3AD203B41FA5}">
                      <a16:colId xmlns:a16="http://schemas.microsoft.com/office/drawing/2014/main" val="1474692232"/>
                    </a:ext>
                  </a:extLst>
                </a:gridCol>
              </a:tblGrid>
              <a:tr h="482793">
                <a:tc gridSpan="2">
                  <a:txBody>
                    <a:bodyPr/>
                    <a:lstStyle/>
                    <a:p>
                      <a:r>
                        <a:rPr lang="fi-FI" sz="1400"/>
                        <a:t>Synnytyssali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13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35123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100"/>
                        <a:t>Synnytykset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>
                          <a:solidFill>
                            <a:schemeClr val="tx1"/>
                          </a:solidFill>
                        </a:rPr>
                        <a:t>360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89972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6592880" y="4316699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4209" y="4086433"/>
            <a:ext cx="5283466" cy="15542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>
                <a:cs typeface="Arial"/>
              </a:rPr>
              <a:t>Kotisairaalan käyttöasteen korottaminen, jotta osastojen kuormitus ei olisi liian korkea. </a:t>
            </a:r>
            <a:endParaRPr lang="en-US" sz="1400">
              <a:cs typeface="Arial"/>
            </a:endParaRPr>
          </a:p>
          <a:p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</a:t>
            </a:r>
            <a:r>
              <a:rPr lang="sv-SE" sz="1400"/>
              <a:t>669 (608)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</a:t>
            </a:r>
            <a:r>
              <a:rPr lang="sv-SE" sz="1400"/>
              <a:t>5 (1%)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</a:t>
            </a:r>
            <a:r>
              <a:rPr lang="sv-SE" sz="1400"/>
              <a:t>2 (0 %)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</a:t>
            </a:r>
            <a:r>
              <a:rPr lang="sv-SE" sz="1400"/>
              <a:t>52 (8 %)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 b="1"/>
              <a:t>: </a:t>
            </a:r>
            <a:r>
              <a:rPr lang="sv-SE" sz="1400"/>
              <a:t>610 (91 %)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610&#10;Tammikuu-Huhtikuu 2024 700&#10;Tammikuu-Huhtikuu 2025&#10;Toukokuu-Elokuu 2023 595&#10;Toukokuu-Elokuu 2024 583&#10;Toukokuu-Elokuu 2025&#10;Syyskuu-Joulukuu 2023 896&#10;Syyskuu- Joulukuu 2024 567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2578091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 henkilökunta:</a:t>
            </a:r>
          </a:p>
          <a:p>
            <a:r>
              <a:rPr lang="fi-FI" sz="1600">
                <a:cs typeface="Arial"/>
              </a:rPr>
              <a:t>1. Tapaturma, onnettomuus</a:t>
            </a:r>
          </a:p>
          <a:p>
            <a:r>
              <a:rPr lang="fi-FI" sz="1600">
                <a:cs typeface="Arial"/>
              </a:rPr>
              <a:t>2. Lääke- ja nestehoito</a:t>
            </a:r>
          </a:p>
          <a:p>
            <a:r>
              <a:rPr lang="fi-FI" sz="1600">
                <a:cs typeface="Arial"/>
              </a:rPr>
              <a:t>3. Tiedonkulku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12&#10;Tammikuu-Huhtikuu 2024 19&#10;Tammikuu-Huhtikuu 2025&#10;Toukokuu-Elokuu 2023 9&#10;Toukokuu-Elokuu 2024 10&#10;Toukokuu-Elokuu 2025&#10;Syyskuu-Joulukuu 2023 11&#10;Syyskuu- Joulukuu 2024 18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267182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rgbClr val="213A8F"/>
                </a:solidFill>
                <a:latin typeface="Arial" panose="020B0604020202020204"/>
                <a:cs typeface="Arial"/>
              </a:rPr>
              <a:t>35 (35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lang="fi-FI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Korvattujen potilasvahinkojen määrä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696074" y="5474798"/>
            <a:ext cx="2449853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fi-FI" sz="16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Medisiininen: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  <a:cs typeface="Arial"/>
              </a:rPr>
              <a:t> 0 </a:t>
            </a:r>
            <a:r>
              <a:rPr kumimoji="0" lang="fi-FI" sz="16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(0)</a:t>
            </a:r>
            <a:br>
              <a:rPr kumimoji="0" lang="fi-FI" sz="16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</a:br>
            <a:r>
              <a:rPr kumimoji="0" lang="fi-FI" sz="16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Operatiivinen: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  <a:cs typeface="Arial"/>
              </a:rPr>
              <a:t> 1 </a:t>
            </a:r>
            <a:r>
              <a:rPr kumimoji="0" lang="fi-FI" sz="16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(0)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rgbClr val="213A8F"/>
                </a:solidFill>
                <a:latin typeface="Arial" panose="020B0604020202020204"/>
                <a:cs typeface="Arial"/>
              </a:rPr>
              <a:t>Lastentaudit: 0 (0)</a:t>
            </a:r>
            <a:br>
              <a:rPr lang="fi-FI" sz="1600">
                <a:solidFill>
                  <a:srgbClr val="213A8F"/>
                </a:solidFill>
                <a:latin typeface="Arial" panose="020B0604020202020204"/>
                <a:cs typeface="Arial"/>
              </a:rPr>
            </a:br>
            <a:r>
              <a:rPr lang="fi-FI" sz="1600">
                <a:solidFill>
                  <a:srgbClr val="213A8F"/>
                </a:solidFill>
                <a:latin typeface="Arial" panose="020B0604020202020204"/>
                <a:cs typeface="Arial"/>
              </a:rPr>
              <a:t>Yleislääketiede: 0 (1)</a:t>
            </a:r>
            <a:endParaRPr kumimoji="0" lang="en-US" sz="16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/>
              <a:t>Kaikki ilmoitukset käydään läpi henkilökunnan kanssa ja niiden perusteella suunnitellaan  kehitys- ja parannustoimenpiteet</a:t>
            </a:r>
            <a:r>
              <a:rPr lang="fi-FI" sz="140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DED113F-1027-50C0-EA5A-A17F76B78E88}"/>
              </a:ext>
            </a:extLst>
          </p:cNvPr>
          <p:cNvCxnSpPr>
            <a:cxnSpLocks/>
          </p:cNvCxnSpPr>
          <p:nvPr/>
        </p:nvCxnSpPr>
        <p:spPr>
          <a:xfrm flipV="1">
            <a:off x="4978400" y="3965331"/>
            <a:ext cx="657469" cy="2811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169 (230)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F8D7F4-95F4-6E7C-A57A-73D44C031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697E71B-67CA-42E5-918D-0BE42D6AF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68535" y="3034145"/>
            <a:ext cx="641268" cy="290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Straight Arrow Connector 3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DE86B21C-FB27-325C-73CB-4DEE3CC5E31A}"/>
              </a:ext>
            </a:extLst>
          </p:cNvPr>
          <p:cNvCxnSpPr>
            <a:cxnSpLocks/>
          </p:cNvCxnSpPr>
          <p:nvPr/>
        </p:nvCxnSpPr>
        <p:spPr>
          <a:xfrm flipV="1">
            <a:off x="4978400" y="4000500"/>
            <a:ext cx="650044" cy="2459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 62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69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4,27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4,43)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4,38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4,52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4,42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4,26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4,33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4,26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4,36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4,28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4,46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4,58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4,60)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r>
              <a:rPr lang="fi-FI" sz="1400"/>
              <a:t>Hyvä, empaattinen kohtaaminen.</a:t>
            </a:r>
          </a:p>
          <a:p>
            <a:r>
              <a:rPr lang="fi-FI" sz="1400"/>
              <a:t>Ammattitaitoinen hoito.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r>
              <a:rPr lang="fi-FI" sz="1400"/>
              <a:t>Kieliongelmaa.</a:t>
            </a:r>
          </a:p>
          <a:p>
            <a:r>
              <a:rPr lang="fi-FI" sz="1400"/>
              <a:t>Tietojärjestelmän muutos on heijastunut potilastyöhön.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Medisiininen: </a:t>
            </a:r>
            <a:r>
              <a:rPr lang="fi-FI" sz="1100">
                <a:latin typeface="Arial" panose="020B0604020202020204"/>
              </a:rPr>
              <a:t>6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 </a:t>
            </a:r>
            <a:r>
              <a:rPr lang="fi-FI" sz="1100">
                <a:latin typeface="Arial" panose="020B0604020202020204"/>
              </a:rPr>
              <a:t>(1)</a:t>
            </a:r>
            <a:b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Operatiivinen </a:t>
            </a:r>
            <a:r>
              <a:rPr lang="fi-FI" sz="1100">
                <a:latin typeface="Arial" panose="020B0604020202020204"/>
              </a:rPr>
              <a:t> 3 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(</a:t>
            </a:r>
            <a:r>
              <a:rPr lang="fi-FI" sz="1100">
                <a:latin typeface="Arial" panose="020B0604020202020204"/>
              </a:rPr>
              <a:t>2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)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</a:endParaRPr>
          </a:p>
          <a:p>
            <a:pPr algn="ctr">
              <a:defRPr/>
            </a:pPr>
            <a:r>
              <a:rPr lang="fi-FI" sz="1100">
                <a:latin typeface="Arial" panose="020B0604020202020204"/>
              </a:rPr>
              <a:t>Lastentaudit: 1  (0)</a:t>
            </a:r>
            <a:endParaRPr lang="fi-FI" sz="1100">
              <a:latin typeface="Arial" panose="020B0604020202020204"/>
              <a:cs typeface="Arial"/>
            </a:endParaRPr>
          </a:p>
          <a:p>
            <a:pPr algn="ctr">
              <a:defRPr/>
            </a:pP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Yleislääketiede</a:t>
            </a:r>
            <a:r>
              <a:rPr lang="fi-FI" sz="1100">
                <a:latin typeface="Arial" panose="020B0604020202020204"/>
              </a:rPr>
              <a:t>: 5 (0)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chemeClr val="accent5"/>
                </a:solidFill>
                <a:latin typeface="Arial" panose="020B0604020202020204"/>
              </a:rPr>
              <a:t>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Medisiininen:  0 (0)</a:t>
            </a:r>
            <a:b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Operatiivinen </a:t>
            </a:r>
            <a:r>
              <a:rPr lang="fi-FI" sz="1100">
                <a:latin typeface="Arial" panose="020B0604020202020204"/>
              </a:rPr>
              <a:t> 1(0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)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</a:endParaRPr>
          </a:p>
          <a:p>
            <a:pPr algn="ctr">
              <a:defRPr/>
            </a:pPr>
            <a:r>
              <a:rPr lang="fi-FI" sz="1100">
                <a:latin typeface="Arial" panose="020B0604020202020204"/>
              </a:rPr>
              <a:t>Lastentaudit: 1 (0)</a:t>
            </a:r>
            <a:endParaRPr lang="fi-FI" sz="1100">
              <a:latin typeface="Arial" panose="020B0604020202020204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  <a:t>Yleislääketiede</a:t>
            </a:r>
            <a:r>
              <a:rPr lang="fi-FI" sz="1100">
                <a:latin typeface="Arial" panose="020B0604020202020204"/>
              </a:rPr>
              <a:t>: 0 (0)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endParaRPr lang="fi-FI" sz="1400" b="1">
              <a:solidFill>
                <a:schemeClr val="accent6"/>
              </a:solidFill>
              <a:latin typeface="+mj-lt"/>
            </a:endParaRPr>
          </a:p>
          <a:p>
            <a:r>
              <a:rPr lang="fi-FI" sz="1400" err="1">
                <a:latin typeface="Arial" panose="020B0604020202020204" pitchFamily="34" charset="0"/>
              </a:rPr>
              <a:t>Roidu</a:t>
            </a:r>
            <a:r>
              <a:rPr lang="fi-FI" sz="1400">
                <a:latin typeface="Arial" panose="020B0604020202020204" pitchFamily="34" charset="0"/>
              </a:rPr>
              <a:t>, </a:t>
            </a:r>
            <a:r>
              <a:rPr lang="fi-FI" sz="1400" err="1">
                <a:latin typeface="Arial" panose="020B0604020202020204" pitchFamily="34" charset="0"/>
              </a:rPr>
              <a:t>haipro</a:t>
            </a:r>
            <a:r>
              <a:rPr lang="fi-FI" sz="1400">
                <a:latin typeface="Arial" panose="020B0604020202020204" pitchFamily="34" charset="0"/>
              </a:rPr>
              <a:t>, potilasasiavastaava, hoidonsuunnittelupuhelut, keskustelut kierrolla, keskustelut omaisten kanssa, suullinen palaute henkilöstölle.</a:t>
            </a:r>
            <a:r>
              <a:rPr lang="fi-FI" sz="1400"/>
              <a:t> </a:t>
            </a:r>
          </a:p>
          <a:p>
            <a:r>
              <a:rPr lang="fi-FI" sz="1400"/>
              <a:t>VVM, vanhemmat vahvasti mukana</a:t>
            </a:r>
          </a:p>
          <a:p>
            <a:r>
              <a:rPr lang="fi-FI" sz="1400"/>
              <a:t>Baby </a:t>
            </a:r>
            <a:r>
              <a:rPr lang="fi-FI" sz="1400" err="1"/>
              <a:t>friendly</a:t>
            </a:r>
            <a:r>
              <a:rPr lang="fi-FI" sz="1400"/>
              <a:t> periaate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fontAlgn="base"/>
            <a:r>
              <a:rPr lang="fi-FI" sz="1400">
                <a:latin typeface="Arial" panose="020B0604020202020204" pitchFamily="34" charset="0"/>
              </a:rPr>
              <a:t>Project liv – luoda enemmän iloa pitkäaikaissairaiden lasten ja heidän perheidensä arkeen.</a:t>
            </a:r>
            <a:r>
              <a:rPr lang="en-US" sz="1400">
                <a:latin typeface="Arial" panose="020B0604020202020204" pitchFamily="34" charset="0"/>
              </a:rPr>
              <a:t>​</a:t>
            </a:r>
            <a:endParaRPr lang="en-US" sz="1400">
              <a:latin typeface="Segoe UI" panose="020B0502040204020203" pitchFamily="34" charset="0"/>
            </a:endParaRPr>
          </a:p>
          <a:p>
            <a:pPr fontAlgn="base"/>
            <a:r>
              <a:rPr lang="fi-FI" sz="1400">
                <a:latin typeface="Arial" panose="020B0604020202020204" pitchFamily="34" charset="0"/>
              </a:rPr>
              <a:t>Vapaaehtoiset sukka- ja pipolahjoitukset vastasyntyneille</a:t>
            </a:r>
            <a:endParaRPr lang="en-US" sz="1400">
              <a:latin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pPr fontAlgn="base"/>
            <a:r>
              <a:rPr lang="fi-FI" sz="1400"/>
              <a:t>Mahdollisuus ottaa yhteyttä Syöpäyhdistyksen vapaaehtoisen tukihenkilö osastoilta.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r>
              <a:rPr lang="en-US" sz="1400" err="1"/>
              <a:t>Prosessien</a:t>
            </a:r>
            <a:r>
              <a:rPr lang="en-US" sz="1400"/>
              <a:t> </a:t>
            </a:r>
            <a:r>
              <a:rPr lang="en-US" sz="1400" err="1"/>
              <a:t>sujuvoittaminen</a:t>
            </a:r>
            <a:r>
              <a:rPr lang="en-US" sz="1400"/>
              <a:t> ja </a:t>
            </a:r>
            <a:r>
              <a:rPr lang="en-US" sz="1400" err="1"/>
              <a:t>selkiyttäminen</a:t>
            </a:r>
            <a:endParaRPr lang="en-US" sz="1400"/>
          </a:p>
          <a:p>
            <a:r>
              <a:rPr lang="fi-FI" sz="1400">
                <a:cs typeface="Arial"/>
              </a:rPr>
              <a:t>Kaikki ei toivotut tapahtumat käydään yksiköissä läpi ja niiden perusteella suunnitellaan kehitys- ja parannustoimenpiteet.</a:t>
            </a:r>
            <a:endParaRPr lang="en-US" sz="140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097F6F-3430-E333-6754-66D4B0FE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883747" y="4702628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600">
                <a:latin typeface="Arial"/>
                <a:ea typeface="Segoe UI"/>
                <a:cs typeface="Segoe UI"/>
              </a:rPr>
              <a:t>Budjetoidut vakanssit: 519,4 (526,1)</a:t>
            </a:r>
            <a:endParaRPr lang="en-US" sz="1600"/>
          </a:p>
          <a:p>
            <a:r>
              <a:rPr lang="fi-FI" sz="1600"/>
              <a:t>Täyttämättömät vakanssit:</a:t>
            </a:r>
            <a:endParaRPr lang="fi-FI" sz="1600">
              <a:cs typeface="Arial"/>
            </a:endParaRPr>
          </a:p>
          <a:p>
            <a:r>
              <a:rPr lang="fi-FI" sz="1600">
                <a:cs typeface="Arial"/>
              </a:rPr>
              <a:t>31.8.2025:   42  (23)</a:t>
            </a: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600" baseline="0"/>
              <a:t>Tapaturmailmoitusten määrä:</a:t>
            </a:r>
          </a:p>
          <a:p>
            <a:r>
              <a:rPr lang="fi-FI" sz="1600"/>
              <a:t>90  (110)</a:t>
            </a:r>
            <a:endParaRPr lang="fi-FI" sz="1600" baseline="0">
              <a:cs typeface="Arial"/>
            </a:endParaRPr>
          </a:p>
          <a:p>
            <a:endParaRPr lang="fi-FI" sz="1600" baseline="0"/>
          </a:p>
          <a:p>
            <a:r>
              <a:rPr lang="fi-FI" sz="1600"/>
              <a:t>Yleisimmät ilmoitustyypit:</a:t>
            </a:r>
            <a:endParaRPr lang="fi-FI" sz="1600">
              <a:cs typeface="Arial"/>
            </a:endParaRPr>
          </a:p>
          <a:p>
            <a:r>
              <a:rPr lang="fi-FI" sz="1600"/>
              <a:t>1. </a:t>
            </a:r>
            <a:r>
              <a:rPr lang="fi-FI" sz="1600">
                <a:latin typeface="Arial"/>
                <a:cs typeface="Arial"/>
              </a:rPr>
              <a:t>Uhka</a:t>
            </a:r>
            <a:r>
              <a:rPr lang="fi-FI" sz="1600" b="0" i="0" u="none" strike="noStrike">
                <a:effectLst/>
                <a:latin typeface="Arial"/>
                <a:cs typeface="Arial"/>
              </a:rPr>
              <a:t> tai väkivalta</a:t>
            </a:r>
            <a:endParaRPr lang="fi-FI" sz="1600">
              <a:latin typeface="Arial"/>
              <a:cs typeface="Arial"/>
            </a:endParaRPr>
          </a:p>
          <a:p>
            <a:r>
              <a:rPr lang="fi-FI" sz="1600"/>
              <a:t>2. Läheltä piti tilanne</a:t>
            </a:r>
          </a:p>
          <a:p>
            <a:r>
              <a:rPr lang="fi-FI" sz="1600"/>
              <a:t>3. Sisäilmaan liittyvä oire</a:t>
            </a:r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61122"/>
            <a:ext cx="3329922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Kokonaismäärä poissaolopäiviä/ sairaspoissaolopäivät</a:t>
            </a:r>
            <a:endParaRPr lang="fi-FI" sz="1400" b="1">
              <a:solidFill>
                <a:schemeClr val="accent5"/>
              </a:solidFill>
            </a:endParaRPr>
          </a:p>
          <a:p>
            <a:endParaRPr lang="fi-FI" b="1">
              <a:cs typeface="Arial"/>
            </a:endParaRPr>
          </a:p>
          <a:p>
            <a:r>
              <a:rPr lang="fi-FI" b="1">
                <a:cs typeface="Arial"/>
              </a:rPr>
              <a:t>	4,2%</a:t>
            </a:r>
          </a:p>
          <a:p>
            <a:pPr algn="ctr"/>
            <a:r>
              <a:rPr lang="fi-FI" sz="2000" b="1">
                <a:cs typeface="Arial"/>
              </a:rPr>
              <a:t>(5%)</a:t>
            </a:r>
            <a:endParaRPr lang="fi-FI" b="1">
              <a:cs typeface="Arial"/>
            </a:endParaRPr>
          </a:p>
          <a:p>
            <a:pPr algn="ctr"/>
            <a:endParaRPr lang="fi-FI" sz="2000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B1CD99-0A9C-E89D-4EAC-A1643CDE27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4779818" y="4625439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  <a:r>
              <a:rPr lang="sv-SE"/>
              <a:t>PS</a:t>
            </a:r>
          </a:p>
        </p:txBody>
      </p:sp>
      <p:cxnSp>
        <p:nvCxnSpPr>
          <p:cNvPr id="7" name="Straight Arrow Connector 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65631" y="5338119"/>
            <a:ext cx="109310" cy="5966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16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(8)</a:t>
            </a:r>
            <a:endParaRPr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en-US" sz="1600">
                <a:cs typeface="Arial"/>
              </a:rPr>
              <a:t>STM </a:t>
            </a:r>
            <a:r>
              <a:rPr lang="en-US" sz="1600" err="1">
                <a:cs typeface="Arial"/>
              </a:rPr>
              <a:t>Vetoa</a:t>
            </a:r>
            <a:r>
              <a:rPr lang="en-US" sz="1600">
                <a:cs typeface="Arial"/>
              </a:rPr>
              <a:t> ja </a:t>
            </a:r>
            <a:r>
              <a:rPr lang="en-US" sz="1600" err="1">
                <a:cs typeface="Arial"/>
              </a:rPr>
              <a:t>pitoa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projekti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kahdella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vuodeosastolla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Työsuhdepyörä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Epassi</a:t>
            </a:r>
            <a:endParaRPr lang="en-US" sz="16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2" ma:contentTypeDescription="Skapa ett nytt dokument." ma:contentTypeScope="" ma:versionID="d387338e53e1aedee59e41a64c703911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464cc6e21a495acff95e54cdb84f200f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B640345-7469-4976-A0E8-2AAE90217C64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7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OVHP_teema</vt:lpstr>
      <vt:lpstr>1_OVHP_teema</vt:lpstr>
      <vt:lpstr>Omavalvonnan seurantatietojen raportointi</vt:lpstr>
      <vt:lpstr>Saatavuus – Hoito-osastot</vt:lpstr>
      <vt:lpstr>Saatavuus – Kotisaairaala ja Synnytykset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1</cp:revision>
  <dcterms:created xsi:type="dcterms:W3CDTF">2023-11-14T05:41:58Z</dcterms:created>
  <dcterms:modified xsi:type="dcterms:W3CDTF">2025-10-08T05:38:27Z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