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256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D51E84-A55A-6391-52DA-931A46D3E969}" name="Guss Kathy" initials="GK" userId="S::kathy.guss@ovph.fi::950a6ebe-db69-42ab-9c55-55131745aaa7" providerId="AD"/>
  <p188:author id="{7C6DEE94-D54B-03DE-25D4-6375EF412457}" name="Mäki-Valtari Riika" initials="MR" userId="S::riika.maki-valtari@ovph.fi::161f3c86-2fa8-45d8-8966-16ff2e48c5c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91E5ED-3F38-EAC5-7C8F-ECB3EE26292E}" v="13" dt="2025-10-13T11:36:08.6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480619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989326" y="1628891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989326" y="4499148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2724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0FDCB9-73B0-4465-57A4-95A4A7D4853D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99148"/>
            <a:ext cx="863516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hjanmaanhyvinvointi.fi/nain-toimimme/asiakkaan-ja-potilaan-oikeudet/hoidon-saatavuus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Lapsi- ja perhepalvelut, Sosiaali- ja terveyskeskus</a:t>
            </a:r>
          </a:p>
          <a:p>
            <a:r>
              <a:rPr lang="fi-FI"/>
              <a:t>Raportoitava ajanjakso: 1-4.2025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(9-12.2024)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terveydenhuollossa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9552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Hoitoon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Terveyspalveluissa</a:t>
            </a:r>
          </a:p>
          <a:p>
            <a:pPr algn="ctr"/>
            <a:r>
              <a:rPr lang="fi-FI" sz="1600" b="1">
                <a:solidFill>
                  <a:schemeClr val="tx2"/>
                </a:solidFill>
                <a:cs typeface="Arial"/>
              </a:rPr>
              <a:t>Tavoite: jonoton palvelu</a:t>
            </a:r>
          </a:p>
          <a:p>
            <a:pPr algn="ctr"/>
            <a:endParaRPr lang="fi-FI" sz="1600" b="1">
              <a:solidFill>
                <a:schemeClr val="tx2"/>
              </a:solidFill>
            </a:endParaRPr>
          </a:p>
          <a:p>
            <a:r>
              <a:rPr lang="fi-FI" sz="1400" b="1"/>
              <a:t>Perusterveydenhuolto</a:t>
            </a:r>
            <a:r>
              <a:rPr lang="fi-FI" sz="1400"/>
              <a:t>​</a:t>
            </a:r>
            <a:endParaRPr lang="fi-FI" sz="1400">
              <a:cs typeface="Arial"/>
            </a:endParaRPr>
          </a:p>
          <a:p>
            <a:r>
              <a:rPr lang="fi-FI" sz="1400"/>
              <a:t>Lastenneuvolan jonotilanne​ 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 dirty="0"/>
              <a:t>Kouluterveydenhuollon lakisääteiset </a:t>
            </a:r>
            <a:r>
              <a:rPr lang="fi-FI" sz="1400"/>
              <a:t>tarkastukset​ 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Opiskeluterveydenhuollon lakisääteiset tarkastukset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 b="1"/>
              <a:t>Erikoissairaanhoito </a:t>
            </a:r>
            <a:endParaRPr lang="fi-FI" sz="1400" b="1">
              <a:cs typeface="Arial"/>
            </a:endParaRPr>
          </a:p>
          <a:p>
            <a:r>
              <a:rPr lang="fi-FI" sz="1400"/>
              <a:t>Lähetearvioinnit, tavoite alle 21vrk​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​Hoidon arviointi, tavoite  alle 90 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​Hoitoon pääsy, tavoite alle 180 vrk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Lue lisää hoidon saatavuudesta ja odotusajoista.</a:t>
            </a:r>
            <a:endParaRPr lang="fi-FI" sz="140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8015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Lastenneuvolan lääkärijono: 128 lasta​</a:t>
            </a: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Lastenneuvolan  terveydenhoitajajono: 3  lasta​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​Toteutuneet kouluterveydenhuollon tarkastukset 72 - 80% (tavoite 90%)​ keskimäärin. Koulukohtaisia pieniä eroja.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​Toteutuneet opiskeluterveydenhuollon terveydenhoitajan tarkastukset: 78% (tavoite 90%)​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b="1" dirty="0">
                <a:solidFill>
                  <a:schemeClr val="tx2"/>
                </a:solidFill>
                <a:cs typeface="Arial"/>
              </a:rPr>
              <a:t>Erikoissairaanhoito ​</a:t>
            </a:r>
          </a:p>
          <a:p>
            <a:r>
              <a:rPr lang="fi-FI" sz="1400" b="1" dirty="0">
                <a:solidFill>
                  <a:schemeClr val="tx2"/>
                </a:solidFill>
                <a:cs typeface="Arial"/>
              </a:rPr>
              <a:t>Lähetteet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: kaikki saapuneet lähetteet on käsitelty 21 vrk sisällä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b="1" dirty="0">
                <a:solidFill>
                  <a:schemeClr val="tx2"/>
                </a:solidFill>
                <a:cs typeface="Arial"/>
              </a:rPr>
              <a:t>Hoidon arviointia odottavia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: Lastentaudeilla 0 yli 90 vrk (0 %) , </a:t>
            </a:r>
            <a:r>
              <a:rPr lang="fi-FI" sz="1400" dirty="0" err="1">
                <a:solidFill>
                  <a:schemeClr val="tx2"/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 23 vrk​</a:t>
            </a: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Lastenneurologialla 0 yli 90 vrk (0%), </a:t>
            </a:r>
            <a:r>
              <a:rPr lang="fi-FI" sz="1400" dirty="0" err="1">
                <a:solidFill>
                  <a:schemeClr val="tx2"/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 16 vrk​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​Hoitoon pääsyä odottavia yli 180 vrk xx, mediaani hoitoon pääsyyn on xx vrk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9398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Työn uudelleen järjestäminen, resurssien käytön optimointi.​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Luotettavien mittareiden kehittäminen, etenkin opiskeluterveydenhuollossa.​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Vaasan ja Pietarsaaren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 lapsipotilaiden yhteinen lähetekäsittely uudessa asiakas- ja potilastietojärjestelmässä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</a:rPr>
              <a:t>Lifecaressa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mahdollistaa sujuvan prosessin. 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Tavoitteena on yhdenvertainen, oikea-aikainen hoito ja hoitoon pääsy koko hyvinvointialueella.​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Monimuotoisten toimintamallien jalkauttamisella ja digiteknologian hyödyntämisellä tavoitellaan entistä parempaa saavutettavuutta. 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Tulematta ja peruuttamatta jääneiden potilaiden tilalle pyritään aktiivisemmin saamaan hoitoa jonossa odottava potilas.</a:t>
            </a: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62B52-E7B8-FAC6-B9FF-BA0E1589F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CC95B180-09CE-C6D3-ECD1-3D99D1FC4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59FF3-EEE8-C977-020E-2849D9DBEB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sosiaalihuollossa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25A2B92-693F-8B8C-15AF-DF3EE2198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B5FC88-6E91-C79A-A79A-4C1F1D45D6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Palveluun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sosiaalihuollon palveluissa</a:t>
            </a:r>
            <a:endParaRPr lang="fi-FI" sz="1600" b="1">
              <a:solidFill>
                <a:schemeClr val="tx2"/>
              </a:solidFill>
              <a:cs typeface="Arial"/>
            </a:endParaRPr>
          </a:p>
          <a:p>
            <a:endParaRPr lang="fi-FI" sz="1400" b="1">
              <a:cs typeface="Arial"/>
            </a:endParaRPr>
          </a:p>
          <a:p>
            <a:r>
              <a:rPr lang="fi-FI" sz="1400" b="1">
                <a:cs typeface="Arial"/>
              </a:rPr>
              <a:t>Lastensuojelu/ Lapsi- ja perhesosiaalityö</a:t>
            </a:r>
            <a:r>
              <a:rPr lang="fi-FI" sz="1400">
                <a:cs typeface="Arial"/>
              </a:rPr>
              <a:t>​</a:t>
            </a:r>
          </a:p>
          <a:p>
            <a:r>
              <a:rPr lang="fi-FI" sz="1400">
                <a:cs typeface="Arial"/>
              </a:rPr>
              <a:t>Arviointi 7 päivässä​</a:t>
            </a:r>
          </a:p>
          <a:p>
            <a:r>
              <a:rPr lang="fi-FI" sz="1400">
                <a:cs typeface="Arial"/>
              </a:rPr>
              <a:t>Palvelutarpeen arviointi, tavoite 3kk:n kuluessa​</a:t>
            </a:r>
          </a:p>
          <a:p>
            <a:r>
              <a:rPr lang="fi-FI" sz="1400">
                <a:cs typeface="Arial"/>
              </a:rPr>
              <a:t>Lastensuojelun henkilöstömitoitus 30 asiakasta/ sosiaalityöntekijä.</a:t>
            </a:r>
          </a:p>
          <a:p>
            <a:endParaRPr lang="fi-FI" sz="1400">
              <a:cs typeface="Arial"/>
            </a:endParaRPr>
          </a:p>
          <a:p>
            <a:r>
              <a:rPr lang="fi-FI" sz="1400" b="1">
                <a:cs typeface="Arial"/>
              </a:rPr>
              <a:t>Ennaltaehkäisevä ja täydentävä sosiaalihuolto</a:t>
            </a: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01ECA1-A915-434B-B4A5-D55D68C054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431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fi-FI" sz="1400">
                <a:solidFill>
                  <a:schemeClr val="tx2"/>
                </a:solidFill>
                <a:cs typeface="Arial"/>
              </a:rPr>
              <a:t>Arviointi 7 arkipäivässä on toteutunut noin 92 %:</a:t>
            </a:r>
            <a:r>
              <a:rPr lang="fi-FI" sz="1400" err="1">
                <a:solidFill>
                  <a:schemeClr val="tx2"/>
                </a:solidFill>
                <a:cs typeface="Arial"/>
              </a:rPr>
              <a:t>ssa</a:t>
            </a:r>
            <a:r>
              <a:rPr lang="fi-FI" sz="1400">
                <a:solidFill>
                  <a:schemeClr val="tx2"/>
                </a:solidFill>
                <a:cs typeface="Arial"/>
              </a:rPr>
              <a:t>. 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Palvelutarpeen arvioinneista noin 53% valmistuu 3 kuukauden sisällä.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Ajanjaksolla sosiaalityöntekijöillä noin xx asiakasta/ työntekijä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Organisaatiomuutoksella pyritään parantamaan ennaltaehkäiseviä palveluja. Täydentävien palveluiden käyttö lisääntynyt.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D1C51-CE73-15C3-E1D2-8EF7254CB4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/>
                </a:solidFill>
              </a:rPr>
              <a:t>Lapsi ja lapsiperhepalveluiden organisaatiomuutoksella pyritään edistämään ennaltaehkäiseviä palveluja. Korjaaviin palveluihin ohjautuisi yhä vähemmän asiakkaita jatkossa ja asiakkaat saavat oikea-aikaisesti tarvitsemansa ohjauksen ja tuen, jolla vältytään raskaimmista palveluista.​</a:t>
            </a: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Uuden asiakas- ja potilastietojärjestelmän lokakuun käyttöön oton jälkeen on aiheuttanut jonkin verran haasteita tilastoinnissa..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34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12.05.2025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58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10 </a:t>
            </a:r>
            <a:r>
              <a:rPr lang="sv-SE" sz="1400"/>
              <a:t>(17%)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2</a:t>
            </a:r>
            <a:r>
              <a:rPr lang="sv-SE" sz="1400"/>
              <a:t> (3%)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9</a:t>
            </a:r>
            <a:r>
              <a:rPr lang="sv-SE" sz="1400"/>
              <a:t> (16%)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37</a:t>
            </a:r>
            <a:r>
              <a:rPr lang="sv-SE" sz="1400"/>
              <a:t> (64%)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7281999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ilmoitustyypit: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2"/>
                </a:solidFill>
                <a:cs typeface="Arial"/>
              </a:rPr>
              <a:t>Tiedonkulkuun tai tiedonhallintaan liittyvä</a:t>
            </a: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2"/>
                </a:solidFill>
                <a:cs typeface="Arial"/>
              </a:rPr>
              <a:t>Laboratorio- , kuvantamis- tai muuhun potilastutkimukseen liittyvä</a:t>
            </a:r>
          </a:p>
          <a:p>
            <a:pPr marL="342900" indent="-342900">
              <a:buFontTx/>
              <a:buAutoNum type="arabicPeriod"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Hoidon/palvelun järjestelyihin tai saatavuuteen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tekemien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6418114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(2)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Yhteydenotot sosiaaliasiavastaaville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901368"/>
            <a:ext cx="24498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xx</a:t>
            </a:r>
            <a:r>
              <a: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(41)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>
                <a:cs typeface="Arial"/>
              </a:rPr>
              <a:t>Panostus henkilöstörakenteeseen ja rekrytointiin sosiaalihuollossa koska emme pysty antamaan palvelua määräajan puitteissa, henkilöstömitoitus ei riittävä.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E1ADE17-07E9-0975-47DA-7ADC3C70D22C}"/>
              </a:ext>
            </a:extLst>
          </p:cNvPr>
          <p:cNvGrpSpPr/>
          <p:nvPr/>
        </p:nvGrpSpPr>
        <p:grpSpPr>
          <a:xfrm>
            <a:off x="3509628" y="2986644"/>
            <a:ext cx="2942633" cy="1459042"/>
            <a:chOff x="3509628" y="2986644"/>
            <a:chExt cx="2942633" cy="145904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888B2DD-7C6E-5F06-255E-78DCAA9A11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 l="14675" t="2749" r="15987" b="36779"/>
            <a:stretch/>
          </p:blipFill>
          <p:spPr>
            <a:xfrm>
              <a:off x="3509628" y="2986644"/>
              <a:ext cx="2942633" cy="1459042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BE303B8-FD27-563F-0583-D379A371C8BB}"/>
                </a:ext>
              </a:extLst>
            </p:cNvPr>
            <p:cNvSpPr/>
            <p:nvPr userDrawn="1"/>
          </p:nvSpPr>
          <p:spPr>
            <a:xfrm>
              <a:off x="3568535" y="3034145"/>
              <a:ext cx="641268" cy="2909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250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256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77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(72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(4,50)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4,47 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4,55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4,44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4,51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4,56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4,76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-Ystävällisyys ja kohtaaminen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-Hyvä hoito ja palvelu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lvl="0"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-Odotusajat ja viive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-Puhelinpalveluiden vasteajat ja saavutettavuus</a:t>
            </a:r>
          </a:p>
          <a:p>
            <a:pPr>
              <a:defRPr/>
            </a:pPr>
            <a:endParaRPr lang="fi-FI" sz="1400"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995175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ja 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/>
          </p:cNvSpPr>
          <p:nvPr/>
        </p:nvSpPr>
        <p:spPr>
          <a:xfrm>
            <a:off x="9093597" y="5518395"/>
            <a:ext cx="267097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 dirty="0">
                <a:latin typeface="Arial" panose="020B0604020202020204"/>
              </a:rPr>
              <a:t>Perusterveydenhuolto 2 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Erikoissairaanhoito 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Sosiaalihuolto 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6D1A98-D321-F568-37D4-5C0E9ED1A79E}"/>
              </a:ext>
            </a:extLst>
          </p:cNvPr>
          <p:cNvSpPr txBox="1"/>
          <p:nvPr/>
        </p:nvSpPr>
        <p:spPr>
          <a:xfrm>
            <a:off x="3816350" y="2857500"/>
            <a:ext cx="79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cxnSp>
        <p:nvCxnSpPr>
          <p:cNvPr id="27" name="Straight Arrow Connector 2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57566BA-DF2C-BE60-FD49-2989E3E8DF4C}"/>
              </a:ext>
            </a:extLst>
          </p:cNvPr>
          <p:cNvCxnSpPr>
            <a:cxnSpLocks/>
          </p:cNvCxnSpPr>
          <p:nvPr/>
        </p:nvCxnSpPr>
        <p:spPr>
          <a:xfrm flipV="1">
            <a:off x="4978400" y="4000500"/>
            <a:ext cx="650044" cy="2459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Asiakkaalla ja hänen omaisillan on terveyspalveluissa  mahdollisuus itse varata aikansa sähköisesti.​</a:t>
            </a:r>
          </a:p>
          <a:p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Buddy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healthcare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applikaatio lapsen hoitopolun tukemiseksi erikoissairaanhoidossa.​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Kysely äkillisesti sairastuneen lapsen hoidosta vanhemmille, omaisille ja muille aiheesta kiinnostuneille toteutettiin 06-09/2024. Vastauksia saatiin yhteensä 772kpl. Tämä tukena lasten päivystysprosessin päivittämisessä.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Perhevalmennus kokonaisuuden uudistaminen.​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Lapset puheeksi toimintamalli. Perhekeskuksen kohtaamispaikka toiminta. Varhaiskasvatuksen lääkehoitosuunnitelma. Opiskelijoille mahdollisuus Annie botin käyttöön yhteistyössä oppilaitosten kanssa.</a:t>
            </a:r>
            <a:endParaRPr kumimoji="0" lang="sv-SE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Lapsi- ja perhepalveluiden asiakasraatitapaamiset:​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Haastavasti käyttäytyvien lasten palveluketjutyö​.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Lasten, nuorten ja perheiden digitaaliset palvelukanavat.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i="0" u="none" strike="sng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>
                <a:cs typeface="Arial"/>
              </a:rPr>
              <a:t>Kaikki ilmoitukset ja yhteydenotot käsitellään moniammatillisesti yksiköissä. Tapauksia analysoidaan ja tarvittaessa toteutetaan korjattavia toimenpiteitä. Ilmoittajaan otetaan henkilökohtaisesti yhteyttä, mikäli hän niin toivoo.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14493" y="1668849"/>
            <a:ext cx="2146405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Henkilöstö:  543(571)</a:t>
            </a: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Vakinaiset:  457(459)</a:t>
            </a: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Tilapäiset:   53 (83)</a:t>
            </a: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VOV (vapautettu omasta virasta): 33 (44)</a:t>
            </a: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1358" y="1668848"/>
            <a:ext cx="3398539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>
                <a:cs typeface="Arial"/>
              </a:rPr>
              <a:t>Ilmoitusten määrä: 37 (39)</a:t>
            </a:r>
          </a:p>
          <a:p>
            <a:endParaRPr lang="fi-FI" sz="1600"/>
          </a:p>
          <a:p>
            <a:r>
              <a:rPr lang="fi-FI" sz="1600">
                <a:cs typeface="Arial"/>
              </a:rPr>
              <a:t>Tavallisimmat tapahtumatyypit: </a:t>
            </a:r>
          </a:p>
          <a:p>
            <a:r>
              <a:rPr lang="fi-FI" sz="1600">
                <a:cs typeface="Arial"/>
              </a:rPr>
              <a:t>1. Uhka tai väkivalta </a:t>
            </a:r>
          </a:p>
          <a:p>
            <a:r>
              <a:rPr lang="fi-FI" sz="1600">
                <a:cs typeface="Arial"/>
              </a:rPr>
              <a:t>2. </a:t>
            </a:r>
            <a:r>
              <a:rPr lang="fi-FI" sz="1600"/>
              <a:t>Kaatui, liukastui tai kompastui</a:t>
            </a:r>
          </a:p>
          <a:p>
            <a:r>
              <a:rPr lang="fi-FI" sz="1600">
                <a:cs typeface="Arial"/>
              </a:rPr>
              <a:t>3. Muu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79869" y="1674287"/>
            <a:ext cx="4993943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Lakisääteinen henkilöstömitoitus: </a:t>
            </a:r>
            <a:endParaRPr lang="fi-FI" sz="1600" b="1" baseline="0" dirty="0">
              <a:solidFill>
                <a:schemeClr val="accent5"/>
              </a:solidFill>
            </a:endParaRPr>
          </a:p>
          <a:p>
            <a:r>
              <a:rPr lang="fi-FI" sz="1400" dirty="0"/>
              <a:t>Lastensuojelun henkilöstömitoitus 39 asiakasta/sosiaalityöntekijä (enintään 35)​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Äitiysneuvola 60 asiakasta/terveydenhoitaja (min 38-maks 76​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Lastenneuvola 250 lasta/terveydenhoitaja (</a:t>
            </a:r>
            <a:r>
              <a:rPr lang="fi-FI" sz="1400" dirty="0" err="1"/>
              <a:t>maks</a:t>
            </a:r>
            <a:r>
              <a:rPr lang="fi-FI" sz="1400" dirty="0"/>
              <a:t> 320)​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Kouluterveydenhuolto 402 oppilasta/terveydenhoitaja (</a:t>
            </a:r>
            <a:r>
              <a:rPr lang="fi-FI" sz="1400" dirty="0" err="1"/>
              <a:t>maks</a:t>
            </a:r>
            <a:r>
              <a:rPr lang="fi-FI" sz="1400" dirty="0"/>
              <a:t> 460)​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Opiskeluterveydenhuolto 530 </a:t>
            </a:r>
            <a:r>
              <a:rPr lang="fi-FI" sz="1400" dirty="0" err="1"/>
              <a:t>opisk</a:t>
            </a:r>
            <a:r>
              <a:rPr lang="fi-FI" sz="1400" dirty="0"/>
              <a:t>/terveydenhoitaja (maks. 570),​ Oppilashuollon psykologit 1/780 ei toteudu, täydennetään ostopalveluilla, 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Kuraattorit 1/670 toteutuu pääosin</a:t>
            </a:r>
            <a:endParaRPr lang="en-US" sz="1400" dirty="0">
              <a:ea typeface="+mn-lt"/>
              <a:cs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1" y="4124782"/>
            <a:ext cx="2258047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Sairaspoissaolopäivät/ työssäolopäivät %</a:t>
            </a:r>
            <a:endParaRPr lang="fi-FI" sz="1400" b="1" dirty="0">
              <a:solidFill>
                <a:schemeClr val="accent5"/>
              </a:solidFill>
            </a:endParaRPr>
          </a:p>
          <a:p>
            <a:pPr algn="ctr"/>
            <a:endParaRPr lang="fi-FI" b="1">
              <a:cs typeface="Arial"/>
            </a:endParaRPr>
          </a:p>
          <a:p>
            <a:r>
              <a:rPr lang="fi-FI" b="1" dirty="0">
                <a:cs typeface="Arial"/>
              </a:rPr>
              <a:t>4,3% / (5,1%)</a:t>
            </a:r>
          </a:p>
          <a:p>
            <a:pPr algn="ctr"/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93008" y="604210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7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1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298A2-1570-0629-174C-7CE6BA493E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64326" y="4467991"/>
            <a:ext cx="5109486" cy="21116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Työhyvinvointia edistävät toimenpiteet:</a:t>
            </a:r>
          </a:p>
          <a:p>
            <a:r>
              <a:rPr lang="fi-FI" sz="1400" dirty="0"/>
              <a:t>Aktiivinen johtajuus, henkilökunnan osallistaminen​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tukee kulttuuria, jossa autetaan, tuetaan toisiaan ja suunnitellaan toimintaa ja muutoksia yhdessä moniammatillisesti. 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Säännölliset työpaikkakokoukset, selkeät ohjeet ja sovitut toimenpiteet.​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Kehityskeskustelut, hyvä perehdytys.​</a:t>
            </a:r>
            <a:endParaRPr lang="fi-FI" sz="1400" dirty="0">
              <a:cs typeface="Arial"/>
            </a:endParaRPr>
          </a:p>
          <a:p>
            <a:r>
              <a:rPr lang="fi-FI" sz="1400" dirty="0"/>
              <a:t>Varhainen tuki ja työnohjaus. Tyky-toiminta.</a:t>
            </a:r>
            <a:endParaRPr lang="fi-FI" sz="1400" dirty="0"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ACC780-211C-FC33-619F-8781E1CF04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3709516" y="4728520"/>
            <a:ext cx="2942633" cy="1459042"/>
          </a:xfrm>
          <a:prstGeom prst="rect">
            <a:avLst/>
          </a:prstGeom>
        </p:spPr>
      </p:pic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B38D2024-59AC-2FCA-799C-ED1D51139DE3}"/>
              </a:ext>
            </a:extLst>
          </p:cNvPr>
          <p:cNvCxnSpPr>
            <a:cxnSpLocks/>
          </p:cNvCxnSpPr>
          <p:nvPr/>
        </p:nvCxnSpPr>
        <p:spPr>
          <a:xfrm flipV="1">
            <a:off x="5182188" y="5241834"/>
            <a:ext cx="73435" cy="7438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649c718f5ad66b303cc40d5d48fdc690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42d5a9d9cf4378ccb90fd1892eb7d05b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288c518c-0498-40ce-baa2-d6600c8cec9f"/>
    <ds:schemaRef ds:uri="36bfd946-06b4-417f-9fcd-3138f4a5bd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B663FE6-0A32-47CD-817E-DC655A37C5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8c518c-0498-40ce-baa2-d6600c8cec9f"/>
    <ds:schemaRef ds:uri="36bfd946-06b4-417f-9fcd-3138f4a5bd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Omavalvonnan seurantatietojen raportointi</vt:lpstr>
      <vt:lpstr>Saatavuus terveydenhuollossa</vt:lpstr>
      <vt:lpstr>Saatavuus sosiaalihuollossa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82</cp:revision>
  <dcterms:created xsi:type="dcterms:W3CDTF">2023-11-14T05:41:58Z</dcterms:created>
  <dcterms:modified xsi:type="dcterms:W3CDTF">2025-10-13T11:41:51Z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