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256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7E7A4A-D7AD-E81C-BE0F-91A160B1266F}" name="Kortemäki Virpi" initials="" userId="S::virpi.kortemaki@ovph.fi::636975dc-b11f-4cab-be1d-f544b8497ef2" providerId="AD"/>
  <p188:author id="{8BD51E84-A55A-6391-52DA-931A46D3E969}" name="Guss Kathy" initials="GK" userId="S::kathy.guss@ovph.fi::950a6ebe-db69-42ab-9c55-55131745aaa7" providerId="AD"/>
  <p188:author id="{7C6DEE94-D54B-03DE-25D4-6375EF412457}" name="Mäki-Valtari Riika" initials="MR" userId="S::riika.maki-valtari@ovph.fi::161f3c86-2fa8-45d8-8966-16ff2e48c5c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71EAD3-EF8F-EE24-9112-41DB4819C208}" v="6" dt="2025-10-13T11:37:53.2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3480619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989326" y="1628891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48061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989326" y="4499148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22724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0FDCB9-73B0-4465-57A4-95A4A7D4853D}"/>
              </a:ext>
            </a:extLst>
          </p:cNvPr>
          <p:cNvCxnSpPr>
            <a:cxnSpLocks/>
          </p:cNvCxnSpPr>
          <p:nvPr userDrawn="1"/>
        </p:nvCxnSpPr>
        <p:spPr>
          <a:xfrm>
            <a:off x="3480619" y="4499148"/>
            <a:ext cx="863516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hjanmaanhyvinvointi.fi/nain-toimimme/asiakkaan-ja-potilaan-oikeudet/hoidon-saatavuus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Lapsi- ja perhepalvelut, </a:t>
            </a:r>
            <a:r>
              <a:rPr lang="fi-FI" err="1"/>
              <a:t>Sosiaali</a:t>
            </a:r>
            <a:r>
              <a:rPr lang="fi-FI"/>
              <a:t>- ja terveyskeskus</a:t>
            </a:r>
          </a:p>
          <a:p>
            <a:r>
              <a:rPr lang="fi-FI"/>
              <a:t>Raportoitava ajanjakso: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(9-12.2024)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terveydenhuollossa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9552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Hoitoon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Terveyspalveluissa</a:t>
            </a:r>
          </a:p>
          <a:p>
            <a:pPr algn="ctr"/>
            <a:r>
              <a:rPr lang="fi-FI" sz="1600" b="1">
                <a:solidFill>
                  <a:schemeClr val="tx2"/>
                </a:solidFill>
                <a:cs typeface="Arial"/>
              </a:rPr>
              <a:t>Tavoite: jonoton palvelu</a:t>
            </a:r>
          </a:p>
          <a:p>
            <a:pPr algn="ctr"/>
            <a:endParaRPr lang="fi-FI" sz="1600" b="1">
              <a:solidFill>
                <a:schemeClr val="tx2"/>
              </a:solidFill>
            </a:endParaRPr>
          </a:p>
          <a:p>
            <a:r>
              <a:rPr lang="fi-FI" sz="1400" b="1"/>
              <a:t>Perusterveydenhuolto</a:t>
            </a:r>
            <a:r>
              <a:rPr lang="fi-FI" sz="1400"/>
              <a:t>​</a:t>
            </a:r>
            <a:endParaRPr lang="fi-FI" sz="1400">
              <a:cs typeface="Arial"/>
            </a:endParaRPr>
          </a:p>
          <a:p>
            <a:r>
              <a:rPr lang="fi-FI" sz="1400"/>
              <a:t>Lastenneuvolan jonotilanne​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Kouluterveydenhuollon lakisääteiset tarkastukset​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Opiskeluterveydenhuollon lakisääteiset tarkastukset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 b="1"/>
              <a:t>Erikoissairaanhoito </a:t>
            </a:r>
            <a:endParaRPr lang="fi-FI" sz="1400" b="1">
              <a:cs typeface="Arial"/>
            </a:endParaRPr>
          </a:p>
          <a:p>
            <a:r>
              <a:rPr lang="fi-FI" sz="1400"/>
              <a:t>Lähetearvioinnit, tavoite alle 21vrk​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​Hoidon arviointi, tavoite  alle 90 vrk​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​Hoitoon pääsy, tavoite alle 180 vrk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Lue lisää hoidon saatavuudesta ja odotusajoista.</a:t>
            </a:r>
            <a:endParaRPr lang="fi-FI" sz="140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5861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Lastenneuvolan lääkärijono: 225 lasta​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Lastenneuvolan  terveydenhoitajajono: 23  lasta​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​Toteutuneet kouluterveydenhuollon tarkastukset kevätlukukauden 2025 päätyttyä 72 – 80 % (tavoite 90%)​ keskimäärin. Koulukohtaisia pieniä eroja.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​Toteutuneet opiskeluterveydenhuollon terveydenhoitajan tarkastukset kevätlukukauden 2025 päätyttyä: 69 % (tavoite 90 %)​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b="1">
                <a:solidFill>
                  <a:schemeClr val="tx2"/>
                </a:solidFill>
                <a:cs typeface="Arial"/>
              </a:rPr>
              <a:t>Erikoissairaanhoito ​</a:t>
            </a:r>
          </a:p>
          <a:p>
            <a:r>
              <a:rPr lang="fi-FI" sz="1400" b="1">
                <a:solidFill>
                  <a:schemeClr val="tx2"/>
                </a:solidFill>
                <a:cs typeface="Arial"/>
              </a:rPr>
              <a:t>Lähetteet</a:t>
            </a:r>
            <a:r>
              <a:rPr lang="fi-FI" sz="1400">
                <a:solidFill>
                  <a:schemeClr val="tx2"/>
                </a:solidFill>
                <a:cs typeface="Arial"/>
              </a:rPr>
              <a:t>: käsitelty hoitotakuussa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b="1">
                <a:solidFill>
                  <a:schemeClr val="tx2"/>
                </a:solidFill>
                <a:cs typeface="Arial"/>
              </a:rPr>
              <a:t>Hoidon arviointia odottavia</a:t>
            </a:r>
            <a:r>
              <a:rPr lang="fi-FI" sz="1400">
                <a:solidFill>
                  <a:schemeClr val="tx2"/>
                </a:solidFill>
                <a:cs typeface="Arial"/>
              </a:rPr>
              <a:t>: Lastentaudeilla, lastenneurologialla ja lastenkirurgialla yhteensä 3 lähetettä ylittänyt hoidon arvion tavoitteen (&lt; 90 vrk)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​Hoitoon pääsyä odottavia yli 180 vrk xx (</a:t>
            </a:r>
            <a:r>
              <a:rPr lang="fi-FI" sz="1400" err="1">
                <a:solidFill>
                  <a:schemeClr val="tx2"/>
                </a:solidFill>
                <a:cs typeface="Arial"/>
              </a:rPr>
              <a:t>Exreporttia</a:t>
            </a:r>
            <a:r>
              <a:rPr lang="fi-FI" sz="1400">
                <a:solidFill>
                  <a:schemeClr val="tx2"/>
                </a:solidFill>
                <a:cs typeface="Arial"/>
              </a:rPr>
              <a:t> päivitetetään)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60170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Työn uudelleen järjestäminen, resurssien käytön optimointi.​</a:t>
            </a:r>
            <a:endParaRPr lang="fi-FI"/>
          </a:p>
          <a:p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r>
              <a:rPr lang="fi-FI" sz="1400">
                <a:solidFill>
                  <a:srgbClr val="213A8F"/>
                </a:solidFill>
                <a:ea typeface="+mn-lt"/>
                <a:cs typeface="+mn-lt"/>
              </a:rPr>
              <a:t>Kouluterveydenhuollon kevätlukukaudelta 2025 jääneet tarkastukset tehdään syyslukukauden 2025 alussa</a:t>
            </a:r>
            <a:endParaRPr lang="fi-FI"/>
          </a:p>
          <a:p>
            <a:endParaRPr lang="fi-FI" sz="1400">
              <a:solidFill>
                <a:srgbClr val="213A8F"/>
              </a:solidFill>
              <a:latin typeface="Arial" panose="020B0604020202020204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Luotettavien mittareiden kehittäminen, etenkin opiskeluterveydenhuollossa.​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Vaasan ja Pietarsaaren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 lapsipotilaiden yhteinen lähetekäsittely uudessa asiakas- ja potilastietojärjestelmässä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</a:rPr>
              <a:t>Lifecaressa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mahdollistaa sujuvan prosessin. 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Tavoitteena on yhdenvertainen, oikea-aikainen hoito ja hoitoon pääsy koko hyvinvointialueella.​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Monimuotoisten toimintamallien jalkauttamisella ja digiteknologian hyödyntämisellä tavoitellaan entistä parempaa saavutettavuutta. 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Tulematta ja peruuttamatta jääneiden potilaiden tilalle pyritään aktiivisemmin saamaan hoitoa jonossa odottava potilas.</a:t>
            </a: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62B52-E7B8-FAC6-B9FF-BA0E1589F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CC95B180-09CE-C6D3-ECD1-3D99D1FC4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59FF3-EEE8-C977-020E-2849D9DBEB3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sosiaalihuollossa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25A2B92-693F-8B8C-15AF-DF3EE2198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B5FC88-6E91-C79A-A79A-4C1F1D45D6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Palveluun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sosiaalihuollon palveluissa</a:t>
            </a:r>
            <a:endParaRPr lang="fi-FI" sz="1600" b="1">
              <a:solidFill>
                <a:schemeClr val="tx2"/>
              </a:solidFill>
              <a:cs typeface="Arial"/>
            </a:endParaRPr>
          </a:p>
          <a:p>
            <a:endParaRPr lang="fi-FI" sz="1400" b="1">
              <a:cs typeface="Arial"/>
            </a:endParaRPr>
          </a:p>
          <a:p>
            <a:r>
              <a:rPr lang="fi-FI" sz="1400" b="1">
                <a:cs typeface="Arial"/>
              </a:rPr>
              <a:t>Lastensuojelu/ Lapsi- ja perhesosiaalityö</a:t>
            </a:r>
            <a:r>
              <a:rPr lang="fi-FI" sz="1400">
                <a:cs typeface="Arial"/>
              </a:rPr>
              <a:t>​</a:t>
            </a:r>
          </a:p>
          <a:p>
            <a:r>
              <a:rPr lang="fi-FI" sz="1400">
                <a:cs typeface="Arial"/>
              </a:rPr>
              <a:t>Arviointi 7 päivässä​</a:t>
            </a:r>
          </a:p>
          <a:p>
            <a:r>
              <a:rPr lang="fi-FI" sz="1400">
                <a:cs typeface="Arial"/>
              </a:rPr>
              <a:t>Palvelutarpeen arviointi, tavoite 3kk:n kuluessa​</a:t>
            </a:r>
          </a:p>
          <a:p>
            <a:r>
              <a:rPr lang="fi-FI" sz="1400">
                <a:cs typeface="Arial"/>
              </a:rPr>
              <a:t>Lastensuojelun henkilöstömitoitus 30 asiakasta/ sosiaalityöntekijä.</a:t>
            </a:r>
          </a:p>
          <a:p>
            <a:endParaRPr lang="fi-FI" sz="1400">
              <a:cs typeface="Arial"/>
            </a:endParaRPr>
          </a:p>
          <a:p>
            <a:r>
              <a:rPr lang="fi-FI" sz="1400" b="1">
                <a:cs typeface="Arial"/>
              </a:rPr>
              <a:t>Ennaltaehkäisevä ja täydentävä sosiaalihuolto</a:t>
            </a: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01ECA1-A915-434B-B4A5-D55D68C054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4317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Lastensuojelun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ilmoitusten</a:t>
            </a:r>
            <a:r>
              <a:rPr lang="en-US" sz="1400">
                <a:solidFill>
                  <a:schemeClr val="tx2"/>
                </a:solidFill>
                <a:cs typeface="Arial"/>
              </a:rPr>
              <a:t>  a</a:t>
            </a:r>
            <a:r>
              <a:rPr lang="fi-FI" sz="1400" err="1">
                <a:solidFill>
                  <a:schemeClr val="tx2"/>
                </a:solidFill>
                <a:cs typeface="Arial"/>
              </a:rPr>
              <a:t>rviointi</a:t>
            </a:r>
            <a:r>
              <a:rPr lang="fi-FI" sz="1400">
                <a:solidFill>
                  <a:schemeClr val="tx2"/>
                </a:solidFill>
                <a:cs typeface="Arial"/>
              </a:rPr>
              <a:t> 7 arkipäivässä on toteutunut noin 96 %:</a:t>
            </a:r>
            <a:r>
              <a:rPr lang="fi-FI" sz="1400" err="1">
                <a:solidFill>
                  <a:schemeClr val="tx2"/>
                </a:solidFill>
                <a:cs typeface="Arial"/>
              </a:rPr>
              <a:t>ssa</a:t>
            </a:r>
            <a:r>
              <a:rPr lang="fi-FI" sz="1400">
                <a:solidFill>
                  <a:schemeClr val="tx2"/>
                </a:solidFill>
                <a:cs typeface="Arial"/>
              </a:rPr>
              <a:t>. 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Palvelutarpeen arvioinneista noin 53% valmistuu 3 kuukauden sisällä.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Ajanjaksolla sosiaalityöntekijöillä noin 30 asiakasta/ työntekijä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Organisaatiomuutoksella pyritään parantamaan ennaltaehkäiseviä palveluja. Täydentävien palveluiden käyttö lisääntynyt.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0D1C51-CE73-15C3-E1D2-8EF7254CB4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28469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solidFill>
                  <a:schemeClr val="tx2"/>
                </a:solidFill>
              </a:rPr>
              <a:t>Lapsi ja lapsiperhepalveluiden organisaatiomuutoksella pyritään edistämään ennaltaehkäiseviä palveluja. Korjaaviin palveluihin ohjautuisi yhä vähemmän asiakkaita jatkossa ja asiakkaat saavat oikea-aikaisesti tarvitsemansa ohjauksen ja tuen, jolla vältytään raskaimmista palveluista.​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34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143 (58)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33 </a:t>
            </a:r>
            <a:r>
              <a:rPr lang="sv-SE" sz="1400"/>
              <a:t>(23%)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0 </a:t>
            </a:r>
            <a:r>
              <a:rPr lang="sv-SE" sz="1400"/>
              <a:t>(0%)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40 </a:t>
            </a:r>
            <a:r>
              <a:rPr lang="sv-SE" sz="1400"/>
              <a:t>(28%)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70 </a:t>
            </a:r>
            <a:r>
              <a:rPr lang="sv-SE" sz="1400"/>
              <a:t>(49%)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642892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ilmoitustyypit: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Tiedonkulkuun tai tiedonhallintaan liittyvä</a:t>
            </a:r>
          </a:p>
          <a:p>
            <a:pPr marL="342900" indent="-342900"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Hoidon/palvelun järjestelyihin tai saatavuuteen liittyvä</a:t>
            </a:r>
          </a:p>
          <a:p>
            <a:pPr marL="342900" indent="-342900"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Laboratorio- , kuvantamis- tai muuhun potilastutkimukseen liittyvä</a:t>
            </a:r>
            <a:endParaRPr lang="fi-FI">
              <a:solidFill>
                <a:schemeClr val="tx2"/>
              </a:solidFill>
            </a:endParaRPr>
          </a:p>
          <a:p>
            <a:pPr marL="342900" indent="-342900">
              <a:buFontTx/>
              <a:buAutoNum type="arabicPeriod"/>
            </a:pP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tekemien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91252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Yhteydenotot sosiaaliasiavastaaville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901368"/>
            <a:ext cx="244985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>
                <a:solidFill>
                  <a:srgbClr val="213A8F"/>
                </a:solidFill>
                <a:latin typeface="Arial" panose="020B0604020202020204"/>
                <a:cs typeface="Arial"/>
              </a:rPr>
              <a:t>25</a:t>
            </a:r>
            <a:r>
              <a: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(xx)</a:t>
            </a:r>
            <a:endParaRPr kumimoji="0" lang="fi-FI" sz="2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>
                <a:cs typeface="Arial"/>
              </a:rPr>
              <a:t>Panostus henkilöstörakenteeseen ja rekrytointiin sosiaalihuollossa koska emme pysty antamaan palvelua määräajan puitteissa, henkilöstömitoitus ei riittävä.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E1ADE17-07E9-0975-47DA-7ADC3C70D22C}"/>
              </a:ext>
            </a:extLst>
          </p:cNvPr>
          <p:cNvGrpSpPr/>
          <p:nvPr/>
        </p:nvGrpSpPr>
        <p:grpSpPr>
          <a:xfrm>
            <a:off x="3509628" y="2986644"/>
            <a:ext cx="2942633" cy="1459042"/>
            <a:chOff x="3509628" y="2986644"/>
            <a:chExt cx="2942633" cy="145904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888B2DD-7C6E-5F06-255E-78DCAA9A11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 l="14675" t="2749" r="15987" b="36779"/>
            <a:stretch/>
          </p:blipFill>
          <p:spPr>
            <a:xfrm>
              <a:off x="3509628" y="2986644"/>
              <a:ext cx="2942633" cy="1459042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BE303B8-FD27-563F-0583-D379A371C8BB}"/>
                </a:ext>
              </a:extLst>
            </p:cNvPr>
            <p:cNvSpPr/>
            <p:nvPr userDrawn="1"/>
          </p:nvSpPr>
          <p:spPr>
            <a:xfrm>
              <a:off x="3568535" y="3034145"/>
              <a:ext cx="641268" cy="2909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21290" y="1365361"/>
            <a:ext cx="7143375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544 kpl / 1.1. - 26.9.2025</a:t>
            </a:r>
            <a:endParaRPr kumimoji="0" lang="fi-FI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62 (77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4,16 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4,33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4,55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4,26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4,21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4,27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4,24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4,70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Ystävällisyys ja kohtaaminen</a:t>
            </a:r>
            <a:endParaRPr lang="fi-FI" sz="1400">
              <a:solidFill>
                <a:srgbClr val="213A8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Hyvä hoito ja palvelu</a:t>
            </a:r>
            <a:endParaRPr lang="fi-FI" sz="1400">
              <a:solidFill>
                <a:srgbClr val="213A8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Palvelua omalla äidinkielellä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lvl="0"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>
              <a:defRPr/>
            </a:pPr>
            <a:endParaRPr lang="fi-FI" sz="1400" b="1">
              <a:solidFill>
                <a:srgbClr val="FFFFF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latin typeface="Arial"/>
                <a:cs typeface="Arial"/>
              </a:rPr>
              <a:t>Terveydenhoitajan vaihtuvuus</a:t>
            </a: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latin typeface="Arial"/>
                <a:cs typeface="Arial"/>
              </a:rPr>
              <a:t>Kutsuminen vastaanotolle jäänyt hoitamatta</a:t>
            </a:r>
          </a:p>
          <a:p>
            <a:pPr marL="285750" indent="-285750">
              <a:buFont typeface="Calibri"/>
              <a:buChar char="-"/>
              <a:defRPr/>
            </a:pPr>
            <a:endParaRPr lang="fi-FI" sz="1400">
              <a:latin typeface="Arial"/>
              <a:cs typeface="Arial"/>
            </a:endParaRPr>
          </a:p>
          <a:p>
            <a:pPr>
              <a:defRPr/>
            </a:pPr>
            <a:endParaRPr lang="fi-FI" sz="1400"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4995175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ja 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/>
          </p:cNvSpPr>
          <p:nvPr/>
        </p:nvSpPr>
        <p:spPr>
          <a:xfrm>
            <a:off x="9093597" y="5518395"/>
            <a:ext cx="2670971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600">
                <a:latin typeface="Arial" panose="020B0604020202020204"/>
              </a:rPr>
              <a:t>Perusterveydenhuolto 0</a:t>
            </a:r>
            <a:endParaRPr kumimoji="0" lang="fi-FI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latin typeface="Arial" panose="020B0604020202020204"/>
              </a:rPr>
              <a:t>Erikoissairaanhoito x</a:t>
            </a:r>
            <a:endParaRPr lang="fi-FI" sz="1600">
              <a:latin typeface="Arial" panose="020B0604020202020204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Sosiaalihuolto x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6D1A98-D321-F568-37D4-5C0E9ED1A79E}"/>
              </a:ext>
            </a:extLst>
          </p:cNvPr>
          <p:cNvSpPr txBox="1"/>
          <p:nvPr/>
        </p:nvSpPr>
        <p:spPr>
          <a:xfrm>
            <a:off x="3816350" y="2857500"/>
            <a:ext cx="79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NPS</a:t>
            </a:r>
          </a:p>
        </p:txBody>
      </p:sp>
      <p:cxnSp>
        <p:nvCxnSpPr>
          <p:cNvPr id="27" name="Straight Arrow Connector 2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57566BA-DF2C-BE60-FD49-2989E3E8DF4C}"/>
              </a:ext>
            </a:extLst>
          </p:cNvPr>
          <p:cNvCxnSpPr>
            <a:cxnSpLocks/>
          </p:cNvCxnSpPr>
          <p:nvPr/>
        </p:nvCxnSpPr>
        <p:spPr>
          <a:xfrm flipV="1">
            <a:off x="4996542" y="3882572"/>
            <a:ext cx="659116" cy="3457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Asiakkaalla ja hänen omaisillan on terveyspalveluissa  mahdollisuus itse varata aikansa sähköisesti.​</a:t>
            </a:r>
          </a:p>
          <a:p>
            <a:r>
              <a:rPr kumimoji="0" lang="fi-FI" sz="140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Buddy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healthcare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applikaatio lapsen hoitopolun tukemiseksi erikoissairaanhoidossa.​</a:t>
            </a: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Kysely äkillisesti sairastuneen lapsen hoidosta vanhemmille, omaisille ja muille aiheesta kiinnostuneille toteutettiin 06-09/2024. Vastauksia saatiin yhteensä 772kpl. Tämä tukena lasten päivystysprosessin päivittämisessä.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Perhevalmennus kokonaisuuden uudistaminen.​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Lapset puheeksi toimintamalli. Perhekeskuksen kohtaamispaikka toiminta. Varhaiskasvatuksen lääkehoitosuunnitelma. Opiskelijoille mahdollisuus Annie botin käyttöön yhteistyössä oppilaitosten kanssa.</a:t>
            </a:r>
            <a:endParaRPr kumimoji="0" lang="sv-SE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Lapsi- ja perhepalveluiden asiakasraatitapaamiset:​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Haastavasti käyttäytyvien lasten palveluketjutyö​.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Lasten, nuorten ja perheiden digitaaliset palvelukanavat.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i="0" u="none" strike="sng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fi-FI" sz="1400">
                <a:cs typeface="Arial"/>
              </a:rPr>
              <a:t>Kaikki ilmoitukset ja yhteydenotot käsitellään moniammatillisesti yksiköissä. Tapauksia analysoidaan ja tarvittaessa toteutetaan korjattavia toimenpiteitä. Ilmoittajaan otetaan henkilökohtaisesti yhteyttä, mikäli hän niin toivoo.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14493" y="1668849"/>
            <a:ext cx="2146405" cy="2222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600">
                <a:latin typeface="Arial"/>
                <a:ea typeface="Segoe UI"/>
                <a:cs typeface="Segoe UI"/>
              </a:rPr>
              <a:t>Henkilöstö:  562(543)</a:t>
            </a:r>
          </a:p>
          <a:p>
            <a:r>
              <a:rPr lang="fi-FI" sz="1600">
                <a:latin typeface="Arial"/>
                <a:ea typeface="Segoe UI"/>
                <a:cs typeface="Segoe UI"/>
              </a:rPr>
              <a:t>Vakinaiset:  467(457)</a:t>
            </a:r>
          </a:p>
          <a:p>
            <a:r>
              <a:rPr lang="fi-FI" sz="1600">
                <a:latin typeface="Arial"/>
                <a:ea typeface="Segoe UI"/>
                <a:cs typeface="Segoe UI"/>
              </a:rPr>
              <a:t>Tilapäiset:   70(53)</a:t>
            </a:r>
          </a:p>
          <a:p>
            <a:r>
              <a:rPr lang="fi-FI" sz="1600">
                <a:latin typeface="Arial"/>
                <a:ea typeface="Segoe UI"/>
                <a:cs typeface="Segoe UI"/>
              </a:rPr>
              <a:t>VOV (vapautettu omasta virasta): 35 (33)</a:t>
            </a:r>
            <a:endParaRPr lang="sv-SE" sz="160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1358" y="1668848"/>
            <a:ext cx="3398539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>
                <a:cs typeface="Arial"/>
              </a:rPr>
              <a:t>Ilmoitusten määrä: 66 (37)</a:t>
            </a:r>
          </a:p>
          <a:p>
            <a:endParaRPr lang="fi-FI" sz="1600"/>
          </a:p>
          <a:p>
            <a:r>
              <a:rPr lang="fi-FI" sz="1600">
                <a:cs typeface="Arial"/>
              </a:rPr>
              <a:t>Tavallisimmat tapahtumatyypit: </a:t>
            </a:r>
          </a:p>
          <a:p>
            <a:r>
              <a:rPr lang="fi-FI" sz="1600">
                <a:cs typeface="Arial"/>
              </a:rPr>
              <a:t>1. Uhka tai väkivalta </a:t>
            </a:r>
          </a:p>
          <a:p>
            <a:r>
              <a:rPr lang="fi-FI" sz="1600">
                <a:cs typeface="Arial"/>
              </a:rPr>
              <a:t>2. Kuuma aine tai ympäristö</a:t>
            </a:r>
          </a:p>
          <a:p>
            <a:r>
              <a:rPr lang="fi-FI" sz="1600">
                <a:cs typeface="Arial"/>
              </a:rPr>
              <a:t>3. Sisäilmaan liittyvä oire + Muu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079869" y="1674287"/>
            <a:ext cx="4993943" cy="2492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Lakisääteinen henkilöstömitoitus: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400"/>
              <a:t>Lastensuojelun henkilöstömitoitus 39 asiakasta/sosiaalityöntekijä (enintään 35)​</a:t>
            </a:r>
            <a:endParaRPr lang="fi-FI" sz="1400">
              <a:cs typeface="Arial"/>
            </a:endParaRPr>
          </a:p>
          <a:p>
            <a:r>
              <a:rPr lang="fi-FI" sz="1400"/>
              <a:t>Äitiysneuvola 60 asiakasta/terveydenhoitaja (min 38-maks 76​</a:t>
            </a:r>
            <a:endParaRPr lang="fi-FI" sz="1400">
              <a:cs typeface="Arial"/>
            </a:endParaRPr>
          </a:p>
          <a:p>
            <a:r>
              <a:rPr lang="fi-FI" sz="1400"/>
              <a:t>Lastenneuvola 250 lasta/terveydenhoitaja (</a:t>
            </a:r>
            <a:r>
              <a:rPr lang="fi-FI" sz="1400" err="1"/>
              <a:t>maks</a:t>
            </a:r>
            <a:r>
              <a:rPr lang="fi-FI" sz="1400"/>
              <a:t> 320)​</a:t>
            </a:r>
            <a:endParaRPr lang="fi-FI" sz="1400">
              <a:cs typeface="Arial"/>
            </a:endParaRPr>
          </a:p>
          <a:p>
            <a:r>
              <a:rPr lang="fi-FI" sz="1400"/>
              <a:t>Kouluterveydenhuolto 402 oppilasta/terveydenhoitaja (</a:t>
            </a:r>
            <a:r>
              <a:rPr lang="fi-FI" sz="1400" err="1"/>
              <a:t>maks</a:t>
            </a:r>
            <a:r>
              <a:rPr lang="fi-FI" sz="1400"/>
              <a:t> 460)​</a:t>
            </a:r>
            <a:endParaRPr lang="fi-FI" sz="1400">
              <a:cs typeface="Arial"/>
            </a:endParaRPr>
          </a:p>
          <a:p>
            <a:r>
              <a:rPr lang="fi-FI" sz="1400"/>
              <a:t>Opiskeluterveydenhuolto 530 </a:t>
            </a:r>
            <a:r>
              <a:rPr lang="fi-FI" sz="1400" err="1"/>
              <a:t>opisk</a:t>
            </a:r>
            <a:r>
              <a:rPr lang="fi-FI" sz="1400"/>
              <a:t>/terveydenhoitaja (maks. 570),​ Oppilashuollon psykologit 1/780 ei toteudu, täydennetään ostopalveluilla, ​</a:t>
            </a:r>
            <a:endParaRPr lang="fi-FI" sz="1400">
              <a:cs typeface="Arial"/>
            </a:endParaRPr>
          </a:p>
          <a:p>
            <a:r>
              <a:rPr lang="fi-FI" sz="1400"/>
              <a:t>Kuraattorit 1/670 toteutuu pääosin</a:t>
            </a:r>
            <a:endParaRPr lang="en-US" sz="1400">
              <a:ea typeface="+mn-lt"/>
              <a:cs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1" y="4124782"/>
            <a:ext cx="2258047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Sairaspoissaolopäivät/ työssäolopäivät %</a:t>
            </a:r>
            <a:endParaRPr lang="fi-FI" sz="1400" b="1">
              <a:solidFill>
                <a:schemeClr val="accent5"/>
              </a:solidFill>
            </a:endParaRPr>
          </a:p>
          <a:p>
            <a:pPr algn="ctr"/>
            <a:endParaRPr lang="fi-FI" b="1">
              <a:cs typeface="Arial"/>
            </a:endParaRPr>
          </a:p>
          <a:p>
            <a:r>
              <a:rPr lang="fi-FI" b="1">
                <a:cs typeface="Arial"/>
              </a:rPr>
              <a:t>3,3% / (4,3%)</a:t>
            </a:r>
          </a:p>
          <a:p>
            <a:pPr algn="ctr"/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293008" y="604210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18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7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298A2-1570-0629-174C-7CE6BA493E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64326" y="4467991"/>
            <a:ext cx="5109486" cy="21116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</a:t>
            </a:r>
          </a:p>
          <a:p>
            <a:r>
              <a:rPr lang="fi-FI" sz="1400"/>
              <a:t>Aktiivinen johtajuus, henkilökunnan osallistaminen​</a:t>
            </a:r>
            <a:endParaRPr lang="fi-FI" sz="1400">
              <a:cs typeface="Arial"/>
            </a:endParaRPr>
          </a:p>
          <a:p>
            <a:r>
              <a:rPr lang="fi-FI" sz="1400"/>
              <a:t>tukee kulttuuria, jossa autetaan, tuetaan toisiaan ja suunnitellaan toimintaa ja muutoksia yhdessä moniammatillisesti. ​</a:t>
            </a:r>
            <a:endParaRPr lang="fi-FI" sz="1400">
              <a:cs typeface="Arial"/>
            </a:endParaRPr>
          </a:p>
          <a:p>
            <a:r>
              <a:rPr lang="fi-FI" sz="1400"/>
              <a:t>Säännölliset työpaikkakokoukset, selkeät ohjeet ja sovitut toimenpiteet.​</a:t>
            </a:r>
            <a:endParaRPr lang="fi-FI" sz="1400">
              <a:cs typeface="Arial"/>
            </a:endParaRPr>
          </a:p>
          <a:p>
            <a:r>
              <a:rPr lang="fi-FI" sz="1400"/>
              <a:t>Kehityskeskustelut, hyvä perehdytys.​</a:t>
            </a:r>
            <a:endParaRPr lang="fi-FI" sz="1400">
              <a:cs typeface="Arial"/>
            </a:endParaRPr>
          </a:p>
          <a:p>
            <a:r>
              <a:rPr lang="fi-FI" sz="1400"/>
              <a:t>Varhainen tuki ja työnohjaus. Tyky-toiminta.</a:t>
            </a:r>
            <a:endParaRPr lang="fi-FI" sz="1400"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ACC780-211C-FC33-619F-8781E1CF04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3719162" y="4670647"/>
            <a:ext cx="2942633" cy="1459042"/>
          </a:xfrm>
          <a:prstGeom prst="rect">
            <a:avLst/>
          </a:prstGeom>
        </p:spPr>
      </p:pic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B38D2024-59AC-2FCA-799C-ED1D51139DE3}"/>
              </a:ext>
            </a:extLst>
          </p:cNvPr>
          <p:cNvCxnSpPr>
            <a:cxnSpLocks/>
          </p:cNvCxnSpPr>
          <p:nvPr/>
        </p:nvCxnSpPr>
        <p:spPr>
          <a:xfrm flipV="1">
            <a:off x="5182188" y="5174316"/>
            <a:ext cx="140953" cy="8113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bfd946-06b4-417f-9fcd-3138f4a5bdbf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6DDD6A59D75C46BC3F25CFEB77FB8E" ma:contentTypeVersion="6" ma:contentTypeDescription="Skapa ett nytt dokument." ma:contentTypeScope="" ma:versionID="649c718f5ad66b303cc40d5d48fdc690">
  <xsd:schema xmlns:xsd="http://www.w3.org/2001/XMLSchema" xmlns:xs="http://www.w3.org/2001/XMLSchema" xmlns:p="http://schemas.microsoft.com/office/2006/metadata/properties" xmlns:ns2="288c518c-0498-40ce-baa2-d6600c8cec9f" xmlns:ns3="36bfd946-06b4-417f-9fcd-3138f4a5bdbf" targetNamespace="http://schemas.microsoft.com/office/2006/metadata/properties" ma:root="true" ma:fieldsID="42d5a9d9cf4378ccb90fd1892eb7d05b" ns2:_="" ns3:_="">
    <xsd:import namespace="288c518c-0498-40ce-baa2-d6600c8cec9f"/>
    <xsd:import namespace="36bfd946-06b4-417f-9fcd-3138f4a5b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c518c-0498-40ce-baa2-d6600c8ce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fd946-06b4-417f-9fcd-3138f4a5b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288c518c-0498-40ce-baa2-d6600c8cec9f"/>
    <ds:schemaRef ds:uri="36bfd946-06b4-417f-9fcd-3138f4a5bdb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E7FE87-DF0A-497A-B555-3644558E37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8c518c-0498-40ce-baa2-d6600c8cec9f"/>
    <ds:schemaRef ds:uri="36bfd946-06b4-417f-9fcd-3138f4a5bd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Omavalvonnan seurantatietojen raportointi</vt:lpstr>
      <vt:lpstr>Saatavuus terveydenhuollossa</vt:lpstr>
      <vt:lpstr>Saatavuus sosiaalihuollossa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9</cp:revision>
  <dcterms:created xsi:type="dcterms:W3CDTF">2023-11-14T05:41:58Z</dcterms:created>
  <dcterms:modified xsi:type="dcterms:W3CDTF">2025-10-13T11:40:47Z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0x010100556DDD6A59D75C46BC3F25CFEB77FB8E</vt:lpwstr>
  </property>
  <property fmtid="{D5CDD505-2E9C-101B-9397-08002B2CF9AE}" pid="3" name="MediaServiceImageTags">
    <vt:lpwstr/>
  </property>
  <property fmtid="{D5CDD505-2E9C-101B-9397-08002B2CF9AE}" pid="4" name="Order">
    <vt:r8>247400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