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256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9A8961-A3C7-791A-676E-0505E19DB108}" v="62" dt="2025-05-16T11:13:39.7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53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dirty="0"/>
              <a:t>Toimiala: Sairaalapalvelut</a:t>
            </a:r>
          </a:p>
          <a:p>
            <a:r>
              <a:rPr lang="fi-FI" dirty="0"/>
              <a:t>Tulosalue: Diagnostiikka ja tukipalvelut</a:t>
            </a:r>
          </a:p>
          <a:p>
            <a:r>
              <a:rPr lang="fi-FI" dirty="0"/>
              <a:t>Raportoitava ajanjakso: 5-8.2025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 dirty="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 err="1"/>
              <a:t>Kaikki</a:t>
            </a:r>
            <a:r>
              <a:rPr lang="sv-SE" sz="1400" b="1" dirty="0"/>
              <a:t> </a:t>
            </a:r>
            <a:r>
              <a:rPr lang="sv-SE" sz="1400" b="1" dirty="0" err="1"/>
              <a:t>ilmoitukset</a:t>
            </a:r>
            <a:r>
              <a:rPr lang="sv-SE" sz="1400" b="1" dirty="0"/>
              <a:t>: </a:t>
            </a:r>
            <a:r>
              <a:rPr lang="sv-SE" sz="1400" dirty="0"/>
              <a:t>59 (42)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käsittelyä</a:t>
            </a:r>
            <a:r>
              <a:rPr lang="sv-SE" sz="1400" b="1" dirty="0"/>
              <a:t>: </a:t>
            </a:r>
            <a:r>
              <a:rPr lang="sv-SE" sz="1400" dirty="0"/>
              <a:t>6 (10 %)</a:t>
            </a:r>
            <a:endParaRPr lang="en-US" sz="1400" dirty="0"/>
          </a:p>
          <a:p>
            <a:pPr>
              <a:lnSpc>
                <a:spcPct val="150000"/>
              </a:lnSpc>
            </a:pPr>
            <a:r>
              <a:rPr lang="sv-SE" sz="1400" b="1" dirty="0" err="1"/>
              <a:t>Odottaa</a:t>
            </a:r>
            <a:r>
              <a:rPr lang="sv-SE" sz="1400" b="1" dirty="0"/>
              <a:t> </a:t>
            </a:r>
            <a:r>
              <a:rPr lang="sv-SE" sz="1400" b="1" dirty="0" err="1"/>
              <a:t>lisätietoa</a:t>
            </a:r>
            <a:r>
              <a:rPr lang="sv-SE" sz="1400" b="1" dirty="0"/>
              <a:t>: </a:t>
            </a:r>
            <a:r>
              <a:rPr lang="sv-SE" sz="1400" dirty="0"/>
              <a:t>0 (0 %)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 err="1"/>
              <a:t>Käsittelyssä</a:t>
            </a:r>
            <a:r>
              <a:rPr lang="sv-SE" sz="1400" b="1" dirty="0"/>
              <a:t>: </a:t>
            </a:r>
            <a:r>
              <a:rPr lang="sv-SE" sz="1400" dirty="0"/>
              <a:t>4 (7 %)</a:t>
            </a:r>
            <a:br>
              <a:rPr lang="sv-SE" sz="1400" dirty="0"/>
            </a:br>
            <a:r>
              <a:rPr lang="sv-SE" sz="1400" b="1" dirty="0" err="1"/>
              <a:t>Valmis</a:t>
            </a:r>
            <a:r>
              <a:rPr lang="sv-SE" sz="1400" b="1" dirty="0"/>
              <a:t>: 52</a:t>
            </a:r>
            <a:r>
              <a:rPr lang="sv-SE" sz="1400" dirty="0"/>
              <a:t> (88 %)</a:t>
            </a:r>
            <a:endParaRPr lang="en-US" sz="1400" dirty="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04&#10;Tammikuu-Huhtikuu 2024 349&#10;Tammikuu-Huhtikuu 2025&#10;Toukokuu-Elokuu 2023 245&#10;Toukokuu-Elokuu 2024 318&#10;Toukokuu-Elokuu 2025&#10;Syyskuu-Joulukuu 2023 245&#10;Syyskuu- Joulukuu 2024 306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514769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1">
                    <a:lumMod val="50000"/>
                  </a:schemeClr>
                </a:solidFill>
                <a:cs typeface="Arial"/>
              </a:rPr>
              <a:t>Laboratorio-, </a:t>
            </a:r>
            <a:r>
              <a:rPr lang="fi-FI" sz="1600" dirty="0" err="1">
                <a:solidFill>
                  <a:schemeClr val="tx1">
                    <a:lumMod val="50000"/>
                  </a:schemeClr>
                </a:solidFill>
                <a:cs typeface="Arial"/>
              </a:rPr>
              <a:t>kuvantamis</a:t>
            </a:r>
            <a:r>
              <a:rPr lang="fi-FI" sz="1600" dirty="0">
                <a:solidFill>
                  <a:schemeClr val="tx1">
                    <a:lumMod val="50000"/>
                  </a:schemeClr>
                </a:solidFill>
                <a:cs typeface="Arial"/>
              </a:rPr>
              <a:t>- tai muuhun potilastutkimukseen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1">
                    <a:lumMod val="50000"/>
                  </a:schemeClr>
                </a:solidFill>
                <a:cs typeface="Arial"/>
              </a:rPr>
              <a:t>Muu</a:t>
            </a:r>
          </a:p>
          <a:p>
            <a:pPr marL="342900" indent="-342900">
              <a:buFontTx/>
              <a:buAutoNum type="arabicPeriod"/>
            </a:pPr>
            <a:r>
              <a:rPr lang="fi-FI" sz="1600" dirty="0">
                <a:solidFill>
                  <a:schemeClr val="tx1">
                    <a:lumMod val="50000"/>
                  </a:schemeClr>
                </a:solidFill>
                <a:cs typeface="Arial"/>
              </a:rPr>
              <a:t>Lääke- ja nestehoitoon liittyvä</a:t>
            </a:r>
          </a:p>
          <a:p>
            <a:pPr marL="342900" indent="-342900">
              <a:buFontTx/>
              <a:buAutoNum type="arabicPeriod"/>
            </a:pPr>
            <a:endParaRPr lang="fi-FI" sz="1600" dirty="0">
              <a:solidFill>
                <a:schemeClr val="tx1">
                  <a:lumMod val="50000"/>
                </a:schemeClr>
              </a:solidFill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24&#10;Tammikuu-Huhtikuu 2024 34&#10;Tammikuu-Huhtikuu 2025&#10;Toukokuu-Elokuu 2023 25&#10;Toukokuu-Elokuu 2024 31&#10;Toukokuu-Elokuu 2025&#10;Syyskuu-Joulukuu 2023 36&#10;Syyskuu- Joulukuu 2024 39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654236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(2)</a:t>
            </a:r>
            <a:endParaRPr kumimoji="0" lang="fi-FI" sz="3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 dirty="0" err="1">
                <a:solidFill>
                  <a:schemeClr val="tx1">
                    <a:lumMod val="50000"/>
                  </a:schemeClr>
                </a:solidFill>
                <a:cs typeface="Arial"/>
              </a:rPr>
              <a:t>Haiprot</a:t>
            </a:r>
            <a:r>
              <a:rPr lang="fi-FI" sz="1400" dirty="0">
                <a:solidFill>
                  <a:schemeClr val="tx1">
                    <a:lumMod val="50000"/>
                  </a:schemeClr>
                </a:solidFill>
                <a:cs typeface="Arial"/>
              </a:rPr>
              <a:t> käydään läpi työpaikkakokouksissa ja suunnitellaan </a:t>
            </a:r>
            <a:r>
              <a:rPr lang="fi-FI" sz="1400" dirty="0" err="1">
                <a:solidFill>
                  <a:schemeClr val="tx1">
                    <a:lumMod val="50000"/>
                  </a:schemeClr>
                </a:solidFill>
                <a:cs typeface="Arial"/>
              </a:rPr>
              <a:t>toimeenpiteet</a:t>
            </a:r>
            <a:r>
              <a:rPr lang="fi-FI" sz="1400" dirty="0">
                <a:solidFill>
                  <a:schemeClr val="tx1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dirty="0" err="1">
                <a:solidFill>
                  <a:schemeClr val="tx1">
                    <a:lumMod val="50000"/>
                  </a:schemeClr>
                </a:solidFill>
                <a:cs typeface="Arial"/>
              </a:rPr>
              <a:t>vähentäkseen</a:t>
            </a:r>
            <a:r>
              <a:rPr lang="fi-FI" sz="1400" dirty="0">
                <a:solidFill>
                  <a:schemeClr val="tx1">
                    <a:lumMod val="50000"/>
                  </a:schemeClr>
                </a:solidFill>
                <a:cs typeface="Arial"/>
              </a:rPr>
              <a:t> riskejä.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noProof="0" dirty="0">
                <a:solidFill>
                  <a:srgbClr val="213A8F"/>
                </a:solidFill>
                <a:latin typeface="Arial" panose="020B0604020202020204"/>
              </a:rPr>
              <a:t>138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200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68535" y="3034145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78400" y="4065373"/>
            <a:ext cx="657469" cy="1810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82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87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4,16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noProof="0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4,49</a:t>
            </a:r>
            <a:br>
              <a:rPr lang="fi-FI" sz="1400" b="1" noProof="0" dirty="0">
                <a:solidFill>
                  <a:srgbClr val="213A8F"/>
                </a:solidFill>
                <a:latin typeface="Calibri" panose="020F0502020204030204"/>
                <a:cs typeface="Calibri"/>
              </a:rPr>
            </a:b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4,44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4,57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4,39</a:t>
            </a:r>
            <a:endParaRPr lang="fi-FI" sz="1400" b="1" noProof="0" dirty="0">
              <a:solidFill>
                <a:srgbClr val="213A8F"/>
              </a:solidFill>
              <a:latin typeface="Calibri" panose="020F0502020204030204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4,38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4,41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4,41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4,52)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4,48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4,89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7548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r>
              <a:rPr lang="fi-FI" sz="1400" dirty="0">
                <a:latin typeface="Arial"/>
                <a:cs typeface="Arial"/>
              </a:rPr>
              <a:t>Ystävällinen, osaava ja ammattitaitoinen henkilökunta</a:t>
            </a:r>
            <a:endParaRPr kumimoji="0" lang="fi-FI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endParaRPr lang="fi-FI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 dirty="0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Pitkä odotusaika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Kutsukirjeessä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 ei tule selkeästi esiin missä varsinainen tutkimus tehdään</a:t>
            </a:r>
            <a:endParaRPr kumimoji="0" lang="fi-FI" sz="140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endParaRPr lang="fi-FI" sz="1400" b="1" dirty="0">
              <a:cs typeface="Arial"/>
            </a:endParaRPr>
          </a:p>
          <a:p>
            <a:endParaRPr lang="fi-FI" sz="1400" b="1" dirty="0">
              <a:cs typeface="Arial"/>
            </a:endParaRPr>
          </a:p>
          <a:p>
            <a:endParaRPr lang="fi-FI" sz="1400" b="1" dirty="0">
              <a:cs typeface="Arial"/>
            </a:endParaRPr>
          </a:p>
          <a:p>
            <a:endParaRPr lang="fi-FI" sz="1400" dirty="0"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(1)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latin typeface="Arial" panose="020B0604020202020204"/>
              </a:rPr>
              <a:t>0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 dirty="0"/>
              <a:t>Osallisuus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</a:t>
            </a:r>
          </a:p>
          <a:p>
            <a:endParaRPr lang="fi-FI" sz="1400" dirty="0">
              <a:latin typeface="+mj-lt"/>
            </a:endParaRPr>
          </a:p>
          <a:p>
            <a:r>
              <a:rPr lang="fi-FI" sz="1400" dirty="0">
                <a:latin typeface="+mj-lt"/>
              </a:rPr>
              <a:t>Ei käytössä</a:t>
            </a:r>
          </a:p>
          <a:p>
            <a:endParaRPr lang="fi-FI" sz="1400" b="1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 dirty="0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lvl="0"/>
            <a:endParaRPr lang="fi-FI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fi-FI" sz="1400" dirty="0"/>
              <a:t>Ei käytössä</a:t>
            </a:r>
          </a:p>
          <a:p>
            <a:pPr lvl="0"/>
            <a:endParaRPr lang="fi-FI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 dirty="0"/>
          </a:p>
          <a:p>
            <a:pPr fontAlgn="base"/>
            <a:r>
              <a:rPr lang="fi-FI" sz="1400" dirty="0"/>
              <a:t>Ei käytössä</a:t>
            </a:r>
          </a:p>
          <a:p>
            <a:pPr fontAlgn="base"/>
            <a:endParaRPr lang="fi-FI" sz="1400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 dirty="0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fi-FI" sz="1400" b="1" dirty="0">
              <a:solidFill>
                <a:schemeClr val="accent5"/>
              </a:solidFill>
              <a:latin typeface="+mj-lt"/>
            </a:endParaRPr>
          </a:p>
          <a:p>
            <a:r>
              <a:rPr lang="fi-FI" sz="1400" dirty="0">
                <a:solidFill>
                  <a:schemeClr val="tx1">
                    <a:lumMod val="50000"/>
                  </a:schemeClr>
                </a:solidFill>
                <a:cs typeface="Arial"/>
              </a:rPr>
              <a:t>Pelkistetty kutsukirje, turhat tiedot pois</a:t>
            </a:r>
          </a:p>
          <a:p>
            <a:r>
              <a:rPr lang="fi-FI" sz="1400" dirty="0">
                <a:solidFill>
                  <a:schemeClr val="tx1">
                    <a:lumMod val="50000"/>
                  </a:schemeClr>
                </a:solidFill>
                <a:cs typeface="Arial"/>
              </a:rPr>
              <a:t>Päivitetty kartta kutsukirjeeseen</a:t>
            </a:r>
          </a:p>
          <a:p>
            <a:endParaRPr lang="fi-FI" sz="1400" b="1" dirty="0">
              <a:solidFill>
                <a:schemeClr val="accent5"/>
              </a:solidFill>
              <a:latin typeface="+mj-lt"/>
            </a:endParaRPr>
          </a:p>
          <a:p>
            <a:endParaRPr lang="en-US" sz="1400" dirty="0">
              <a:cs typeface="Arial"/>
            </a:endParaRPr>
          </a:p>
          <a:p>
            <a:endParaRPr lang="en-US" sz="1400" dirty="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883747" y="4702628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Henkilöstö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 err="1">
                <a:solidFill>
                  <a:schemeClr val="accent5"/>
                </a:solidFill>
              </a:rPr>
              <a:t>Henkilöstömäärä</a:t>
            </a:r>
            <a:endParaRPr lang="sv-SE" sz="1600" b="1" dirty="0">
              <a:solidFill>
                <a:schemeClr val="accent5"/>
              </a:solidFill>
            </a:endParaRPr>
          </a:p>
          <a:p>
            <a:r>
              <a:rPr lang="fi-FI" sz="1600" dirty="0">
                <a:latin typeface="Arial"/>
                <a:ea typeface="Segoe UI"/>
                <a:cs typeface="Segoe UI"/>
              </a:rPr>
              <a:t>Budjetoidut vakanssit: 173,2 (172)</a:t>
            </a:r>
            <a:endParaRPr lang="en-US" sz="1600" dirty="0"/>
          </a:p>
          <a:p>
            <a:endParaRPr lang="fi-FI" sz="1600" dirty="0">
              <a:latin typeface="Arial"/>
              <a:ea typeface="Segoe UI"/>
              <a:cs typeface="Segoe UI"/>
            </a:endParaRPr>
          </a:p>
          <a:p>
            <a:r>
              <a:rPr lang="fi-FI" sz="1600" dirty="0"/>
              <a:t>Täyttämättömät vakanssit: </a:t>
            </a:r>
          </a:p>
          <a:p>
            <a:r>
              <a:rPr lang="en-US" sz="1400" dirty="0"/>
              <a:t> 13,9 (11,5)</a:t>
            </a:r>
            <a:endParaRPr lang="fi-FI" sz="1600" dirty="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Työturvallisuusilmoituksia </a:t>
            </a:r>
            <a:r>
              <a:rPr lang="fi-FI" sz="1600" b="1" dirty="0" err="1">
                <a:solidFill>
                  <a:schemeClr val="accent5"/>
                </a:solidFill>
              </a:rPr>
              <a:t>HaiPro</a:t>
            </a:r>
            <a:r>
              <a:rPr lang="fi-FI" sz="1600" b="1" dirty="0">
                <a:solidFill>
                  <a:schemeClr val="accent5"/>
                </a:solidFill>
              </a:rPr>
              <a:t>-järjestelmän kautta: </a:t>
            </a:r>
            <a:r>
              <a:rPr lang="fi-FI" sz="1600" baseline="0" dirty="0"/>
              <a:t>Tapaturmailmoitusten määrä:</a:t>
            </a:r>
          </a:p>
          <a:p>
            <a:r>
              <a:rPr lang="fi-FI" sz="1600" dirty="0"/>
              <a:t>7 (14)</a:t>
            </a:r>
            <a:endParaRPr lang="fi-FI" sz="1600" baseline="0" dirty="0">
              <a:cs typeface="Arial"/>
            </a:endParaRPr>
          </a:p>
          <a:p>
            <a:endParaRPr lang="fi-FI" sz="1600" baseline="0" dirty="0"/>
          </a:p>
          <a:p>
            <a:r>
              <a:rPr lang="fi-FI" sz="1600" dirty="0"/>
              <a:t>Yleisimmät ilmoitustyypit: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1">
                    <a:lumMod val="50000"/>
                  </a:schemeClr>
                </a:solidFill>
              </a:rPr>
              <a:t>Tapaturma työpaikalla</a:t>
            </a:r>
          </a:p>
          <a:p>
            <a:pPr marL="342900" indent="-342900">
              <a:buAutoNum type="arabicPeriod"/>
            </a:pPr>
            <a:r>
              <a:rPr lang="fi-FI" sz="1600" dirty="0">
                <a:solidFill>
                  <a:schemeClr val="tx1">
                    <a:lumMod val="50000"/>
                  </a:schemeClr>
                </a:solidFill>
              </a:rPr>
              <a:t>Muita turvallisuusahavaintoja</a:t>
            </a:r>
          </a:p>
          <a:p>
            <a:endParaRPr lang="fi-FI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b="1" dirty="0">
                <a:cs typeface="Arial"/>
              </a:rPr>
              <a:t>Sairauspoissaolopäivät / </a:t>
            </a:r>
            <a:r>
              <a:rPr lang="fi-FI" b="1" dirty="0" err="1">
                <a:cs typeface="Arial"/>
              </a:rPr>
              <a:t>palveluksessaolopäivät</a:t>
            </a:r>
            <a:r>
              <a:rPr lang="fi-FI" b="1" dirty="0">
                <a:cs typeface="Arial"/>
              </a:rPr>
              <a:t> %</a:t>
            </a:r>
          </a:p>
          <a:p>
            <a:endParaRPr lang="fi-FI" b="1" dirty="0">
              <a:cs typeface="Arial"/>
            </a:endParaRPr>
          </a:p>
          <a:p>
            <a:endParaRPr lang="fi-FI" b="1" dirty="0">
              <a:cs typeface="Arial"/>
            </a:endParaRPr>
          </a:p>
          <a:p>
            <a:pPr algn="ctr"/>
            <a:r>
              <a:rPr lang="fi-FI" b="1" dirty="0">
                <a:cs typeface="Arial"/>
              </a:rPr>
              <a:t>7,8</a:t>
            </a:r>
            <a:br>
              <a:rPr lang="fi-FI" b="1" dirty="0">
                <a:cs typeface="Arial"/>
              </a:rPr>
            </a:br>
            <a:r>
              <a:rPr lang="fi-FI" sz="2000" b="1" dirty="0">
                <a:cs typeface="Arial"/>
              </a:rPr>
              <a:t>(7,9)</a:t>
            </a:r>
            <a:endParaRPr lang="fi-FI" b="1" dirty="0">
              <a:cs typeface="Arial"/>
            </a:endParaRP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  <a:r>
              <a:rPr lang="sv-SE"/>
              <a:t>PS</a:t>
            </a:r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48046" y="5301049"/>
            <a:ext cx="201035" cy="7283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16 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(17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4">
                    <a:lumMod val="75000"/>
                  </a:schemeClr>
                </a:solidFill>
              </a:rPr>
              <a:t>Lakisääteisen mitoituksen toteutuminen</a:t>
            </a:r>
          </a:p>
          <a:p>
            <a:endParaRPr lang="fi-FI" sz="1600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fi-FI" sz="1600" b="1" dirty="0">
                <a:solidFill>
                  <a:schemeClr val="tx2">
                    <a:lumMod val="75000"/>
                  </a:schemeClr>
                </a:solidFill>
              </a:rPr>
              <a:t>Ei  käytössä</a:t>
            </a:r>
            <a:endParaRPr lang="fi-FI" sz="1600" dirty="0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endParaRPr lang="fi-FI" sz="16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BEE3C68526E3448DFF1DFF37962FFF" ma:contentTypeVersion="6" ma:contentTypeDescription="Skapa ett nytt dokument." ma:contentTypeScope="" ma:versionID="0744d205711e45233702938b36c3b2c7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cf75a04915e99e681855d8c288d58896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4ab895a-e0c1-4b45-9c2f-28dcb5c291e5"/>
    <ds:schemaRef ds:uri="http://purl.org/dc/elements/1.1/"/>
    <ds:schemaRef ds:uri="http://schemas.microsoft.com/office/2006/metadata/properties"/>
    <ds:schemaRef ds:uri="75d2161c-bdf7-4f84-8f9b-c9ae44126b9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15F1C6-B3CA-42AE-A293-6AE9E16A55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ab895a-e0c1-4b45-9c2f-28dcb5c291e5"/>
    <ds:schemaRef ds:uri="75d2161c-bdf7-4f84-8f9b-c9ae44126b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93</TotalTime>
  <Words>380</Words>
  <Application>Microsoft Office PowerPoint</Application>
  <PresentationFormat>Widescreen</PresentationFormat>
  <Paragraphs>107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</vt:lpstr>
      <vt:lpstr>OVHP_teema</vt:lpstr>
      <vt:lpstr>1_OVHP_teema</vt:lpstr>
      <vt:lpstr>Omavalvonnan seuratatietojen raportointi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33</cp:revision>
  <dcterms:created xsi:type="dcterms:W3CDTF">2023-11-14T05:41:58Z</dcterms:created>
  <dcterms:modified xsi:type="dcterms:W3CDTF">2025-10-30T08:53:25Z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