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256" r:id="rId6"/>
    <p:sldId id="562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D0570E-D051-7AE0-51AC-A3D59A064BD6}" v="10" dt="2025-11-08T05:51:42.8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20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llas Paula" userId="S::paula.kullas@ovph.fi::98f82387-2637-44f0-8946-40bba92cf733" providerId="AD" clId="Web-{CDD0570E-D051-7AE0-51AC-A3D59A064BD6}"/>
    <pc:docChg chg="modSld">
      <pc:chgData name="Kullas Paula" userId="S::paula.kullas@ovph.fi::98f82387-2637-44f0-8946-40bba92cf733" providerId="AD" clId="Web-{CDD0570E-D051-7AE0-51AC-A3D59A064BD6}" dt="2025-11-08T05:51:35.191" v="3" actId="20577"/>
      <pc:docMkLst>
        <pc:docMk/>
      </pc:docMkLst>
      <pc:sldChg chg="modSp">
        <pc:chgData name="Kullas Paula" userId="S::paula.kullas@ovph.fi::98f82387-2637-44f0-8946-40bba92cf733" providerId="AD" clId="Web-{CDD0570E-D051-7AE0-51AC-A3D59A064BD6}" dt="2025-11-08T05:51:35.191" v="3" actId="20577"/>
        <pc:sldMkLst>
          <pc:docMk/>
          <pc:sldMk cId="1658591148" sldId="563"/>
        </pc:sldMkLst>
        <pc:spChg chg="mod">
          <ac:chgData name="Kullas Paula" userId="S::paula.kullas@ovph.fi::98f82387-2637-44f0-8946-40bba92cf733" providerId="AD" clId="Web-{CDD0570E-D051-7AE0-51AC-A3D59A064BD6}" dt="2025-11-08T05:51:24.707" v="2" actId="20577"/>
          <ac:spMkLst>
            <pc:docMk/>
            <pc:sldMk cId="1658591148" sldId="563"/>
            <ac:spMk id="7" creationId="{9AC55BA9-B16F-4E98-4E91-02B5932E6BEF}"/>
          </ac:spMkLst>
        </pc:spChg>
        <pc:spChg chg="mod">
          <ac:chgData name="Kullas Paula" userId="S::paula.kullas@ovph.fi::98f82387-2637-44f0-8946-40bba92cf733" providerId="AD" clId="Web-{CDD0570E-D051-7AE0-51AC-A3D59A064BD6}" dt="2025-11-08T05:51:35.191" v="3" actId="20577"/>
          <ac:spMkLst>
            <pc:docMk/>
            <pc:sldMk cId="1658591148" sldId="563"/>
            <ac:spMk id="35" creationId="{1452C5F8-1BEF-D999-6460-DAE3985EA160}"/>
          </ac:spMkLst>
        </pc:spChg>
      </pc:sldChg>
    </pc:docChg>
  </pc:docChgLst>
  <pc:docChgLst>
    <pc:chgData name="Mäki-Valtari Riika" userId="S::riika.maki-valtari@ovph.fi::161f3c86-2fa8-45d8-8966-16ff2e48c5c2" providerId="AD" clId="Web-{42F8A4B4-0D61-4BE9-BBC2-3FAA699BB5C2}"/>
    <pc:docChg chg="modSld">
      <pc:chgData name="Mäki-Valtari Riika" userId="S::riika.maki-valtari@ovph.fi::161f3c86-2fa8-45d8-8966-16ff2e48c5c2" providerId="AD" clId="Web-{42F8A4B4-0D61-4BE9-BBC2-3FAA699BB5C2}" dt="2025-10-28T08:38:16.769" v="114" actId="20577"/>
      <pc:docMkLst>
        <pc:docMk/>
      </pc:docMkLst>
      <pc:sldChg chg="modSp">
        <pc:chgData name="Mäki-Valtari Riika" userId="S::riika.maki-valtari@ovph.fi::161f3c86-2fa8-45d8-8966-16ff2e48c5c2" providerId="AD" clId="Web-{42F8A4B4-0D61-4BE9-BBC2-3FAA699BB5C2}" dt="2025-10-28T08:38:16.769" v="114" actId="20577"/>
        <pc:sldMkLst>
          <pc:docMk/>
          <pc:sldMk cId="711752635" sldId="452"/>
        </pc:sldMkLst>
        <pc:spChg chg="mod">
          <ac:chgData name="Mäki-Valtari Riika" userId="S::riika.maki-valtari@ovph.fi::161f3c86-2fa8-45d8-8966-16ff2e48c5c2" providerId="AD" clId="Web-{42F8A4B4-0D61-4BE9-BBC2-3FAA699BB5C2}" dt="2025-10-28T08:34:14.238" v="47" actId="20577"/>
          <ac:spMkLst>
            <pc:docMk/>
            <pc:sldMk cId="711752635" sldId="452"/>
            <ac:spMk id="4" creationId="{88AD95C6-BCA0-C11E-FFBC-ADDBE23D28ED}"/>
          </ac:spMkLst>
        </pc:spChg>
        <pc:spChg chg="mod">
          <ac:chgData name="Mäki-Valtari Riika" userId="S::riika.maki-valtari@ovph.fi::161f3c86-2fa8-45d8-8966-16ff2e48c5c2" providerId="AD" clId="Web-{42F8A4B4-0D61-4BE9-BBC2-3FAA699BB5C2}" dt="2025-10-28T08:34:37.441" v="56" actId="20577"/>
          <ac:spMkLst>
            <pc:docMk/>
            <pc:sldMk cId="711752635" sldId="452"/>
            <ac:spMk id="6" creationId="{FC92C84C-5C3B-F151-B025-3AE820B9A966}"/>
          </ac:spMkLst>
        </pc:spChg>
        <pc:spChg chg="mod">
          <ac:chgData name="Mäki-Valtari Riika" userId="S::riika.maki-valtari@ovph.fi::161f3c86-2fa8-45d8-8966-16ff2e48c5c2" providerId="AD" clId="Web-{42F8A4B4-0D61-4BE9-BBC2-3FAA699BB5C2}" dt="2025-10-28T08:34:27.223" v="50" actId="20577"/>
          <ac:spMkLst>
            <pc:docMk/>
            <pc:sldMk cId="711752635" sldId="452"/>
            <ac:spMk id="8" creationId="{E813F58C-C780-EB84-E9DC-197FFF85751B}"/>
          </ac:spMkLst>
        </pc:spChg>
        <pc:spChg chg="mod">
          <ac:chgData name="Mäki-Valtari Riika" userId="S::riika.maki-valtari@ovph.fi::161f3c86-2fa8-45d8-8966-16ff2e48c5c2" providerId="AD" clId="Web-{42F8A4B4-0D61-4BE9-BBC2-3FAA699BB5C2}" dt="2025-10-28T08:34:55.676" v="61" actId="20577"/>
          <ac:spMkLst>
            <pc:docMk/>
            <pc:sldMk cId="711752635" sldId="452"/>
            <ac:spMk id="10" creationId="{D05A3689-C501-4953-E1F0-5AC35DB95161}"/>
          </ac:spMkLst>
        </pc:spChg>
        <pc:spChg chg="mod">
          <ac:chgData name="Mäki-Valtari Riika" userId="S::riika.maki-valtari@ovph.fi::161f3c86-2fa8-45d8-8966-16ff2e48c5c2" providerId="AD" clId="Web-{42F8A4B4-0D61-4BE9-BBC2-3FAA699BB5C2}" dt="2025-10-28T08:34:39.894" v="57" actId="20577"/>
          <ac:spMkLst>
            <pc:docMk/>
            <pc:sldMk cId="711752635" sldId="452"/>
            <ac:spMk id="11" creationId="{F072D9F9-54CA-6247-2E21-04389A729E30}"/>
          </ac:spMkLst>
        </pc:spChg>
        <pc:spChg chg="mod">
          <ac:chgData name="Mäki-Valtari Riika" userId="S::riika.maki-valtari@ovph.fi::161f3c86-2fa8-45d8-8966-16ff2e48c5c2" providerId="AD" clId="Web-{42F8A4B4-0D61-4BE9-BBC2-3FAA699BB5C2}" dt="2025-10-28T08:34:04.348" v="42" actId="20577"/>
          <ac:spMkLst>
            <pc:docMk/>
            <pc:sldMk cId="711752635" sldId="452"/>
            <ac:spMk id="12" creationId="{00000000-0000-0000-0000-000000000000}"/>
          </ac:spMkLst>
        </pc:spChg>
        <pc:spChg chg="mod">
          <ac:chgData name="Mäki-Valtari Riika" userId="S::riika.maki-valtari@ovph.fi::161f3c86-2fa8-45d8-8966-16ff2e48c5c2" providerId="AD" clId="Web-{42F8A4B4-0D61-4BE9-BBC2-3FAA699BB5C2}" dt="2025-10-28T08:38:16.769" v="114" actId="20577"/>
          <ac:spMkLst>
            <pc:docMk/>
            <pc:sldMk cId="711752635" sldId="452"/>
            <ac:spMk id="13" creationId="{00000000-0000-0000-0000-000000000000}"/>
          </ac:spMkLst>
        </pc:spChg>
        <pc:spChg chg="mod">
          <ac:chgData name="Mäki-Valtari Riika" userId="S::riika.maki-valtari@ovph.fi::161f3c86-2fa8-45d8-8966-16ff2e48c5c2" providerId="AD" clId="Web-{42F8A4B4-0D61-4BE9-BBC2-3FAA699BB5C2}" dt="2025-10-28T08:35:03.879" v="64" actId="20577"/>
          <ac:spMkLst>
            <pc:docMk/>
            <pc:sldMk cId="711752635" sldId="452"/>
            <ac:spMk id="14" creationId="{A52C1C1D-3F16-BDAD-4824-BA1E16A22AAB}"/>
          </ac:spMkLst>
        </pc:spChg>
        <pc:spChg chg="mod">
          <ac:chgData name="Mäki-Valtari Riika" userId="S::riika.maki-valtari@ovph.fi::161f3c86-2fa8-45d8-8966-16ff2e48c5c2" providerId="AD" clId="Web-{42F8A4B4-0D61-4BE9-BBC2-3FAA699BB5C2}" dt="2025-10-28T08:35:14.863" v="70" actId="20577"/>
          <ac:spMkLst>
            <pc:docMk/>
            <pc:sldMk cId="711752635" sldId="452"/>
            <ac:spMk id="15" creationId="{91F4ED22-B579-FFEA-25A3-E180B31A858F}"/>
          </ac:spMkLst>
        </pc:spChg>
        <pc:spChg chg="mod">
          <ac:chgData name="Mäki-Valtari Riika" userId="S::riika.maki-valtari@ovph.fi::161f3c86-2fa8-45d8-8966-16ff2e48c5c2" providerId="AD" clId="Web-{42F8A4B4-0D61-4BE9-BBC2-3FAA699BB5C2}" dt="2025-10-28T08:35:18.285" v="73" actId="20577"/>
          <ac:spMkLst>
            <pc:docMk/>
            <pc:sldMk cId="711752635" sldId="452"/>
            <ac:spMk id="16" creationId="{663C17BA-C20A-A873-70A7-07D9EBCB38FD}"/>
          </ac:spMkLst>
        </pc:spChg>
        <pc:spChg chg="mod">
          <ac:chgData name="Mäki-Valtari Riika" userId="S::riika.maki-valtari@ovph.fi::161f3c86-2fa8-45d8-8966-16ff2e48c5c2" providerId="AD" clId="Web-{42F8A4B4-0D61-4BE9-BBC2-3FAA699BB5C2}" dt="2025-10-28T08:35:25.660" v="75" actId="20577"/>
          <ac:spMkLst>
            <pc:docMk/>
            <pc:sldMk cId="711752635" sldId="452"/>
            <ac:spMk id="17" creationId="{DF3BAA92-15CD-634E-EE8B-B88EC1158307}"/>
          </ac:spMkLst>
        </pc:spChg>
      </pc:sldChg>
    </pc:docChg>
  </pc:docChgLst>
  <pc:docChgLst>
    <pc:chgData name="Kullas Paula" userId="S::paula.kullas@ovph.fi::98f82387-2637-44f0-8946-40bba92cf733" providerId="AD" clId="Web-{8D5074D7-A751-8A43-3367-7767D698B71C}"/>
    <pc:docChg chg="modSld">
      <pc:chgData name="Kullas Paula" userId="S::paula.kullas@ovph.fi::98f82387-2637-44f0-8946-40bba92cf733" providerId="AD" clId="Web-{8D5074D7-A751-8A43-3367-7767D698B71C}" dt="2025-11-02T13:39:43.063" v="985" actId="20577"/>
      <pc:docMkLst>
        <pc:docMk/>
      </pc:docMkLst>
      <pc:sldChg chg="modSp">
        <pc:chgData name="Kullas Paula" userId="S::paula.kullas@ovph.fi::98f82387-2637-44f0-8946-40bba92cf733" providerId="AD" clId="Web-{8D5074D7-A751-8A43-3367-7767D698B71C}" dt="2025-11-02T11:09:31.266" v="423" actId="20577"/>
        <pc:sldMkLst>
          <pc:docMk/>
          <pc:sldMk cId="711752635" sldId="452"/>
        </pc:sldMkLst>
        <pc:spChg chg="mod">
          <ac:chgData name="Kullas Paula" userId="S::paula.kullas@ovph.fi::98f82387-2637-44f0-8946-40bba92cf733" providerId="AD" clId="Web-{8D5074D7-A751-8A43-3367-7767D698B71C}" dt="2025-11-02T11:09:31.266" v="423" actId="20577"/>
          <ac:spMkLst>
            <pc:docMk/>
            <pc:sldMk cId="711752635" sldId="452"/>
            <ac:spMk id="9" creationId="{5517D60A-C591-4544-F224-CB292F193C1D}"/>
          </ac:spMkLst>
        </pc:spChg>
      </pc:sldChg>
      <pc:sldChg chg="modSp">
        <pc:chgData name="Kullas Paula" userId="S::paula.kullas@ovph.fi::98f82387-2637-44f0-8946-40bba92cf733" providerId="AD" clId="Web-{8D5074D7-A751-8A43-3367-7767D698B71C}" dt="2025-11-02T11:08:05.997" v="417" actId="20577"/>
        <pc:sldMkLst>
          <pc:docMk/>
          <pc:sldMk cId="550267891" sldId="562"/>
        </pc:sldMkLst>
        <pc:spChg chg="mod">
          <ac:chgData name="Kullas Paula" userId="S::paula.kullas@ovph.fi::98f82387-2637-44f0-8946-40bba92cf733" providerId="AD" clId="Web-{8D5074D7-A751-8A43-3367-7767D698B71C}" dt="2025-11-02T11:08:05.997" v="417" actId="20577"/>
          <ac:spMkLst>
            <pc:docMk/>
            <pc:sldMk cId="550267891" sldId="562"/>
            <ac:spMk id="8" creationId="{F1B8EDDC-940B-BD35-84A1-1163B3466DE2}"/>
          </ac:spMkLst>
        </pc:spChg>
        <pc:spChg chg="mod">
          <ac:chgData name="Kullas Paula" userId="S::paula.kullas@ovph.fi::98f82387-2637-44f0-8946-40bba92cf733" providerId="AD" clId="Web-{8D5074D7-A751-8A43-3367-7767D698B71C}" dt="2025-11-02T11:05:19.646" v="16" actId="20577"/>
          <ac:spMkLst>
            <pc:docMk/>
            <pc:sldMk cId="550267891" sldId="562"/>
            <ac:spMk id="9" creationId="{6293015D-D1AE-6165-00F6-D490CA772E38}"/>
          </ac:spMkLst>
        </pc:spChg>
      </pc:sldChg>
      <pc:sldChg chg="modSp">
        <pc:chgData name="Kullas Paula" userId="S::paula.kullas@ovph.fi::98f82387-2637-44f0-8946-40bba92cf733" providerId="AD" clId="Web-{8D5074D7-A751-8A43-3367-7767D698B71C}" dt="2025-11-02T13:39:43.063" v="985" actId="20577"/>
        <pc:sldMkLst>
          <pc:docMk/>
          <pc:sldMk cId="1658591148" sldId="563"/>
        </pc:sldMkLst>
        <pc:spChg chg="mod">
          <ac:chgData name="Kullas Paula" userId="S::paula.kullas@ovph.fi::98f82387-2637-44f0-8946-40bba92cf733" providerId="AD" clId="Web-{8D5074D7-A751-8A43-3367-7767D698B71C}" dt="2025-11-02T13:36:41.806" v="738" actId="20577"/>
          <ac:spMkLst>
            <pc:docMk/>
            <pc:sldMk cId="1658591148" sldId="563"/>
            <ac:spMk id="15" creationId="{15956D0F-8A7D-B8D5-5ACE-D0EBD28EE0A9}"/>
          </ac:spMkLst>
        </pc:spChg>
        <pc:spChg chg="mod">
          <ac:chgData name="Kullas Paula" userId="S::paula.kullas@ovph.fi::98f82387-2637-44f0-8946-40bba92cf733" providerId="AD" clId="Web-{8D5074D7-A751-8A43-3367-7767D698B71C}" dt="2025-11-02T11:36:21.846" v="470" actId="20577"/>
          <ac:spMkLst>
            <pc:docMk/>
            <pc:sldMk cId="1658591148" sldId="563"/>
            <ac:spMk id="19" creationId="{1CE3ECC4-2766-0EF7-1123-7E6207D264DE}"/>
          </ac:spMkLst>
        </pc:spChg>
        <pc:spChg chg="mod">
          <ac:chgData name="Kullas Paula" userId="S::paula.kullas@ovph.fi::98f82387-2637-44f0-8946-40bba92cf733" providerId="AD" clId="Web-{8D5074D7-A751-8A43-3367-7767D698B71C}" dt="2025-11-02T11:08:27.138" v="419" actId="20577"/>
          <ac:spMkLst>
            <pc:docMk/>
            <pc:sldMk cId="1658591148" sldId="563"/>
            <ac:spMk id="35" creationId="{1452C5F8-1BEF-D999-6460-DAE3985EA160}"/>
          </ac:spMkLst>
        </pc:spChg>
        <pc:spChg chg="mod">
          <ac:chgData name="Kullas Paula" userId="S::paula.kullas@ovph.fi::98f82387-2637-44f0-8946-40bba92cf733" providerId="AD" clId="Web-{8D5074D7-A751-8A43-3367-7767D698B71C}" dt="2025-11-02T13:39:43.063" v="985" actId="20577"/>
          <ac:spMkLst>
            <pc:docMk/>
            <pc:sldMk cId="1658591148" sldId="563"/>
            <ac:spMk id="40" creationId="{233BE2CB-1BD5-02F1-2A4E-9C3523AF8EDA}"/>
          </ac:spMkLst>
        </pc:spChg>
      </pc:sldChg>
      <pc:sldChg chg="modSp">
        <pc:chgData name="Kullas Paula" userId="S::paula.kullas@ovph.fi::98f82387-2637-44f0-8946-40bba92cf733" providerId="AD" clId="Web-{8D5074D7-A751-8A43-3367-7767D698B71C}" dt="2025-11-02T12:39:12.251" v="491" actId="20577"/>
        <pc:sldMkLst>
          <pc:docMk/>
          <pc:sldMk cId="2238526492" sldId="579"/>
        </pc:sldMkLst>
        <pc:spChg chg="mod">
          <ac:chgData name="Kullas Paula" userId="S::paula.kullas@ovph.fi::98f82387-2637-44f0-8946-40bba92cf733" providerId="AD" clId="Web-{8D5074D7-A751-8A43-3367-7767D698B71C}" dt="2025-11-02T12:37:49.342" v="484" actId="20577"/>
          <ac:spMkLst>
            <pc:docMk/>
            <pc:sldMk cId="2238526492" sldId="579"/>
            <ac:spMk id="5" creationId="{4D72DC3C-25D3-2071-DC1A-6ADA83D99563}"/>
          </ac:spMkLst>
        </pc:spChg>
        <pc:spChg chg="mod">
          <ac:chgData name="Kullas Paula" userId="S::paula.kullas@ovph.fi::98f82387-2637-44f0-8946-40bba92cf733" providerId="AD" clId="Web-{8D5074D7-A751-8A43-3367-7767D698B71C}" dt="2025-11-02T12:39:12.251" v="491" actId="20577"/>
          <ac:spMkLst>
            <pc:docMk/>
            <pc:sldMk cId="2238526492" sldId="579"/>
            <ac:spMk id="7" creationId="{669E2315-12F2-68DA-4393-F0437FF5C331}"/>
          </ac:spMkLst>
        </pc:spChg>
        <pc:spChg chg="mod">
          <ac:chgData name="Kullas Paula" userId="S::paula.kullas@ovph.fi::98f82387-2637-44f0-8946-40bba92cf733" providerId="AD" clId="Web-{8D5074D7-A751-8A43-3367-7767D698B71C}" dt="2025-11-02T12:37:25.701" v="475" actId="20577"/>
          <ac:spMkLst>
            <pc:docMk/>
            <pc:sldMk cId="2238526492" sldId="579"/>
            <ac:spMk id="9" creationId="{6293015D-D1AE-6165-00F6-D490CA772E38}"/>
          </ac:spMkLst>
        </pc:spChg>
        <pc:spChg chg="mod">
          <ac:chgData name="Kullas Paula" userId="S::paula.kullas@ovph.fi::98f82387-2637-44f0-8946-40bba92cf733" providerId="AD" clId="Web-{8D5074D7-A751-8A43-3367-7767D698B71C}" dt="2025-11-02T12:37:38.248" v="481" actId="20577"/>
          <ac:spMkLst>
            <pc:docMk/>
            <pc:sldMk cId="2238526492" sldId="579"/>
            <ac:spMk id="10" creationId="{DAC808CD-48EC-E844-D2DD-5C1903E242DF}"/>
          </ac:spMkLst>
        </pc:spChg>
      </pc:sldChg>
      <pc:sldChg chg="modSp">
        <pc:chgData name="Kullas Paula" userId="S::paula.kullas@ovph.fi::98f82387-2637-44f0-8946-40bba92cf733" providerId="AD" clId="Web-{8D5074D7-A751-8A43-3367-7767D698B71C}" dt="2025-11-02T13:27:39.187" v="620" actId="20577"/>
        <pc:sldMkLst>
          <pc:docMk/>
          <pc:sldMk cId="1898354109" sldId="580"/>
        </pc:sldMkLst>
        <pc:spChg chg="mod">
          <ac:chgData name="Kullas Paula" userId="S::paula.kullas@ovph.fi::98f82387-2637-44f0-8946-40bba92cf733" providerId="AD" clId="Web-{8D5074D7-A751-8A43-3367-7767D698B71C}" dt="2025-11-02T13:27:01.468" v="576" actId="20577"/>
          <ac:spMkLst>
            <pc:docMk/>
            <pc:sldMk cId="1898354109" sldId="580"/>
            <ac:spMk id="6" creationId="{6B29DF03-3E5E-F5BD-1388-9DB8FC99458C}"/>
          </ac:spMkLst>
        </pc:spChg>
        <pc:spChg chg="mod">
          <ac:chgData name="Kullas Paula" userId="S::paula.kullas@ovph.fi::98f82387-2637-44f0-8946-40bba92cf733" providerId="AD" clId="Web-{8D5074D7-A751-8A43-3367-7767D698B71C}" dt="2025-11-02T12:56:04.002" v="509" actId="20577"/>
          <ac:spMkLst>
            <pc:docMk/>
            <pc:sldMk cId="1898354109" sldId="580"/>
            <ac:spMk id="9" creationId="{C2510217-0C8D-2E97-58A5-04DBA954B1AA}"/>
          </ac:spMkLst>
        </pc:spChg>
        <pc:spChg chg="mod">
          <ac:chgData name="Kullas Paula" userId="S::paula.kullas@ovph.fi::98f82387-2637-44f0-8946-40bba92cf733" providerId="AD" clId="Web-{8D5074D7-A751-8A43-3367-7767D698B71C}" dt="2025-11-02T12:56:16.190" v="514" actId="20577"/>
          <ac:spMkLst>
            <pc:docMk/>
            <pc:sldMk cId="1898354109" sldId="580"/>
            <ac:spMk id="11" creationId="{0C6C33A5-345B-5CC9-4D47-71B591630B52}"/>
          </ac:spMkLst>
        </pc:spChg>
        <pc:spChg chg="mod">
          <ac:chgData name="Kullas Paula" userId="S::paula.kullas@ovph.fi::98f82387-2637-44f0-8946-40bba92cf733" providerId="AD" clId="Web-{8D5074D7-A751-8A43-3367-7767D698B71C}" dt="2025-11-02T12:41:25.800" v="503" actId="20577"/>
          <ac:spMkLst>
            <pc:docMk/>
            <pc:sldMk cId="1898354109" sldId="580"/>
            <ac:spMk id="19" creationId="{1CE3ECC4-2766-0EF7-1123-7E6207D264DE}"/>
          </ac:spMkLst>
        </pc:spChg>
        <pc:spChg chg="mod">
          <ac:chgData name="Kullas Paula" userId="S::paula.kullas@ovph.fi::98f82387-2637-44f0-8946-40bba92cf733" providerId="AD" clId="Web-{8D5074D7-A751-8A43-3367-7767D698B71C}" dt="2025-11-02T13:27:39.187" v="620" actId="20577"/>
          <ac:spMkLst>
            <pc:docMk/>
            <pc:sldMk cId="1898354109" sldId="580"/>
            <ac:spMk id="40" creationId="{233BE2CB-1BD5-02F1-2A4E-9C3523AF8EDA}"/>
          </ac:spMkLst>
        </pc:spChg>
      </pc:sldChg>
    </pc:docChg>
  </pc:docChgLst>
  <pc:docChgLst>
    <pc:chgData name="Mäki-Valtari Riika" userId="161f3c86-2fa8-45d8-8966-16ff2e48c5c2" providerId="ADAL" clId="{A5393E69-DB38-46F3-983E-1DC70C3E1E36}"/>
    <pc:docChg chg="modSld">
      <pc:chgData name="Mäki-Valtari Riika" userId="161f3c86-2fa8-45d8-8966-16ff2e48c5c2" providerId="ADAL" clId="{A5393E69-DB38-46F3-983E-1DC70C3E1E36}" dt="2025-10-28T09:13:44.460" v="27" actId="27918"/>
      <pc:docMkLst>
        <pc:docMk/>
      </pc:docMkLst>
      <pc:sldChg chg="modSp mod">
        <pc:chgData name="Mäki-Valtari Riika" userId="161f3c86-2fa8-45d8-8966-16ff2e48c5c2" providerId="ADAL" clId="{A5393E69-DB38-46F3-983E-1DC70C3E1E36}" dt="2025-10-28T08:41:36.300" v="5" actId="20577"/>
        <pc:sldMkLst>
          <pc:docMk/>
          <pc:sldMk cId="711752635" sldId="452"/>
        </pc:sldMkLst>
        <pc:spChg chg="mod">
          <ac:chgData name="Mäki-Valtari Riika" userId="161f3c86-2fa8-45d8-8966-16ff2e48c5c2" providerId="ADAL" clId="{A5393E69-DB38-46F3-983E-1DC70C3E1E36}" dt="2025-10-28T08:41:36.300" v="5" actId="20577"/>
          <ac:spMkLst>
            <pc:docMk/>
            <pc:sldMk cId="711752635" sldId="452"/>
            <ac:spMk id="12" creationId="{00000000-0000-0000-0000-000000000000}"/>
          </ac:spMkLst>
        </pc:spChg>
      </pc:sldChg>
      <pc:sldChg chg="modSp mod">
        <pc:chgData name="Mäki-Valtari Riika" userId="161f3c86-2fa8-45d8-8966-16ff2e48c5c2" providerId="ADAL" clId="{A5393E69-DB38-46F3-983E-1DC70C3E1E36}" dt="2025-10-28T09:13:44.460" v="27" actId="27918"/>
        <pc:sldMkLst>
          <pc:docMk/>
          <pc:sldMk cId="1658591148" sldId="563"/>
        </pc:sldMkLst>
        <pc:graphicFrameChg chg="mod">
          <ac:chgData name="Mäki-Valtari Riika" userId="161f3c86-2fa8-45d8-8966-16ff2e48c5c2" providerId="ADAL" clId="{A5393E69-DB38-46F3-983E-1DC70C3E1E36}" dt="2025-10-28T09:07:55.553" v="18" actId="113"/>
          <ac:graphicFrameMkLst>
            <pc:docMk/>
            <pc:sldMk cId="1658591148" sldId="563"/>
            <ac:graphicFrameMk id="5" creationId="{00000000-0000-0000-0000-000000000000}"/>
          </ac:graphicFrameMkLst>
        </pc:graphicFrameChg>
      </pc:sldChg>
    </pc:docChg>
  </pc:docChgLst>
  <pc:docChgLst>
    <pc:chgData name="Kullas Paula" userId="S::paula.kullas@ovph.fi::98f82387-2637-44f0-8946-40bba92cf733" providerId="AD" clId="Web-{0E22970E-1900-6C03-7076-6C05F5A58791}"/>
    <pc:docChg chg="modSld">
      <pc:chgData name="Kullas Paula" userId="S::paula.kullas@ovph.fi::98f82387-2637-44f0-8946-40bba92cf733" providerId="AD" clId="Web-{0E22970E-1900-6C03-7076-6C05F5A58791}" dt="2025-11-03T08:03:03.008" v="15" actId="20577"/>
      <pc:docMkLst>
        <pc:docMk/>
      </pc:docMkLst>
      <pc:sldChg chg="modSp">
        <pc:chgData name="Kullas Paula" userId="S::paula.kullas@ovph.fi::98f82387-2637-44f0-8946-40bba92cf733" providerId="AD" clId="Web-{0E22970E-1900-6C03-7076-6C05F5A58791}" dt="2025-11-03T07:57:12.078" v="2" actId="14100"/>
        <pc:sldMkLst>
          <pc:docMk/>
          <pc:sldMk cId="711752635" sldId="452"/>
        </pc:sldMkLst>
        <pc:cxnChg chg="mod">
          <ac:chgData name="Kullas Paula" userId="S::paula.kullas@ovph.fi::98f82387-2637-44f0-8946-40bba92cf733" providerId="AD" clId="Web-{0E22970E-1900-6C03-7076-6C05F5A58791}" dt="2025-11-03T07:57:12.078" v="2" actId="14100"/>
          <ac:cxnSpMkLst>
            <pc:docMk/>
            <pc:sldMk cId="711752635" sldId="452"/>
            <ac:cxnSpMk id="47" creationId="{ED56169F-95A3-E540-78EC-BEE34775611D}"/>
          </ac:cxnSpMkLst>
        </pc:cxnChg>
      </pc:sldChg>
      <pc:sldChg chg="modSp">
        <pc:chgData name="Kullas Paula" userId="S::paula.kullas@ovph.fi::98f82387-2637-44f0-8946-40bba92cf733" providerId="AD" clId="Web-{0E22970E-1900-6C03-7076-6C05F5A58791}" dt="2025-11-03T07:55:15.916" v="0" actId="20577"/>
        <pc:sldMkLst>
          <pc:docMk/>
          <pc:sldMk cId="1658591148" sldId="563"/>
        </pc:sldMkLst>
        <pc:spChg chg="mod">
          <ac:chgData name="Kullas Paula" userId="S::paula.kullas@ovph.fi::98f82387-2637-44f0-8946-40bba92cf733" providerId="AD" clId="Web-{0E22970E-1900-6C03-7076-6C05F5A58791}" dt="2025-11-03T07:55:15.916" v="0" actId="20577"/>
          <ac:spMkLst>
            <pc:docMk/>
            <pc:sldMk cId="1658591148" sldId="563"/>
            <ac:spMk id="40" creationId="{233BE2CB-1BD5-02F1-2A4E-9C3523AF8EDA}"/>
          </ac:spMkLst>
        </pc:spChg>
      </pc:sldChg>
      <pc:sldChg chg="modSp">
        <pc:chgData name="Kullas Paula" userId="S::paula.kullas@ovph.fi::98f82387-2637-44f0-8946-40bba92cf733" providerId="AD" clId="Web-{0E22970E-1900-6C03-7076-6C05F5A58791}" dt="2025-11-03T08:03:03.008" v="15" actId="20577"/>
        <pc:sldMkLst>
          <pc:docMk/>
          <pc:sldMk cId="1898354109" sldId="580"/>
        </pc:sldMkLst>
        <pc:spChg chg="mod">
          <ac:chgData name="Kullas Paula" userId="S::paula.kullas@ovph.fi::98f82387-2637-44f0-8946-40bba92cf733" providerId="AD" clId="Web-{0E22970E-1900-6C03-7076-6C05F5A58791}" dt="2025-11-03T08:03:03.008" v="15" actId="20577"/>
          <ac:spMkLst>
            <pc:docMk/>
            <pc:sldMk cId="1898354109" sldId="580"/>
            <ac:spMk id="40" creationId="{233BE2CB-1BD5-02F1-2A4E-9C3523AF8EDA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</c:v>
                </c:pt>
                <c:pt idx="1">
                  <c:v>23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46</c:v>
                </c:pt>
                <c:pt idx="1">
                  <c:v>35</c:v>
                </c:pt>
                <c:pt idx="2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232A48D8-9445-4459-A99C-AE7F5E0B4038}" type="VALUE">
                      <a:rPr lang="en-US" b="1"/>
                      <a:pPr/>
                      <a:t>[ARVO]</a:t>
                    </a:fld>
                    <a:endParaRPr lang="fi-FI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AD8D-41D0-8707-703E656156F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152F3A5-C7EE-473F-8383-A29CD4EB815D}" type="VALUE">
                      <a:rPr lang="en-US" b="1"/>
                      <a:pPr/>
                      <a:t>[ARVO]</a:t>
                    </a:fld>
                    <a:endParaRPr lang="fi-FI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D8D-41D0-8707-703E656156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24</c:v>
                </c:pt>
                <c:pt idx="1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0-43B5-96BF-408CFBFA77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7.11.2025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7DB2FD-E821-42CD-A42C-78AD0F702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344822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525476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2199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589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511825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83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645449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596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28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91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7382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56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70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4108073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291625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197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250032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69135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408230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69135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0A171E4-2134-B803-5877-F59E9F5BB84C}"/>
              </a:ext>
            </a:extLst>
          </p:cNvPr>
          <p:cNvCxnSpPr>
            <a:cxnSpLocks/>
          </p:cNvCxnSpPr>
          <p:nvPr userDrawn="1"/>
        </p:nvCxnSpPr>
        <p:spPr>
          <a:xfrm>
            <a:off x="8691356" y="3429000"/>
            <a:ext cx="342443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1919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6424676" y="1618614"/>
            <a:ext cx="0" cy="27178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238625" y="4336471"/>
            <a:ext cx="78771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3476625" y="4336471"/>
            <a:ext cx="0" cy="23992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7120001" y="4336471"/>
            <a:ext cx="0" cy="23992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336471"/>
            <a:ext cx="303041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92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4604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3808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562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0" r:id="rId20"/>
    <p:sldLayoutId id="2147483731" r:id="rId21"/>
    <p:sldLayoutId id="2147483732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/>
              <a:t>Omavalvonnan seurantatietojen raportointi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026197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Tulosalue: Kuntoutuspalvelut, Kuntoutus ja psykososiaaliset palvelut</a:t>
            </a:r>
          </a:p>
          <a:p>
            <a:r>
              <a:rPr lang="fi-FI" dirty="0"/>
              <a:t>Raportoitava ajanjakso: 5-8.2025</a:t>
            </a:r>
            <a:endParaRPr lang="fi-FI" dirty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dirty="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 dirty="0">
                <a:solidFill>
                  <a:schemeClr val="bg1"/>
                </a:solidFill>
              </a:rPr>
              <a:t>NPS (Net </a:t>
            </a:r>
            <a:r>
              <a:rPr lang="fi-FI" sz="1400" dirty="0" err="1">
                <a:solidFill>
                  <a:schemeClr val="bg1"/>
                </a:solidFill>
              </a:rPr>
              <a:t>Promoter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Score</a:t>
            </a:r>
            <a:r>
              <a:rPr lang="fi-FI" sz="1400" dirty="0">
                <a:solidFill>
                  <a:schemeClr val="bg1"/>
                </a:solidFill>
              </a:rPr>
              <a:t>): Suositteluindeksi (asiakkaat ja henkilöstö)</a:t>
            </a:r>
            <a:endParaRPr lang="fi-FI" sz="1400" dirty="0">
              <a:solidFill>
                <a:schemeClr val="bg1"/>
              </a:solidFill>
              <a:cs typeface="Arial"/>
            </a:endParaRPr>
          </a:p>
          <a:p>
            <a:r>
              <a:rPr lang="fi-FI" sz="1400" dirty="0" err="1">
                <a:solidFill>
                  <a:schemeClr val="bg1"/>
                </a:solidFill>
              </a:rPr>
              <a:t>Haipro</a:t>
            </a:r>
            <a:r>
              <a:rPr lang="fi-FI" sz="1400" dirty="0">
                <a:solidFill>
                  <a:schemeClr val="bg1"/>
                </a:solidFill>
              </a:rPr>
              <a:t>: Haitta- ja vaaratapahtumailmoitus -järjestelmä </a:t>
            </a:r>
            <a:endParaRPr lang="fi-FI" sz="1400" dirty="0">
              <a:solidFill>
                <a:schemeClr val="bg1"/>
              </a:solidFill>
              <a:cs typeface="Arial"/>
            </a:endParaRPr>
          </a:p>
          <a:p>
            <a:r>
              <a:rPr lang="fi-FI" sz="1400" dirty="0">
                <a:solidFill>
                  <a:schemeClr val="bg1"/>
                </a:solidFill>
              </a:rPr>
              <a:t>Edellisen kauden (1-4.2025) arvo ilmoitetaan suluissa.</a:t>
            </a:r>
            <a:endParaRPr lang="fi-FI" sz="1400" dirty="0">
              <a:solidFill>
                <a:schemeClr val="bg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5734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/>
              <a:t>Saatavuus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37240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tx2"/>
                </a:solidFill>
              </a:rPr>
              <a:t>Palveluun pääsy kuntoutuspalveluissa </a:t>
            </a:r>
          </a:p>
          <a:p>
            <a:pPr algn="ctr"/>
            <a:r>
              <a:rPr lang="fi-FI" sz="1400" b="1" dirty="0"/>
              <a:t> </a:t>
            </a:r>
          </a:p>
          <a:p>
            <a:r>
              <a:rPr lang="fi-FI" sz="1600" b="1" dirty="0"/>
              <a:t>ESH-fysiatria</a:t>
            </a:r>
          </a:p>
          <a:p>
            <a:r>
              <a:rPr lang="fi-FI" sz="1600" dirty="0"/>
              <a:t>Lähetteiden käsittely 21 vrk sisällä</a:t>
            </a:r>
          </a:p>
          <a:p>
            <a:r>
              <a:rPr lang="fi-FI" sz="1600" dirty="0"/>
              <a:t>Arviointi 3kk sisällä</a:t>
            </a:r>
          </a:p>
          <a:p>
            <a:r>
              <a:rPr lang="fi-FI" sz="1600" dirty="0"/>
              <a:t>Hoitoon pääsy 6kk sisällä</a:t>
            </a:r>
          </a:p>
          <a:p>
            <a:r>
              <a:rPr lang="fi-FI" sz="1600" b="1" dirty="0"/>
              <a:t>Fysioterapia</a:t>
            </a:r>
          </a:p>
          <a:p>
            <a:r>
              <a:rPr lang="fi-FI" sz="1600" dirty="0"/>
              <a:t>PTH + ESH</a:t>
            </a:r>
          </a:p>
          <a:p>
            <a:r>
              <a:rPr lang="fi-FI" sz="1600" b="1" dirty="0"/>
              <a:t>Toimintaterapia </a:t>
            </a:r>
          </a:p>
          <a:p>
            <a:r>
              <a:rPr lang="fi-FI" sz="1600" dirty="0"/>
              <a:t>PTH + ESH</a:t>
            </a:r>
          </a:p>
          <a:p>
            <a:endParaRPr lang="fi-FI" sz="1600" dirty="0"/>
          </a:p>
          <a:p>
            <a:r>
              <a:rPr lang="fi-FI" sz="1600" b="1" dirty="0"/>
              <a:t>Puheterapia </a:t>
            </a:r>
          </a:p>
          <a:p>
            <a:r>
              <a:rPr lang="fi-FI" sz="1600" dirty="0"/>
              <a:t>PTH + ESH</a:t>
            </a:r>
          </a:p>
          <a:p>
            <a:endParaRPr lang="fi-FI" sz="1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38318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spcAft>
                <a:spcPts val="600"/>
              </a:spcAft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Tilanne:</a:t>
            </a:r>
            <a:endParaRPr lang="fi-FI" sz="1400" dirty="0">
              <a:solidFill>
                <a:srgbClr val="213A8F"/>
              </a:solidFill>
              <a:cs typeface="Arial"/>
            </a:endParaRPr>
          </a:p>
          <a:p>
            <a:r>
              <a:rPr lang="fi-FI" sz="1600" dirty="0">
                <a:solidFill>
                  <a:schemeClr val="tx2"/>
                </a:solidFill>
                <a:cs typeface="Arial"/>
              </a:rPr>
              <a:t>Odottanut fysiatria yli 21 vrk: 252</a:t>
            </a:r>
          </a:p>
          <a:p>
            <a:endParaRPr lang="fi-FI" sz="1600" dirty="0">
              <a:solidFill>
                <a:schemeClr val="tx2"/>
              </a:solidFill>
              <a:cs typeface="Arial"/>
            </a:endParaRPr>
          </a:p>
          <a:p>
            <a:r>
              <a:rPr lang="fi-FI" sz="1600" dirty="0">
                <a:solidFill>
                  <a:schemeClr val="tx2"/>
                </a:solidFill>
                <a:cs typeface="Arial"/>
              </a:rPr>
              <a:t>Odottanut arviointia yli 3kk: 26</a:t>
            </a:r>
          </a:p>
          <a:p>
            <a:endParaRPr lang="fi-FI" sz="1600" dirty="0">
              <a:solidFill>
                <a:schemeClr val="tx2"/>
              </a:solidFill>
              <a:cs typeface="Arial"/>
            </a:endParaRPr>
          </a:p>
          <a:p>
            <a:r>
              <a:rPr lang="fi-FI" sz="1600" dirty="0">
                <a:solidFill>
                  <a:schemeClr val="tx2"/>
                </a:solidFill>
                <a:cs typeface="Arial"/>
              </a:rPr>
              <a:t>Odottanut hoitoon pääsyä yli 6kk: 296</a:t>
            </a:r>
          </a:p>
          <a:p>
            <a:endParaRPr lang="fi-FI" sz="1400" b="1" dirty="0">
              <a:solidFill>
                <a:schemeClr val="tx2"/>
              </a:solidFill>
              <a:cs typeface="Arial"/>
            </a:endParaRPr>
          </a:p>
          <a:p>
            <a:r>
              <a:rPr lang="fi-FI" sz="1600" dirty="0">
                <a:solidFill>
                  <a:schemeClr val="tx2"/>
                </a:solidFill>
                <a:cs typeface="Arial"/>
              </a:rPr>
              <a:t>Yli 3kk:tta terapia-arviointia  jonottaneet, fysioterapia : 0</a:t>
            </a:r>
          </a:p>
          <a:p>
            <a:endParaRPr lang="fi-FI" sz="1600" dirty="0">
              <a:solidFill>
                <a:schemeClr val="tx2"/>
              </a:solidFill>
              <a:cs typeface="Arial"/>
            </a:endParaRPr>
          </a:p>
          <a:p>
            <a:r>
              <a:rPr lang="fi-FI" sz="1600" dirty="0">
                <a:solidFill>
                  <a:schemeClr val="tx2"/>
                </a:solidFill>
                <a:cs typeface="Arial"/>
              </a:rPr>
              <a:t> Yli 3kk:tta jonottaneet terapia-arviointia, toimintaterapia: 70</a:t>
            </a:r>
          </a:p>
          <a:p>
            <a:endParaRPr lang="fi-FI" sz="1600" dirty="0">
              <a:solidFill>
                <a:schemeClr val="tx2"/>
              </a:solidFill>
              <a:cs typeface="Arial"/>
            </a:endParaRPr>
          </a:p>
          <a:p>
            <a:r>
              <a:rPr lang="fi-FI" sz="1600" dirty="0">
                <a:solidFill>
                  <a:schemeClr val="tx2"/>
                </a:solidFill>
                <a:cs typeface="Arial"/>
              </a:rPr>
              <a:t>Yli 3kk:tta jonottaneet terapia-arviointia, puheterapia: 16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21390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Terapiaresursseja pyritään kohdistamaan sinne, missä jonoja muodostunut. Neuvolatiimitoiminnalla pyritään varmistamaan asiakkaiden oikea-aikaiset arvioinnit.</a:t>
            </a:r>
          </a:p>
          <a:p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Fysiatrian jonohallintaa pyritään tehostamaan </a:t>
            </a:r>
            <a:r>
              <a:rPr lang="fi-FI" sz="14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hoitoonpääsyn</a:t>
            </a: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nopeuttamiseksi. </a:t>
            </a: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/>
              <a:t>Turvallisuus ja laatu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14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2.11.2025</a:t>
            </a:r>
          </a:p>
          <a:p>
            <a:pPr>
              <a:lnSpc>
                <a:spcPct val="150000"/>
              </a:lnSpc>
            </a:pPr>
            <a:r>
              <a:rPr lang="sv-SE" sz="1400" b="1" dirty="0" err="1"/>
              <a:t>Kaikki</a:t>
            </a:r>
            <a:r>
              <a:rPr lang="sv-SE" sz="1400" b="1" dirty="0"/>
              <a:t> </a:t>
            </a:r>
            <a:r>
              <a:rPr lang="sv-SE" sz="1400" b="1" dirty="0" err="1"/>
              <a:t>ilmoitukset</a:t>
            </a:r>
            <a:r>
              <a:rPr lang="sv-SE" sz="1400" b="1"/>
              <a:t>: 31</a:t>
            </a:r>
            <a:endParaRPr lang="sv-SE" sz="1400" dirty="0"/>
          </a:p>
          <a:p>
            <a:pPr>
              <a:lnSpc>
                <a:spcPct val="150000"/>
              </a:lnSpc>
            </a:pPr>
            <a:r>
              <a:rPr lang="sv-SE" sz="1400" b="1" err="1"/>
              <a:t>Odottaa</a:t>
            </a:r>
            <a:r>
              <a:rPr lang="sv-SE" sz="1400" b="1" dirty="0"/>
              <a:t> </a:t>
            </a:r>
            <a:r>
              <a:rPr lang="sv-SE" sz="1400" b="1" err="1"/>
              <a:t>käsittelyä</a:t>
            </a:r>
            <a:r>
              <a:rPr lang="sv-SE" sz="1400" b="1"/>
              <a:t>: 0</a:t>
            </a:r>
            <a:r>
              <a:rPr lang="sv-SE" sz="1400"/>
              <a:t> (0%)</a:t>
            </a:r>
            <a:endParaRPr lang="en-US" sz="1400"/>
          </a:p>
          <a:p>
            <a:pPr>
              <a:lnSpc>
                <a:spcPct val="150000"/>
              </a:lnSpc>
            </a:pPr>
            <a:r>
              <a:rPr lang="sv-SE" sz="1400" b="1" dirty="0" err="1"/>
              <a:t>Odottaa</a:t>
            </a:r>
            <a:r>
              <a:rPr lang="sv-SE" sz="1400" b="1" dirty="0"/>
              <a:t> </a:t>
            </a:r>
            <a:r>
              <a:rPr lang="sv-SE" sz="1400" b="1" dirty="0" err="1"/>
              <a:t>lisätietoa</a:t>
            </a:r>
            <a:r>
              <a:rPr lang="sv-SE" sz="1400" b="1" dirty="0"/>
              <a:t>: 0</a:t>
            </a:r>
            <a:r>
              <a:rPr lang="sv-SE" sz="1400" dirty="0"/>
              <a:t> (0%)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err="1"/>
              <a:t>Käsittelyssä</a:t>
            </a:r>
            <a:r>
              <a:rPr lang="sv-SE" sz="1400" b="1" dirty="0"/>
              <a:t>: 8</a:t>
            </a:r>
            <a:r>
              <a:rPr lang="sv-SE" sz="1400" dirty="0"/>
              <a:t> (26%)</a:t>
            </a:r>
            <a:br>
              <a:rPr lang="sv-SE" sz="1400" dirty="0"/>
            </a:br>
            <a:r>
              <a:rPr lang="sv-SE" sz="1400" b="1" dirty="0" err="1"/>
              <a:t>Valmis</a:t>
            </a:r>
            <a:r>
              <a:rPr lang="sv-SE" sz="1400" b="1"/>
              <a:t>: 23</a:t>
            </a:r>
            <a:r>
              <a:rPr lang="sv-SE" sz="1400"/>
              <a:t> (74%)</a:t>
            </a:r>
            <a:endParaRPr lang="en-US" sz="1400"/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5" name="Chart 4" descr="Taulukko Vaaratapahtumailmoitusten määrä &#10;Tammikuu-Huhtikuu 2023 52&#10;Tammikuu-Huhtikuu 2024 62&#10;Tammikuu-Huhtikuu 2025&#10;Toukokuu-Elokuu 2023 67&#10;Toukokuu-Elokuu 2024 71&#10;Toukokuu-Elokuu 2025&#10;Syyskuu-Joulukuu 2023 82&#10;Syyskuu- Joulukuu 2024 55&#10;Syyskuu- Joulukuu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4837229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37384" y="1656000"/>
            <a:ext cx="3371874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Yleisimmät ilmoitustyypit henkilökunta:</a:t>
            </a:r>
          </a:p>
          <a:p>
            <a:pPr marL="342900" indent="-342900">
              <a:buFontTx/>
              <a:buAutoNum type="arabicPeriod"/>
            </a:pPr>
            <a:r>
              <a:rPr lang="fi-FI" sz="1600" dirty="0">
                <a:solidFill>
                  <a:schemeClr val="tx2"/>
                </a:solidFill>
                <a:cs typeface="Arial"/>
              </a:rPr>
              <a:t>Palvelujen järjestelyihin tai saatavuuteen liittyvä</a:t>
            </a:r>
          </a:p>
          <a:p>
            <a:pPr marL="342900" indent="-342900">
              <a:buAutoNum type="arabicPeriod"/>
            </a:pPr>
            <a:r>
              <a:rPr lang="fi-FI" sz="1600" dirty="0">
                <a:solidFill>
                  <a:schemeClr val="tx2"/>
                </a:solidFill>
                <a:cs typeface="Arial"/>
              </a:rPr>
              <a:t>Tiedonkulkuun tai tiedon hallintaan liittyvä</a:t>
            </a:r>
          </a:p>
          <a:p>
            <a:pPr marL="342900" indent="-342900">
              <a:buFontTx/>
              <a:buAutoNum type="arabicPeriod"/>
            </a:pPr>
            <a:r>
              <a:rPr lang="fi-FI" sz="1600" dirty="0">
                <a:solidFill>
                  <a:schemeClr val="tx2"/>
                </a:solidFill>
                <a:latin typeface="Arial" panose="020B0604020202020204"/>
                <a:cs typeface="Arial"/>
              </a:rPr>
              <a:t>Kaatuminen</a:t>
            </a:r>
            <a:endParaRPr lang="fi-FI" sz="1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342900" marR="0" lvl="0" indent="-3429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fi-FI" sz="160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b="1" dirty="0">
              <a:solidFill>
                <a:srgbClr val="00A174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Asiakkaiden  ja omaisten tekemät 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4" name="Chart 3" descr="Taulukko Asiakkaiden vaaratapahtumailmoitusten määrä &#10;Tammikuu-Huhtikuu 2023 6&#10;Tammikuu-Huhtikuu 2024 12&#10;Tammikuu-Huhtikuu 2025&#10;Toukokuu-Elokuu 2023 12&#10;Toukokuu-Elokuu 2024 14&#10;Toukokuu-Elokuu 2025&#10;Syyskuu-Joulukuu 2023 12&#10;Syyskuu- Joulukuu 2024 10&#10;Syyskuu- Joulukuu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4506911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 dirty="0">
                <a:solidFill>
                  <a:schemeClr val="accent5"/>
                </a:solidFill>
              </a:rPr>
              <a:t>Yhteydenotot potilasasia-vastaaville (kpl)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 dirty="0">
                <a:solidFill>
                  <a:srgbClr val="213A8F"/>
                </a:solidFill>
                <a:latin typeface="Arial" panose="020B0604020202020204"/>
                <a:cs typeface="Arial"/>
              </a:rPr>
              <a:t>0</a:t>
            </a:r>
            <a:r>
              <a:rPr kumimoji="0" lang="fi-FI" sz="3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400" dirty="0">
                <a:solidFill>
                  <a:srgbClr val="213A8F"/>
                </a:solidFill>
                <a:latin typeface="Arial" panose="020B0604020202020204"/>
                <a:cs typeface="Arial"/>
              </a:rPr>
              <a:t>0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  <a:endParaRPr kumimoji="0" lang="fi-FI" sz="3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/>
          </p:cNvSpPr>
          <p:nvPr/>
        </p:nvSpPr>
        <p:spPr>
          <a:xfrm>
            <a:off x="6696075" y="4608000"/>
            <a:ext cx="191931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Yhteydenotot sosiaaliasiavastaaville (kpl)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5901368"/>
            <a:ext cx="191931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800" dirty="0">
                <a:solidFill>
                  <a:srgbClr val="213A8F"/>
                </a:solidFill>
                <a:latin typeface="Arial" panose="020B0604020202020204"/>
                <a:cs typeface="Arial"/>
              </a:rPr>
              <a:t>0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400" dirty="0">
                <a:solidFill>
                  <a:srgbClr val="213A8F"/>
                </a:solidFill>
                <a:latin typeface="Arial" panose="020B0604020202020204"/>
                <a:cs typeface="Arial"/>
              </a:rPr>
              <a:t>0</a:t>
            </a: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37384" y="3436425"/>
            <a:ext cx="3371874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</a:t>
            </a:r>
            <a:r>
              <a:rPr kumimoji="0" lang="sv-SE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toimenpiteet</a:t>
            </a:r>
            <a:endParaRPr kumimoji="0" lang="sv-SE" sz="16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lang="fi-FI" sz="1400" dirty="0" err="1">
                <a:cs typeface="Arial"/>
              </a:rPr>
              <a:t>Haiprot</a:t>
            </a:r>
            <a:r>
              <a:rPr lang="fi-FI" sz="1400" dirty="0">
                <a:cs typeface="Arial"/>
              </a:rPr>
              <a:t> on käsitelty yksiköiden kokouksissa. Kokouksissa pohdittu toimenpiteitä, jotta vastaavat tapahtumat ei toistuisi.</a:t>
            </a:r>
          </a:p>
          <a:p>
            <a:r>
              <a:rPr lang="fi-FI" sz="1400" dirty="0">
                <a:cs typeface="Arial"/>
              </a:rPr>
              <a:t>Uuteen potilastietojärjestelmään liittyen tarkennettu ohjeistusta sekä lähetetty tiedotteita yhteistyötahoille. </a:t>
            </a:r>
          </a:p>
          <a:p>
            <a:r>
              <a:rPr lang="fi-FI" sz="1400" dirty="0">
                <a:cs typeface="Arial"/>
              </a:rPr>
              <a:t>Päivitetty hoito-ohjeita. </a:t>
            </a: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dirty="0"/>
              <a:t>Asiakaskokemus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fi-FI" sz="1600" dirty="0">
                <a:solidFill>
                  <a:schemeClr val="tx2"/>
                </a:solidFill>
              </a:rPr>
              <a:t>Asiakaspalautteen kokonaismäärä kauden aikana 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68 (62)</a:t>
            </a:r>
            <a:endParaRPr kumimoji="0" lang="fi-FI" sz="1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324A56F3-DD2B-C231-82CE-480469E83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cxnSp>
        <p:nvCxnSpPr>
          <p:cNvPr id="47" name="Straight Arrow Connector 46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ED56169F-95A3-E540-78EC-BEE34775611D}"/>
              </a:ext>
            </a:extLst>
          </p:cNvPr>
          <p:cNvCxnSpPr>
            <a:cxnSpLocks/>
          </p:cNvCxnSpPr>
          <p:nvPr/>
        </p:nvCxnSpPr>
        <p:spPr>
          <a:xfrm flipV="1">
            <a:off x="4954210" y="3848250"/>
            <a:ext cx="584890" cy="3498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70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(65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)</a:t>
            </a:r>
            <a:endParaRPr kumimoji="0" lang="fi-FI" sz="20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Minulle jäi tunne, että minusta välitettiin kokonaisvaltaisesti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4,57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(3,57)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4,50</a:t>
            </a: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(4,09)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oloni turvalliseksi hoidon / palvelun aikana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4,57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4,21)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4,37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(4,5)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Tiedän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,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miten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/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palveluni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jatkuu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4,41</a:t>
            </a: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(4,13)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4,00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(4,13)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4,47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3,64)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4,72</a:t>
            </a: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(4,68)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Positiivinen palaute</a:t>
            </a:r>
          </a:p>
          <a:p>
            <a:pPr>
              <a:defRPr/>
            </a:pPr>
            <a:r>
              <a:rPr lang="fi-FI" sz="1400" dirty="0">
                <a:latin typeface="Arial" panose="020B0604020202020204"/>
                <a:ea typeface="+mn-lt"/>
                <a:cs typeface="Arial" panose="020B0604020202020204"/>
              </a:rPr>
              <a:t>Ystävällinen kohtaaminen</a:t>
            </a:r>
            <a:endParaRPr kumimoji="0" lang="fi-FI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 dirty="0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 dirty="0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Negatiivinen palaute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dirty="0">
                <a:latin typeface="Arial"/>
                <a:cs typeface="Arial"/>
              </a:rPr>
              <a:t>Kohtaaminen</a:t>
            </a:r>
          </a:p>
          <a:p>
            <a:pPr>
              <a:defRPr/>
            </a:pPr>
            <a:r>
              <a:rPr lang="fi-FI" sz="1400" dirty="0">
                <a:latin typeface="Arial"/>
                <a:cs typeface="Arial"/>
              </a:rPr>
              <a:t>Huono saavutettavuus</a:t>
            </a: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400039" y="5202831"/>
            <a:ext cx="1820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Muistutukset ja kantelut (lkm)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329174" y="5807706"/>
            <a:ext cx="1962321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dirty="0">
                <a:latin typeface="Arial" panose="020B0604020202020204"/>
              </a:rPr>
              <a:t>3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</a:t>
            </a:r>
            <a:r>
              <a:rPr lang="fi-FI" sz="1600" dirty="0">
                <a:latin typeface="Arial" panose="020B0604020202020204"/>
              </a:rPr>
              <a:t>5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/>
              <a:t>Osallisuus		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2" cy="321843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b="1" dirty="0">
                <a:solidFill>
                  <a:schemeClr val="accent6"/>
                </a:solidFill>
                <a:latin typeface="+mj-lt"/>
              </a:rPr>
              <a:t>Miten tuetaan asiakkaiden ja läheisten osallisuutta palveluiden suunnittelussa, toteutuksessa ja arvioinnissa:</a:t>
            </a:r>
          </a:p>
          <a:p>
            <a:r>
              <a:rPr lang="fi-FI" sz="1400" dirty="0">
                <a:latin typeface="+mj-lt"/>
                <a:cs typeface="Arial"/>
              </a:rPr>
              <a:t>Asiakas on mukana omaa hoitoaan ja kuntoutustaan koskevassa päätöksenteossa. Asiasta ja läheisiä kannustetaan aktiivisuuteen omakuntoutuksen suhteen ja heille annetaan asianmukaiset ohjeet tämän toteuttamiseen. Itsearviointimenetelmät on osittain käytössä. .</a:t>
            </a:r>
            <a:endParaRPr lang="fi-FI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/>
            <a:r>
              <a:rPr lang="fi-FI" sz="1400" b="1" dirty="0">
                <a:solidFill>
                  <a:schemeClr val="accent5"/>
                </a:solidFill>
                <a:latin typeface="+mj-lt"/>
              </a:rPr>
              <a:t>Yhdessä sovitut teemat järjestöjen kanssa palveluiden kehittämiseen:</a:t>
            </a:r>
          </a:p>
          <a:p>
            <a:pPr>
              <a:defRPr/>
            </a:pPr>
            <a:r>
              <a:rPr lang="fi-FI" sz="1400" dirty="0">
                <a:cs typeface="Arial"/>
              </a:rPr>
              <a:t>Vuonna 2025 ei ole järjestetty järjestöjen kanssa yhteistyökokouksia, jossa olisi sovittu kehittämien teemoista.</a:t>
            </a:r>
            <a:endParaRPr lang="fi-FI" dirty="0"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4926610"/>
            <a:ext cx="5111144" cy="73866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fi-FI" sz="1400" b="1" dirty="0">
                <a:solidFill>
                  <a:schemeClr val="accent5"/>
                </a:solidFill>
                <a:latin typeface="+mj-lt"/>
              </a:rPr>
              <a:t>Asiakasosallistujia, kokemusosaajia tai asiakasraati on mukana palvelujen kehittämisessä ja arvioinnissa:</a:t>
            </a:r>
          </a:p>
          <a:p>
            <a:r>
              <a:rPr lang="fi-FI" sz="1400" dirty="0">
                <a:solidFill>
                  <a:schemeClr val="tx2"/>
                </a:solidFill>
                <a:latin typeface="Arial" panose="020B0604020202020204"/>
                <a:cs typeface="Arial"/>
              </a:rPr>
              <a:t>Ei ole aktiivisesti mukana.</a:t>
            </a:r>
            <a:endParaRPr lang="fi-FI" dirty="0">
              <a:solidFill>
                <a:schemeClr val="tx2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b="1" dirty="0">
                <a:solidFill>
                  <a:schemeClr val="accent5"/>
                </a:solidFill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 dirty="0">
                <a:solidFill>
                  <a:schemeClr val="accent5"/>
                </a:solidFill>
                <a:latin typeface="+mj-lt"/>
              </a:rPr>
              <a:t>muistutusten ja kanteluiden perusteella: </a:t>
            </a:r>
          </a:p>
          <a:p>
            <a:pPr lvl="0"/>
            <a:r>
              <a:rPr lang="fi-FI" sz="1400" dirty="0"/>
              <a:t>​</a:t>
            </a:r>
          </a:p>
          <a:p>
            <a:r>
              <a:rPr lang="fi-FI" sz="1400" dirty="0">
                <a:cs typeface="Arial"/>
              </a:rPr>
              <a:t>Henkilöstökokouksissa keskustellaan yksikön </a:t>
            </a:r>
            <a:r>
              <a:rPr lang="fi-FI" sz="1400" dirty="0" err="1">
                <a:cs typeface="Arial"/>
              </a:rPr>
              <a:t>Haipro</a:t>
            </a:r>
            <a:r>
              <a:rPr lang="fi-FI" sz="1400" dirty="0">
                <a:cs typeface="Arial"/>
              </a:rPr>
              <a:t>-ilmoituksista. Niissä suunnitellaan ja sovitaan myös kehittämistoimenpiteistä, jotta tapahtuma ei toistu.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Henkilöstö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5152213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 err="1">
                <a:solidFill>
                  <a:schemeClr val="accent5"/>
                </a:solidFill>
              </a:rPr>
              <a:t>Henkilöstömäärä</a:t>
            </a:r>
            <a:r>
              <a:rPr lang="sv-SE" sz="1600" b="1" dirty="0">
                <a:solidFill>
                  <a:schemeClr val="accent5"/>
                </a:solidFill>
              </a:rPr>
              <a:t>:</a:t>
            </a:r>
          </a:p>
          <a:p>
            <a:r>
              <a:rPr lang="fi-FI" sz="1600" dirty="0"/>
              <a:t>Vakituisen hoitohenkilökunnan määrä n= 232</a:t>
            </a:r>
            <a:endParaRPr lang="fi-FI" sz="1600" dirty="0">
              <a:cs typeface="Arial"/>
            </a:endParaRPr>
          </a:p>
          <a:p>
            <a:endParaRPr lang="fi-FI" sz="1600" dirty="0"/>
          </a:p>
          <a:p>
            <a:r>
              <a:rPr lang="fi-FI" sz="1600" dirty="0"/>
              <a:t>​Määräaikaisen hoitohenkilökunnan määrä  n= 24</a:t>
            </a:r>
            <a:endParaRPr lang="fi-FI" sz="1600" dirty="0">
              <a:cs typeface="Arial"/>
            </a:endParaRPr>
          </a:p>
          <a:p>
            <a:r>
              <a:rPr lang="fi-FI" sz="1600" dirty="0"/>
              <a:t>VOV: 4</a:t>
            </a:r>
            <a:endParaRPr lang="fi-FI" sz="1600" dirty="0">
              <a:cs typeface="Arial" panose="020B0604020202020204"/>
            </a:endParaRPr>
          </a:p>
          <a:p>
            <a:r>
              <a:rPr lang="fi-FI" sz="1600" dirty="0"/>
              <a:t>Avoimien vakanssien määrä n= 7</a:t>
            </a:r>
            <a:endParaRPr lang="fi-FI" sz="1600" dirty="0">
              <a:cs typeface="Arial" panose="020B060402020202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34818" y="1674769"/>
            <a:ext cx="5652407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Työturvallisuusilmoituksia </a:t>
            </a:r>
            <a:r>
              <a:rPr lang="fi-FI" sz="1600" b="1" dirty="0" err="1">
                <a:solidFill>
                  <a:schemeClr val="accent5"/>
                </a:solidFill>
              </a:rPr>
              <a:t>HaiPro</a:t>
            </a:r>
            <a:r>
              <a:rPr lang="fi-FI" sz="1600" b="1" dirty="0">
                <a:solidFill>
                  <a:schemeClr val="accent5"/>
                </a:solidFill>
              </a:rPr>
              <a:t>-järjestelmän kautta: </a:t>
            </a:r>
          </a:p>
          <a:p>
            <a:r>
              <a:rPr lang="fi-FI" sz="1600" dirty="0">
                <a:cs typeface="Arial"/>
              </a:rPr>
              <a:t>Ilmoitusten määrä: 5 (9)</a:t>
            </a:r>
          </a:p>
          <a:p>
            <a:endParaRPr lang="fi-FI" sz="1600" dirty="0"/>
          </a:p>
          <a:p>
            <a:r>
              <a:rPr lang="fi-FI" sz="1600" dirty="0">
                <a:cs typeface="Arial"/>
              </a:rPr>
              <a:t>Tavallisimmat tapahtumatyypit: </a:t>
            </a: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Muu vaaratapahtuma</a:t>
            </a: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Kaatui, liukastui, kompastui</a:t>
            </a:r>
          </a:p>
          <a:p>
            <a:r>
              <a:rPr lang="fi-FI" sz="1600" dirty="0">
                <a:cs typeface="Arial"/>
              </a:rPr>
              <a:t>3. Sisäilmaan liittyvä oireisto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49022" y="4474230"/>
            <a:ext cx="2179977" cy="18466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  <a:cs typeface="Arial"/>
              </a:rPr>
              <a:t>Poissaolot</a:t>
            </a:r>
            <a:endParaRPr lang="fi-FI" b="1" dirty="0">
              <a:cs typeface="Arial"/>
            </a:endParaRPr>
          </a:p>
          <a:p>
            <a:pPr algn="ctr"/>
            <a:endParaRPr lang="fi-FI" b="1" dirty="0">
              <a:cs typeface="Arial"/>
            </a:endParaRPr>
          </a:p>
          <a:p>
            <a:pPr algn="ctr"/>
            <a:r>
              <a:rPr lang="fi-FI" sz="2000" dirty="0">
                <a:cs typeface="Arial"/>
              </a:rPr>
              <a:t>Sairaus-</a:t>
            </a:r>
          </a:p>
          <a:p>
            <a:pPr algn="ctr"/>
            <a:r>
              <a:rPr lang="fi-FI" sz="2000" dirty="0">
                <a:cs typeface="Arial"/>
              </a:rPr>
              <a:t>poissaolo n= 1177 kalenteripäivää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8335A75-C657-FD3C-A38E-7E0A44B3D5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664675" y="4451409"/>
            <a:ext cx="3046562" cy="1536231"/>
            <a:chOff x="4779818" y="4625439"/>
            <a:chExt cx="3046562" cy="1536231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668D9FE1-0C0C-31DB-8D42-A92BE7A4EB6F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 userDrawn="1"/>
          </p:nvPicPr>
          <p:blipFill>
            <a:blip r:embed="rId3"/>
            <a:srcRect l="14675" t="2749" r="15987" b="36779"/>
            <a:stretch/>
          </p:blipFill>
          <p:spPr>
            <a:xfrm>
              <a:off x="4883747" y="4702628"/>
              <a:ext cx="2942633" cy="1459042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8087EAD-FB9A-CD0D-72E6-4413193A2D7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4779818" y="4625439"/>
              <a:ext cx="819397" cy="4215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b="1">
                  <a:solidFill>
                    <a:schemeClr val="accent5"/>
                  </a:solidFill>
                </a:rPr>
                <a:t>NPS</a:t>
              </a:r>
            </a:p>
          </p:txBody>
        </p:sp>
      </p:grpSp>
      <p:cxnSp>
        <p:nvCxnSpPr>
          <p:cNvPr id="8" name="Straight Arrow Connector 7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88AD20E8-1F76-B2B7-7A9A-1C926ADE7F56}"/>
              </a:ext>
            </a:extLst>
          </p:cNvPr>
          <p:cNvCxnSpPr>
            <a:cxnSpLocks/>
          </p:cNvCxnSpPr>
          <p:nvPr/>
        </p:nvCxnSpPr>
        <p:spPr>
          <a:xfrm flipV="1">
            <a:off x="5220182" y="5182870"/>
            <a:ext cx="183577" cy="59289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01510" y="6007084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13 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(-8)</a:t>
            </a:r>
            <a:endParaRPr kumimoji="0" lang="fi-FI" sz="20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33123" y="4303455"/>
            <a:ext cx="4954102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Työhyvinvointia edistävät toimenpiteet: </a:t>
            </a:r>
            <a:endParaRPr lang="fi-FI" sz="1600" b="1" baseline="0" dirty="0">
              <a:solidFill>
                <a:schemeClr val="accent5"/>
              </a:solidFill>
            </a:endParaRPr>
          </a:p>
          <a:p>
            <a:r>
              <a:rPr lang="fi-FI" sz="1600" dirty="0">
                <a:ea typeface="+mn-lt"/>
                <a:cs typeface="+mn-lt"/>
              </a:rPr>
              <a:t>Kuormituksen seuraaminen ja tarvittaessa toimenpiteet kuormituksen tasaamiseksi. Yksiköiden </a:t>
            </a:r>
            <a:r>
              <a:rPr lang="fi-FI" sz="1600">
                <a:ea typeface="+mn-lt"/>
                <a:cs typeface="+mn-lt"/>
              </a:rPr>
              <a:t>omat tyky- päivät. Esihenkilöt käyvät </a:t>
            </a:r>
            <a:r>
              <a:rPr lang="fi-FI" sz="1600" dirty="0">
                <a:ea typeface="+mn-lt"/>
                <a:cs typeface="+mn-lt"/>
              </a:rPr>
              <a:t>yksiköissä säännöllisesti. Vartu-keskustelut.</a:t>
            </a:r>
          </a:p>
          <a:p>
            <a:r>
              <a:rPr lang="fi-FI" sz="1600" dirty="0">
                <a:ea typeface="+mn-lt"/>
                <a:cs typeface="+mn-lt"/>
              </a:rPr>
              <a:t>Yksiköille, joissa runsaasti sisäilmaoireilua, etsitään uusia tiloja. </a:t>
            </a:r>
          </a:p>
          <a:p>
            <a:r>
              <a:rPr lang="fi-FI" sz="1600" dirty="0">
                <a:ea typeface="+mn-lt"/>
                <a:cs typeface="+mn-lt"/>
              </a:rPr>
              <a:t>​</a:t>
            </a:r>
            <a:endParaRPr lang="en-US" sz="16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C1B98F0537FBA449DB717B306849448" ma:contentTypeVersion="4" ma:contentTypeDescription="Luo uusi asiakirja." ma:contentTypeScope="" ma:versionID="80feb1bb33ff465b930a73a2e12fd05f">
  <xsd:schema xmlns:xsd="http://www.w3.org/2001/XMLSchema" xmlns:xs="http://www.w3.org/2001/XMLSchema" xmlns:p="http://schemas.microsoft.com/office/2006/metadata/properties" xmlns:ns2="839441cf-9fc8-48ff-90ea-9f7f0d2c099e" targetNamespace="http://schemas.microsoft.com/office/2006/metadata/properties" ma:root="true" ma:fieldsID="2a4363f5ef1c94a65d492a7c3578fc30" ns2:_="">
    <xsd:import namespace="839441cf-9fc8-48ff-90ea-9f7f0d2c09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9441cf-9fc8-48ff-90ea-9f7f0d2c09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C76AA94-92CF-4E1D-9D12-C41DB4FD21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9441cf-9fc8-48ff-90ea-9f7f0d2c09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71BDA3F-9081-465D-A0C8-DF261C8C3C7F}">
  <ds:schemaRefs>
    <ds:schemaRef ds:uri="http://schemas.microsoft.com/office/2006/documentManagement/types"/>
    <ds:schemaRef ds:uri="839441cf-9fc8-48ff-90ea-9f7f0d2c099e"/>
    <ds:schemaRef ds:uri="http://purl.org/dc/dcmitype/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22</TotalTime>
  <Words>471</Words>
  <Application>Microsoft Office PowerPoint</Application>
  <PresentationFormat>Laajakuva</PresentationFormat>
  <Paragraphs>129</Paragraphs>
  <Slides>6</Slides>
  <Notes>2</Notes>
  <HiddenSlides>0</HiddenSlides>
  <MMClips>0</MMClips>
  <ScaleCrop>false</ScaleCrop>
  <HeadingPairs>
    <vt:vector size="4" baseType="variant">
      <vt:variant>
        <vt:lpstr>Teema</vt:lpstr>
      </vt:variant>
      <vt:variant>
        <vt:i4>2</vt:i4>
      </vt:variant>
      <vt:variant>
        <vt:lpstr>Dian otsikot</vt:lpstr>
      </vt:variant>
      <vt:variant>
        <vt:i4>6</vt:i4>
      </vt:variant>
    </vt:vector>
  </HeadingPairs>
  <TitlesOfParts>
    <vt:vector size="8" baseType="lpstr">
      <vt:lpstr>OVHP_teema</vt:lpstr>
      <vt:lpstr>1_OVHP_teema</vt:lpstr>
      <vt:lpstr>Omavalvonnan seurantatietojen raportointi</vt:lpstr>
      <vt:lpstr>Saatavuus</vt:lpstr>
      <vt:lpstr>Turvallisuus ja laatu</vt:lpstr>
      <vt:lpstr>Asiakaskokemus</vt:lpstr>
      <vt:lpstr>Osallisuus  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Mäki-Valtari Riika</cp:lastModifiedBy>
  <cp:revision>204</cp:revision>
  <dcterms:created xsi:type="dcterms:W3CDTF">2023-11-14T05:41:58Z</dcterms:created>
  <dcterms:modified xsi:type="dcterms:W3CDTF">2025-11-08T05:51:49Z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0x0101003C1B98F0537FBA449DB717B306849448</vt:lpwstr>
  </property>
  <property fmtid="{D5CDD505-2E9C-101B-9397-08002B2CF9AE}" pid="3" name="MediaServiceImageTags">
    <vt:lpwstr/>
  </property>
</Properties>
</file>