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F2E59E-83DB-2913-A4F1-B117B83176D2}" v="107" dt="2025-10-28T13:17:28.131"/>
    <p1510:client id="{B7B487DC-58AF-47BB-9CF6-AD8BC3961B0E}" v="92" dt="2025-10-29T08:19:03.8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349</c:v>
                </c:pt>
                <c:pt idx="1">
                  <c:v>318</c:v>
                </c:pt>
                <c:pt idx="2">
                  <c:v>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389</c:v>
                </c:pt>
                <c:pt idx="1">
                  <c:v>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</c:v>
                </c:pt>
                <c:pt idx="1">
                  <c:v>31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  <c:pt idx="1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50EB6B6-6454-016E-9FE9-CB4E6C2E75A5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401471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</a:t>
            </a:r>
            <a:r>
              <a:rPr lang="fi-FI" sz="4800" err="1"/>
              <a:t>seuratatietojen</a:t>
            </a:r>
            <a:r>
              <a:rPr lang="fi-FI" sz="4800"/>
              <a:t>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Päivystystoiminta, Sairaalapalvelut</a:t>
            </a:r>
          </a:p>
          <a:p>
            <a:r>
              <a:rPr lang="fi-FI"/>
              <a:t>Raportoitava ajanjakso: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Henkilöstön turvallisuuskuva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sv-SE" b="1" err="1"/>
              <a:t>Saatavuus</a:t>
            </a:r>
            <a:endParaRPr lang="sv-SE" b="1"/>
          </a:p>
        </p:txBody>
      </p:sp>
      <p:graphicFrame>
        <p:nvGraphicFramePr>
          <p:cNvPr id="3" name="Table 2" descr="Taulukko esittää päivystyksen läpimenoaikoja eri erikoisaloilla. Kirurgian läpimenoaika on 4 tuntia 39 minuuttia, medisiinisen 5 tuntia 16 minuuttia, yleislääketieteen 3 tuntia 32 minuuttia (tavoite alle 2 tuntia) ja pediatrian 2 tuntia 9 minuuttia (tavoite alle 2 tuntia). Tavoite ylittyy yleislääketieteessä ja pediatriassa.">
            <a:extLst>
              <a:ext uri="{FF2B5EF4-FFF2-40B4-BE49-F238E27FC236}">
                <a16:creationId xmlns:a16="http://schemas.microsoft.com/office/drawing/2014/main" id="{81BD9B4F-091F-DC2E-A05C-543D8D63B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116220"/>
              </p:ext>
            </p:extLst>
          </p:nvPr>
        </p:nvGraphicFramePr>
        <p:xfrm>
          <a:off x="1263358" y="1188722"/>
          <a:ext cx="5385958" cy="22444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61184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2824774">
                  <a:extLst>
                    <a:ext uri="{9D8B030D-6E8A-4147-A177-3AD203B41FA5}">
                      <a16:colId xmlns:a16="http://schemas.microsoft.com/office/drawing/2014/main" val="4277225758"/>
                    </a:ext>
                  </a:extLst>
                </a:gridCol>
              </a:tblGrid>
              <a:tr h="249113">
                <a:tc gridSpan="2">
                  <a:txBody>
                    <a:bodyPr/>
                    <a:lstStyle/>
                    <a:p>
                      <a:r>
                        <a:rPr lang="fi-FI" sz="1600" err="1"/>
                        <a:t>Päivytyksen</a:t>
                      </a:r>
                      <a:r>
                        <a:rPr lang="fi-FI" sz="1600"/>
                        <a:t> läpimenoaika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339413">
                <a:tc>
                  <a:txBody>
                    <a:bodyPr/>
                    <a:lstStyle/>
                    <a:p>
                      <a:r>
                        <a:rPr lang="fi-FI" sz="1600"/>
                        <a:t>Kirurgia</a:t>
                      </a:r>
                    </a:p>
                    <a:p>
                      <a:pPr lvl="0">
                        <a:buNone/>
                      </a:pP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>
                          <a:solidFill>
                            <a:schemeClr val="tx1"/>
                          </a:solidFill>
                        </a:rPr>
                        <a:t>3h 35 min (4h 39min)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294451">
                <a:tc>
                  <a:txBody>
                    <a:bodyPr/>
                    <a:lstStyle/>
                    <a:p>
                      <a:r>
                        <a:rPr lang="fi-FI" sz="1600"/>
                        <a:t>Medisiininen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>
                          <a:solidFill>
                            <a:schemeClr val="tx1"/>
                          </a:solidFill>
                        </a:rPr>
                        <a:t>3h 40 min (5h 16min)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422060">
                <a:tc>
                  <a:txBody>
                    <a:bodyPr/>
                    <a:lstStyle/>
                    <a:p>
                      <a:r>
                        <a:rPr lang="fi-FI" sz="1600" baseline="0"/>
                        <a:t>Yleislääketiede (tavoite alle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600" b="0" u="none" strike="noStrike" noProof="0">
                          <a:solidFill>
                            <a:schemeClr val="tx1"/>
                          </a:solidFill>
                        </a:rPr>
                        <a:t>2h 25 min(3h 32min)</a:t>
                      </a:r>
                      <a:endParaRPr lang="fi-FI" sz="1600" b="0" i="0" u="none" strike="noStrike" noProof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  <a:tr h="415696">
                <a:tc>
                  <a:txBody>
                    <a:bodyPr/>
                    <a:lstStyle/>
                    <a:p>
                      <a:r>
                        <a:rPr lang="fi-FI" sz="1600"/>
                        <a:t>Pediatria (tavoite alle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>
                          <a:solidFill>
                            <a:schemeClr val="tx1"/>
                          </a:solidFill>
                        </a:rPr>
                        <a:t>1h 49min (</a:t>
                      </a:r>
                      <a:r>
                        <a:rPr lang="fi-FI" sz="1600" b="0" u="none" strike="noStrike" noProof="0">
                          <a:solidFill>
                            <a:schemeClr val="tx1"/>
                          </a:solidFill>
                        </a:rPr>
                        <a:t>2h 9min</a:t>
                      </a:r>
                      <a:r>
                        <a:rPr lang="fi-FI" sz="160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251479"/>
                  </a:ext>
                </a:extLst>
              </a:tr>
            </a:tbl>
          </a:graphicData>
        </a:graphic>
      </p:graphicFrame>
      <p:graphicFrame>
        <p:nvGraphicFramePr>
          <p:cNvPr id="4" name="Table 3" descr="Ensidon vasteajat&#10;Ydin taajama&#10;Muu taajama&#10;Asuttu maaseutu">
            <a:extLst>
              <a:ext uri="{FF2B5EF4-FFF2-40B4-BE49-F238E27FC236}">
                <a16:creationId xmlns:a16="http://schemas.microsoft.com/office/drawing/2014/main" id="{8117868E-BE0F-07DE-AEAB-9693C5607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641474"/>
              </p:ext>
            </p:extLst>
          </p:nvPr>
        </p:nvGraphicFramePr>
        <p:xfrm>
          <a:off x="6903895" y="1188720"/>
          <a:ext cx="5047384" cy="193117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0432">
                  <a:extLst>
                    <a:ext uri="{9D8B030D-6E8A-4147-A177-3AD203B41FA5}">
                      <a16:colId xmlns:a16="http://schemas.microsoft.com/office/drawing/2014/main" val="3369530576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474692232"/>
                    </a:ext>
                  </a:extLst>
                </a:gridCol>
                <a:gridCol w="1269425">
                  <a:extLst>
                    <a:ext uri="{9D8B030D-6E8A-4147-A177-3AD203B41FA5}">
                      <a16:colId xmlns:a16="http://schemas.microsoft.com/office/drawing/2014/main" val="3967750372"/>
                    </a:ext>
                  </a:extLst>
                </a:gridCol>
              </a:tblGrid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Ensihoidon vasteajat (AB)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35123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Ydintaajama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89972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Muu taajama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771825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Asuttu maaseutu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068793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398292" y="3905328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/>
          </p:cNvSpPr>
          <p:nvPr/>
        </p:nvSpPr>
        <p:spPr>
          <a:xfrm>
            <a:off x="1409146" y="3951287"/>
            <a:ext cx="5283466" cy="19236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cs typeface="Arial"/>
              </a:rPr>
              <a:t>Yhteistyö palaverit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cs typeface="Arial"/>
              </a:rPr>
              <a:t>Yhteiset tilannekuvat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cs typeface="Arial"/>
              </a:rPr>
              <a:t>Yksikön </a:t>
            </a:r>
            <a:r>
              <a:rPr lang="fi-FI" sz="1400" err="1">
                <a:cs typeface="Arial"/>
              </a:rPr>
              <a:t>kehittämisprojekt</a:t>
            </a:r>
            <a:endParaRPr lang="fi-FI" sz="140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cs typeface="Arial"/>
              </a:rPr>
              <a:t>Lisa toiminnan kehittäminen ja laajentaminen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cs typeface="Arial"/>
              </a:rPr>
              <a:t>Ensihoidon osalta datan analysointi on siirtynyt THL:n vastuulle, eikä vasteaikoja tai tehtävämääriä ole vielä saatavilla THL:n ongelmien vuoksi.</a:t>
            </a:r>
          </a:p>
        </p:txBody>
      </p:sp>
      <p:graphicFrame>
        <p:nvGraphicFramePr>
          <p:cNvPr id="7" name="Table 6" descr="Ensihoidon vasteajat kiireettömät tehtävät&#10;">
            <a:extLst>
              <a:ext uri="{FF2B5EF4-FFF2-40B4-BE49-F238E27FC236}">
                <a16:creationId xmlns:a16="http://schemas.microsoft.com/office/drawing/2014/main" id="{B8ACB4E3-CB40-F578-7654-2DB570C308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903120"/>
              </p:ext>
            </p:extLst>
          </p:nvPr>
        </p:nvGraphicFramePr>
        <p:xfrm>
          <a:off x="6903895" y="3540165"/>
          <a:ext cx="5047384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23692">
                  <a:extLst>
                    <a:ext uri="{9D8B030D-6E8A-4147-A177-3AD203B41FA5}">
                      <a16:colId xmlns:a16="http://schemas.microsoft.com/office/drawing/2014/main" val="2698101972"/>
                    </a:ext>
                  </a:extLst>
                </a:gridCol>
                <a:gridCol w="2523692">
                  <a:extLst>
                    <a:ext uri="{9D8B030D-6E8A-4147-A177-3AD203B41FA5}">
                      <a16:colId xmlns:a16="http://schemas.microsoft.com/office/drawing/2014/main" val="18279419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v-SE" err="1"/>
                        <a:t>Ensihoidon</a:t>
                      </a:r>
                      <a:r>
                        <a:rPr lang="sv-SE"/>
                        <a:t> </a:t>
                      </a:r>
                      <a:r>
                        <a:rPr lang="sv-SE" err="1"/>
                        <a:t>vasteajat</a:t>
                      </a:r>
                      <a:r>
                        <a:rPr lang="sv-SE"/>
                        <a:t> (CD)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9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C90%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7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D90%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08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</a:t>
            </a:r>
            <a:r>
              <a:rPr lang="sv-SE" sz="1400"/>
              <a:t>401 (389)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</a:t>
            </a:r>
            <a:r>
              <a:rPr lang="sv-SE" sz="1400"/>
              <a:t>6 (1 %)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</a:t>
            </a:r>
            <a:r>
              <a:rPr lang="sv-SE" sz="1400"/>
              <a:t>0 (0 %)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</a:t>
            </a:r>
            <a:r>
              <a:rPr lang="sv-SE" sz="1400"/>
              <a:t>27 (7 %)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/>
              <a:t>: 368  (92 %)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304&#10;Tammikuu-Huhtikuu 2024 349&#10;Tammikuu-Huhtikuu 2025&#10;Toukokuu-Elokuu 2023 245&#10;Toukokuu-Elokuu 2024 318&#10;Toukokuu-Elokuu 2025&#10;Syyskuu-Joulukuu 2023 245&#10;Syyskuu- Joulukuu 2024 306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7659221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 henkilökunta:</a:t>
            </a:r>
          </a:p>
          <a:p>
            <a:r>
              <a:rPr lang="fi-FI" sz="1600">
                <a:cs typeface="Arial"/>
              </a:rPr>
              <a:t>Lääke- ja nestehoito</a:t>
            </a:r>
          </a:p>
          <a:p>
            <a:r>
              <a:rPr lang="fi-FI" sz="1600">
                <a:cs typeface="Arial"/>
              </a:rPr>
              <a:t>1. Lääke- ja nestehoito</a:t>
            </a:r>
          </a:p>
          <a:p>
            <a:r>
              <a:rPr lang="fi-FI" sz="1600">
                <a:cs typeface="Arial"/>
              </a:rPr>
              <a:t>2. Tiedonkulku</a:t>
            </a:r>
          </a:p>
          <a:p>
            <a:r>
              <a:rPr lang="fi-FI" sz="1600">
                <a:cs typeface="Arial"/>
              </a:rPr>
              <a:t>3. Hoidon/palvelun järjestelyihin tai saatavuuteen liittyvä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24&#10;Tammikuu-Huhtikuu 2024 34&#10;Tammikuu-Huhtikuu 2025&#10;Toukokuu-Elokuu 2023 25&#10;Toukokuu-Elokuu 2024 31&#10;Toukokuu-Elokuu 2025&#10;Syyskuu-Joulukuu 2023 36&#10;Syyskuu- Joulukuu 2024 39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893717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28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(41)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Sisäisten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-ilmoitusten määrä (Tehty päivystystoiminnasta)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696074" y="5474798"/>
            <a:ext cx="2449853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6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235/401</a:t>
            </a: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/>
              <a:t>Henkilöstön informoiminen, ohjeistusten päivittäminen, yhteistyökokoukset</a:t>
            </a:r>
            <a:r>
              <a:rPr lang="fi-FI" sz="140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DED113F-1027-50C0-EA5A-A17F76B78E88}"/>
              </a:ext>
            </a:extLst>
          </p:cNvPr>
          <p:cNvCxnSpPr>
            <a:cxnSpLocks/>
          </p:cNvCxnSpPr>
          <p:nvPr/>
        </p:nvCxnSpPr>
        <p:spPr>
          <a:xfrm flipV="1">
            <a:off x="4978400" y="3965331"/>
            <a:ext cx="657469" cy="2811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232 (306)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F8D7F4-95F4-6E7C-A57A-73D44C031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697E71B-67CA-42E5-918D-0BE42D6AF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68535" y="3034145"/>
            <a:ext cx="641268" cy="290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Straight Arrow Connector 3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DE86B21C-FB27-325C-73CB-4DEE3CC5E31A}"/>
              </a:ext>
            </a:extLst>
          </p:cNvPr>
          <p:cNvCxnSpPr>
            <a:cxnSpLocks/>
          </p:cNvCxnSpPr>
          <p:nvPr/>
        </p:nvCxnSpPr>
        <p:spPr>
          <a:xfrm flipV="1">
            <a:off x="4978400" y="3552092"/>
            <a:ext cx="112346" cy="6943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5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8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3,67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3,55)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3,63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3,57)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3,59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3,55)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3,61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3,42)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3,5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3,43)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3,74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3,64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3,76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3,63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4,22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</a:t>
            </a:r>
            <a:r>
              <a:rPr lang="fi-FI" sz="1400" b="1">
                <a:solidFill>
                  <a:schemeClr val="accent5"/>
                </a:solidFill>
                <a:latin typeface="Arial" panose="020B0604020202020204"/>
              </a:rPr>
              <a:t>(1-8)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Hoitolinja: </a:t>
            </a:r>
            <a:r>
              <a:rPr lang="fi-FI" sz="1400">
                <a:latin typeface="Arial" panose="020B0604020202020204"/>
              </a:rPr>
              <a:t>1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(0)</a:t>
            </a:r>
            <a:b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lang="fi-FI" sz="1400">
                <a:latin typeface="Arial" panose="020B0604020202020204"/>
              </a:rPr>
              <a:t>Lääkärilinja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latin typeface="Arial" panose="020B0604020202020204"/>
              </a:rPr>
              <a:t>24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chemeClr val="accent5"/>
                </a:solidFill>
                <a:latin typeface="Arial" panose="020B0604020202020204"/>
              </a:rPr>
              <a:t>Kantelut (1-8)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Hoitolija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400">
                <a:latin typeface="Arial" panose="020B0604020202020204"/>
              </a:rPr>
              <a:t>(0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lang="fi-FI" sz="1400">
                <a:latin typeface="Arial" panose="020B0604020202020204"/>
              </a:rPr>
              <a:t>Lääkärilinja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latin typeface="Arial" panose="020B0604020202020204"/>
              </a:rPr>
              <a:t>4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</a:t>
            </a:r>
          </a:p>
          <a:p>
            <a:r>
              <a:rPr lang="fi-FI" sz="1400">
                <a:latin typeface="+mj-lt"/>
              </a:rPr>
              <a:t>Hoitolinjauksista keskustellaan asiakkaan/ potilaan kanssa aina kun se on hoidon kannalta mahdollista</a:t>
            </a:r>
          </a:p>
          <a:p>
            <a:endParaRPr lang="fi-FI" sz="1400" b="1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fontAlgn="base"/>
            <a:r>
              <a:rPr lang="fi-FI" sz="1400">
                <a:latin typeface="Arial" panose="020B0604020202020204" pitchFamily="34" charset="0"/>
              </a:rPr>
              <a:t>Olga työntekijät käyvät säännöllisesti päivystyksessä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pPr fontAlgn="base"/>
            <a:endParaRPr lang="fi-FI" sz="14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Ei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endParaRPr lang="en-US" sz="1400">
              <a:cs typeface="Arial"/>
            </a:endParaRPr>
          </a:p>
          <a:p>
            <a:r>
              <a:rPr lang="en-US" sz="1400" err="1">
                <a:cs typeface="Arial"/>
              </a:rPr>
              <a:t>Kotiuttamisen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tarkistuslista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päivitetty</a:t>
            </a:r>
            <a:endParaRPr lang="en-US" sz="1400">
              <a:cs typeface="Arial"/>
            </a:endParaRPr>
          </a:p>
          <a:p>
            <a:endParaRPr lang="en-US" sz="140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097F6F-3430-E333-6754-66D4B0FE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883747" y="4702628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600">
                <a:latin typeface="Arial"/>
                <a:ea typeface="Segoe UI"/>
                <a:cs typeface="Segoe UI"/>
              </a:rPr>
              <a:t>Budjetoidut vakanssit hoito % mukaan: 366,1(367)</a:t>
            </a:r>
            <a:endParaRPr lang="en-US" sz="1600"/>
          </a:p>
          <a:p>
            <a:endParaRPr lang="fi-FI" sz="1600">
              <a:latin typeface="Arial"/>
              <a:ea typeface="Segoe UI"/>
              <a:cs typeface="Segoe UI"/>
            </a:endParaRPr>
          </a:p>
          <a:p>
            <a:r>
              <a:rPr lang="fi-FI" sz="1600"/>
              <a:t>Täyttämättömät vakanssit: 2</a:t>
            </a:r>
            <a:r>
              <a:rPr lang="en-US" sz="1400"/>
              <a:t> </a:t>
            </a:r>
            <a:br>
              <a:rPr lang="en-US" sz="1400"/>
            </a:br>
            <a:endParaRPr lang="en-US" sz="140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600" baseline="0"/>
              <a:t>Tapaturmailmoitusten määrä:</a:t>
            </a:r>
            <a:r>
              <a:rPr lang="fi-FI" sz="1600"/>
              <a:t>89 (50)</a:t>
            </a:r>
            <a:endParaRPr lang="fi-FI" sz="1600" baseline="0">
              <a:cs typeface="Arial"/>
            </a:endParaRPr>
          </a:p>
          <a:p>
            <a:endParaRPr lang="fi-FI" sz="1600" baseline="0"/>
          </a:p>
          <a:p>
            <a:r>
              <a:rPr lang="fi-FI" sz="1600"/>
              <a:t>Yleisimmät ilmoitustyypit: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>
                <a:latin typeface="Arial"/>
                <a:cs typeface="Arial"/>
              </a:rPr>
              <a:t>Uhka</a:t>
            </a:r>
            <a:r>
              <a:rPr lang="fi-FI" sz="1600" b="0" i="0" u="none" strike="noStrike">
                <a:effectLst/>
                <a:latin typeface="Arial"/>
                <a:cs typeface="Arial"/>
              </a:rPr>
              <a:t> tai väkivalta</a:t>
            </a:r>
          </a:p>
          <a:p>
            <a:pPr marL="342900" indent="-342900">
              <a:buFontTx/>
              <a:buAutoNum type="arabicPeriod"/>
            </a:pPr>
            <a:r>
              <a:rPr lang="fi-FI" sz="1600"/>
              <a:t>Akuutti fyysinen tai henkinen stressi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cs typeface="Arial" panose="020B0604020202020204"/>
              </a:rPr>
              <a:t>Muu vaaratyyppi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Kokonaismäärä poissaolopäiviä/ sairaspoissaolopäivät</a:t>
            </a:r>
            <a:endParaRPr lang="fi-FI" sz="1400" b="1">
              <a:solidFill>
                <a:schemeClr val="accent5"/>
              </a:solidFill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b="1">
                <a:cs typeface="Arial"/>
              </a:rPr>
              <a:t>3795,4/ 23 640,6</a:t>
            </a:r>
            <a:br>
              <a:rPr lang="fi-FI" b="1">
                <a:cs typeface="Arial"/>
              </a:rPr>
            </a:br>
            <a:r>
              <a:rPr lang="fi-FI" sz="2000" b="1">
                <a:cs typeface="Arial"/>
              </a:rPr>
              <a:t>(1951.5/ 8951,8)</a:t>
            </a:r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B1CD99-0A9C-E89D-4EAC-A1643CDE27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4779818" y="4625439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err="1">
                <a:solidFill>
                  <a:schemeClr val="accent5"/>
                </a:solidFill>
              </a:rPr>
              <a:t>eNPS</a:t>
            </a:r>
            <a:r>
              <a:rPr lang="sv-SE" err="1"/>
              <a:t>PS</a:t>
            </a:r>
            <a:endParaRPr lang="sv-SE"/>
          </a:p>
        </p:txBody>
      </p:sp>
      <p:cxnSp>
        <p:nvCxnSpPr>
          <p:cNvPr id="7" name="Straight Arrow Connector 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H="1" flipV="1">
            <a:off x="6277708" y="5336931"/>
            <a:ext cx="70338" cy="6924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-5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-5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</a:p>
          <a:p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600">
                <a:cs typeface="Arial"/>
              </a:rPr>
              <a:t>Kehityskeskustelut, säännölliset työpaikkapalaverit, koulutukset, kehittämisprojektit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3EDEF4-B537-4683-BA05-C82E9BB9D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519574" y="4724397"/>
            <a:ext cx="2942633" cy="14590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1CF3975-3914-3A72-AF56-E6BB87508C1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415645" y="4647208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  <a:r>
              <a:rPr lang="sv-SE"/>
              <a:t>PS</a:t>
            </a:r>
          </a:p>
        </p:txBody>
      </p:sp>
      <p:cxnSp>
        <p:nvCxnSpPr>
          <p:cNvPr id="10" name="Straight Arrow Connector 9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1A874AA6-4871-5F08-9CAC-C26222473AE4}"/>
              </a:ext>
            </a:extLst>
          </p:cNvPr>
          <p:cNvCxnSpPr>
            <a:cxnSpLocks/>
          </p:cNvCxnSpPr>
          <p:nvPr/>
        </p:nvCxnSpPr>
        <p:spPr>
          <a:xfrm flipH="1" flipV="1">
            <a:off x="9913535" y="5358700"/>
            <a:ext cx="70338" cy="6924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414B769-0AE0-D230-75CE-E66F33DEEA07}"/>
              </a:ext>
            </a:extLst>
          </p:cNvPr>
          <p:cNvSpPr txBox="1"/>
          <p:nvPr/>
        </p:nvSpPr>
        <p:spPr>
          <a:xfrm>
            <a:off x="9174295" y="605117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48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(46)</a:t>
            </a: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2" ma:contentTypeDescription="Luo uusi asiakirja." ma:contentTypeScope="" ma:versionID="860ce605937f6a65c9928c83f10c824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509e27b6a82dc7b00917cc56a47422fe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267D2B-36BA-4139-8394-DD93E65BC1CD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532</Words>
  <Application>Microsoft Office PowerPoint</Application>
  <PresentationFormat>Widescreen</PresentationFormat>
  <Paragraphs>127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OVHP_teema</vt:lpstr>
      <vt:lpstr>1_OVHP_teema</vt:lpstr>
      <vt:lpstr>Omavalvonnan seuratatietojen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2</cp:revision>
  <dcterms:created xsi:type="dcterms:W3CDTF">2023-11-14T05:41:58Z</dcterms:created>
  <dcterms:modified xsi:type="dcterms:W3CDTF">2025-11-18T09:40:26Z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