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2.xml" ContentType="application/vnd.openxmlformats-officedocument.theme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4"/>
    <p:sldMasterId id="2147483710" r:id="rId5"/>
    <p:sldMasterId id="2147483733" r:id="rId6"/>
  </p:sldMasterIdLst>
  <p:notesMasterIdLst>
    <p:notesMasterId r:id="rId13"/>
  </p:notesMasterIdLst>
  <p:handoutMasterIdLst>
    <p:handoutMasterId r:id="rId14"/>
  </p:handoutMasterIdLst>
  <p:sldIdLst>
    <p:sldId id="256" r:id="rId7"/>
    <p:sldId id="562" r:id="rId8"/>
    <p:sldId id="582" r:id="rId9"/>
    <p:sldId id="452" r:id="rId10"/>
    <p:sldId id="579" r:id="rId11"/>
    <p:sldId id="580" r:id="rId1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ranö Anna" initials="GA [2]" lastIdx="4" clrIdx="0">
    <p:extLst>
      <p:ext uri="{19B8F6BF-5375-455C-9EA6-DF929625EA0E}">
        <p15:presenceInfo xmlns:p15="http://schemas.microsoft.com/office/powerpoint/2012/main" userId="S::anna.grano@ovph.fi::a50b3b0e-1daf-4c22-886c-a5e083b4370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84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commentAuthors" Target="commentAuthors.xml"/><Relationship Id="rId10" Type="http://schemas.openxmlformats.org/officeDocument/2006/relationships/slide" Target="slides/slide4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Tam-Huh</c:v>
                </c:pt>
                <c:pt idx="1">
                  <c:v>Tou-Elo</c:v>
                </c:pt>
                <c:pt idx="2">
                  <c:v>Syy-Jou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567</c:v>
                </c:pt>
                <c:pt idx="1">
                  <c:v>591</c:v>
                </c:pt>
                <c:pt idx="2">
                  <c:v>813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CC-4AD5-BF42-673CA57A061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Tam-Huh</c:v>
                </c:pt>
                <c:pt idx="1">
                  <c:v>Tou-Elo</c:v>
                </c:pt>
                <c:pt idx="2">
                  <c:v>Syy-Jou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890</c:v>
                </c:pt>
                <c:pt idx="1">
                  <c:v>835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D60-45F1-BFFF-E040F0F12C9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35601984"/>
        <c:axId val="535602312"/>
      </c:barChart>
      <c:catAx>
        <c:axId val="535601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2312"/>
        <c:crosses val="autoZero"/>
        <c:auto val="1"/>
        <c:lblAlgn val="ctr"/>
        <c:lblOffset val="100"/>
        <c:noMultiLvlLbl val="0"/>
      </c:catAx>
      <c:valAx>
        <c:axId val="5356023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1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690A8B4-A175-47E0-9DA4-67B367CF719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708A30-2F99-4DC8-97D0-02632F0CEB1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1332C6-2739-449A-8E1C-DF133202CBD0}" type="datetimeFigureOut">
              <a:rPr lang="fi-FI" smtClean="0"/>
              <a:t>6.10.2025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27B36E-21B3-4DF2-9912-01BC3F9EEE8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65EA9B-9ACE-4A36-A2A0-8F4A6523614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5E5EF4-BA7F-4A42-BB51-703B5F75C4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094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0EBC61-E677-49EC-905C-8E373E977562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0DF54-D132-4835-A060-2DDF25001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313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D7DB2FD-E821-42CD-A42C-78AD0F702CB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92849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DB2FD-E821-42CD-A42C-78AD0F702CB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343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2959767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660000" y="1291041"/>
            <a:ext cx="0" cy="558991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6660000" y="408600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1128000" y="540422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8838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200329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Henkilöstö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74015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255343" y="-34782"/>
            <a:ext cx="11069254" cy="70110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34781"/>
            <a:ext cx="11431557" cy="142674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Personal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35743584-D823-48E2-ABA9-FB131738E2AB}"/>
              </a:ext>
            </a:extLst>
          </p:cNvPr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286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8961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9865506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6303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37403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16444860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23448224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630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41996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5254763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202199234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1BC2986-E557-4E31-79E4-2FCA09A44459}"/>
              </a:ext>
            </a:extLst>
          </p:cNvPr>
          <p:cNvCxnSpPr/>
          <p:nvPr userDrawn="1"/>
        </p:nvCxnSpPr>
        <p:spPr>
          <a:xfrm>
            <a:off x="7560000" y="3061699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5A2A482-F46E-8C2D-3CD2-DAF54B76306F}"/>
              </a:ext>
            </a:extLst>
          </p:cNvPr>
          <p:cNvCxnSpPr/>
          <p:nvPr userDrawn="1"/>
        </p:nvCxnSpPr>
        <p:spPr>
          <a:xfrm>
            <a:off x="7560000" y="44953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858973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385238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251182554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56DBEB3-51CC-72A7-8A37-95BC67CBE2B7}"/>
              </a:ext>
            </a:extLst>
          </p:cNvPr>
          <p:cNvCxnSpPr/>
          <p:nvPr userDrawn="1"/>
        </p:nvCxnSpPr>
        <p:spPr>
          <a:xfrm>
            <a:off x="7560000" y="44572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458341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26454497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sampam</a:t>
            </a:r>
            <a:endParaRPr lang="fi-FI" sz="36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059685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892850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5E4426B-1263-FF2F-84C3-2A76EC01A48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3665" y="669804"/>
            <a:ext cx="3028335" cy="700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429127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2" y="4374498"/>
            <a:ext cx="7881448" cy="405846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3738262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1956508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D524BBE-09B8-48EA-859D-3860E4E8A31C}"/>
              </a:ext>
            </a:extLst>
          </p:cNvPr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663A9F8-806C-4F2D-8EDE-F3C63879E4F0}"/>
              </a:ext>
            </a:extLst>
          </p:cNvPr>
          <p:cNvCxnSpPr/>
          <p:nvPr userDrawn="1"/>
        </p:nvCxnSpPr>
        <p:spPr>
          <a:xfrm>
            <a:off x="85320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35609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47042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341080736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129162533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619778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125003291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101076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349202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8101076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037767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669213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6718662" y="1618614"/>
            <a:ext cx="0" cy="51171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946041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82865-C634-470C-B0FF-8EFBD469A413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2D4A-3EEA-4580-801C-0CD0F8798C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3939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185442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74654971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014702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319177888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208191881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1BC2986-E557-4E31-79E4-2FCA09A44459}"/>
              </a:ext>
            </a:extLst>
          </p:cNvPr>
          <p:cNvCxnSpPr/>
          <p:nvPr userDrawn="1"/>
        </p:nvCxnSpPr>
        <p:spPr>
          <a:xfrm>
            <a:off x="7560000" y="3061699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5A2A482-F46E-8C2D-3CD2-DAF54B76306F}"/>
              </a:ext>
            </a:extLst>
          </p:cNvPr>
          <p:cNvCxnSpPr/>
          <p:nvPr userDrawn="1"/>
        </p:nvCxnSpPr>
        <p:spPr>
          <a:xfrm>
            <a:off x="7560000" y="44953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367037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385238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14268906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56DBEB3-51CC-72A7-8A37-95BC67CBE2B7}"/>
              </a:ext>
            </a:extLst>
          </p:cNvPr>
          <p:cNvCxnSpPr/>
          <p:nvPr userDrawn="1"/>
        </p:nvCxnSpPr>
        <p:spPr>
          <a:xfrm>
            <a:off x="7560000" y="44572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058194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401150988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sampam</a:t>
            </a:r>
            <a:endParaRPr lang="fi-FI" sz="36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507296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65369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5E4426B-1263-FF2F-84C3-2A76EC01A48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3665" y="669804"/>
            <a:ext cx="3028335" cy="700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5198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48863" y="-61965"/>
            <a:ext cx="11043137" cy="686386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Saatavuus/</a:t>
            </a:r>
            <a:r>
              <a:rPr lang="fi-FI" sz="3600" err="1">
                <a:solidFill>
                  <a:schemeClr val="tx1"/>
                </a:solidFill>
              </a:rPr>
              <a:t>Tillgänglighet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85176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999803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2" y="4374498"/>
            <a:ext cx="7881448" cy="405846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88231475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D524BBE-09B8-48EA-859D-3860E4E8A31C}"/>
              </a:ext>
            </a:extLst>
          </p:cNvPr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663A9F8-806C-4F2D-8EDE-F3C63879E4F0}"/>
              </a:ext>
            </a:extLst>
          </p:cNvPr>
          <p:cNvCxnSpPr/>
          <p:nvPr userDrawn="1"/>
        </p:nvCxnSpPr>
        <p:spPr>
          <a:xfrm>
            <a:off x="85320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483407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30614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868669854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304748269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9943374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261157736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101076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747308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295200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644400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23951AD-C835-72D1-BF2F-871377F920FB}"/>
              </a:ext>
            </a:extLst>
          </p:cNvPr>
          <p:cNvCxnSpPr>
            <a:cxnSpLocks/>
          </p:cNvCxnSpPr>
          <p:nvPr userDrawn="1"/>
        </p:nvCxnSpPr>
        <p:spPr>
          <a:xfrm>
            <a:off x="817200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488871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9311F27B-FC4E-C5AA-EA9F-1005AF046BBB}"/>
              </a:ext>
            </a:extLst>
          </p:cNvPr>
          <p:cNvCxnSpPr>
            <a:cxnSpLocks/>
          </p:cNvCxnSpPr>
          <p:nvPr userDrawn="1"/>
        </p:nvCxnSpPr>
        <p:spPr>
          <a:xfrm>
            <a:off x="468000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0846120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101076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349202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8101076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037767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6619259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6718662" y="1618614"/>
            <a:ext cx="0" cy="51171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8395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81070" y="3074694"/>
            <a:ext cx="697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653937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82865-C634-470C-B0FF-8EFBD469A413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2D4A-3EEA-4580-801C-0CD0F8798C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908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77121" y="3006628"/>
            <a:ext cx="705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1657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Säkerhet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och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kvalitet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E0997A41-488F-47FE-A14E-4E3CBAC2B407}"/>
              </a:ext>
            </a:extLst>
          </p:cNvPr>
          <p:cNvSpPr txBox="1"/>
          <p:nvPr userDrawn="1"/>
        </p:nvSpPr>
        <p:spPr>
          <a:xfrm>
            <a:off x="4735669" y="1404000"/>
            <a:ext cx="38267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b="1">
                <a:solidFill>
                  <a:srgbClr val="85C598"/>
                </a:solidFill>
              </a:rPr>
              <a:t>DE ANMÄLDA HÄNDELSERNAS KARAKTÄR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/>
          <p:nvPr userDrawn="1"/>
        </p:nvSpPr>
        <p:spPr>
          <a:xfrm>
            <a:off x="1179185" y="1404000"/>
            <a:ext cx="28474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>
                <a:solidFill>
                  <a:schemeClr val="accent4"/>
                </a:solidFill>
              </a:rPr>
              <a:t>ANTAL ANMÄLAN OM NEGATIV HÄNDELSE 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0680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Turvallisuus ja laatu</a:t>
            </a:r>
          </a:p>
        </p:txBody>
      </p:sp>
      <p:sp>
        <p:nvSpPr>
          <p:cNvPr id="26" name="TextBox 25"/>
          <p:cNvSpPr txBox="1"/>
          <p:nvPr userDrawn="1"/>
        </p:nvSpPr>
        <p:spPr>
          <a:xfrm>
            <a:off x="1197033" y="1404000"/>
            <a:ext cx="2467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fi-FI" b="1">
                <a:solidFill>
                  <a:schemeClr val="accent4"/>
                </a:solidFill>
              </a:rPr>
              <a:t>VAARATAPAHTUMA ILMOITUSTEN MÄÄRÄ</a:t>
            </a:r>
            <a:endParaRPr lang="en-US" b="1">
              <a:solidFill>
                <a:schemeClr val="accent4"/>
              </a:solidFill>
            </a:endParaRPr>
          </a:p>
        </p:txBody>
      </p:sp>
      <p:sp>
        <p:nvSpPr>
          <p:cNvPr id="27" name="TextBox 26"/>
          <p:cNvSpPr txBox="1"/>
          <p:nvPr userDrawn="1"/>
        </p:nvSpPr>
        <p:spPr>
          <a:xfrm>
            <a:off x="4753431" y="1404000"/>
            <a:ext cx="38089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 b="1">
                <a:solidFill>
                  <a:srgbClr val="85C598"/>
                </a:solidFill>
              </a:rPr>
              <a:t>VAARATAPAHTUMA ILMOITUKSET 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CEC3B77E-0D3E-4B5A-8A4D-5EEF2CF1F41B}"/>
              </a:ext>
            </a:extLst>
          </p:cNvPr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6ADCBBD-B6ED-4152-B8C4-0DC573033107}"/>
              </a:ext>
            </a:extLst>
          </p:cNvPr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A35BE4C-1B5A-48EE-84DB-C2B08640B807}"/>
              </a:ext>
            </a:extLst>
          </p:cNvPr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941A194-48EB-4091-A182-F366B11A0BC8}"/>
              </a:ext>
            </a:extLst>
          </p:cNvPr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5DF4010C-4B32-4FC4-9A31-D4B806832335}"/>
              </a:ext>
            </a:extLst>
          </p:cNvPr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6CD3214-45BE-4687-A978-284152739751}"/>
              </a:ext>
            </a:extLst>
          </p:cNvPr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0AC76652-7BC2-88D3-FC99-0BBA62C5158F}"/>
              </a:ext>
            </a:extLst>
          </p:cNvPr>
          <p:cNvSpPr txBox="1">
            <a:spLocks/>
          </p:cNvSpPr>
          <p:nvPr userDrawn="1"/>
        </p:nvSpPr>
        <p:spPr>
          <a:xfrm>
            <a:off x="1168417" y="4500000"/>
            <a:ext cx="34960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b="1">
                <a:solidFill>
                  <a:schemeClr val="accent4"/>
                </a:solidFill>
              </a:rPr>
              <a:t>ASIAKKAIDEN TEKEMÄT VAARATAPAHTUMA-ILMOITUKSET MÄÄRÄ</a:t>
            </a:r>
            <a:endParaRPr lang="en-US" sz="12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1757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sv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0.xml"/><Relationship Id="rId21" Type="http://schemas.openxmlformats.org/officeDocument/2006/relationships/slideLayout" Target="../slideLayouts/slideLayout38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20" Type="http://schemas.openxmlformats.org/officeDocument/2006/relationships/slideLayout" Target="../slideLayouts/slideLayout37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24" Type="http://schemas.openxmlformats.org/officeDocument/2006/relationships/image" Target="../media/image12.svg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27.xml"/><Relationship Id="rId19" Type="http://schemas.openxmlformats.org/officeDocument/2006/relationships/slideLayout" Target="../slideLayouts/slideLayout36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Relationship Id="rId22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6.xml"/><Relationship Id="rId13" Type="http://schemas.openxmlformats.org/officeDocument/2006/relationships/slideLayout" Target="../slideLayouts/slideLayout51.xml"/><Relationship Id="rId18" Type="http://schemas.openxmlformats.org/officeDocument/2006/relationships/slideLayout" Target="../slideLayouts/slideLayout56.xml"/><Relationship Id="rId3" Type="http://schemas.openxmlformats.org/officeDocument/2006/relationships/slideLayout" Target="../slideLayouts/slideLayout41.xml"/><Relationship Id="rId21" Type="http://schemas.openxmlformats.org/officeDocument/2006/relationships/slideLayout" Target="../slideLayouts/slideLayout59.xml"/><Relationship Id="rId7" Type="http://schemas.openxmlformats.org/officeDocument/2006/relationships/slideLayout" Target="../slideLayouts/slideLayout45.xml"/><Relationship Id="rId12" Type="http://schemas.openxmlformats.org/officeDocument/2006/relationships/slideLayout" Target="../slideLayouts/slideLayout50.xml"/><Relationship Id="rId17" Type="http://schemas.openxmlformats.org/officeDocument/2006/relationships/slideLayout" Target="../slideLayouts/slideLayout55.xml"/><Relationship Id="rId25" Type="http://schemas.openxmlformats.org/officeDocument/2006/relationships/image" Target="../media/image12.svg"/><Relationship Id="rId2" Type="http://schemas.openxmlformats.org/officeDocument/2006/relationships/slideLayout" Target="../slideLayouts/slideLayout40.xml"/><Relationship Id="rId16" Type="http://schemas.openxmlformats.org/officeDocument/2006/relationships/slideLayout" Target="../slideLayouts/slideLayout54.xml"/><Relationship Id="rId20" Type="http://schemas.openxmlformats.org/officeDocument/2006/relationships/slideLayout" Target="../slideLayouts/slideLayout58.xml"/><Relationship Id="rId1" Type="http://schemas.openxmlformats.org/officeDocument/2006/relationships/slideLayout" Target="../slideLayouts/slideLayout39.xml"/><Relationship Id="rId6" Type="http://schemas.openxmlformats.org/officeDocument/2006/relationships/slideLayout" Target="../slideLayouts/slideLayout44.xml"/><Relationship Id="rId11" Type="http://schemas.openxmlformats.org/officeDocument/2006/relationships/slideLayout" Target="../slideLayouts/slideLayout49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43.xml"/><Relationship Id="rId15" Type="http://schemas.openxmlformats.org/officeDocument/2006/relationships/slideLayout" Target="../slideLayouts/slideLayout53.xml"/><Relationship Id="rId23" Type="http://schemas.openxmlformats.org/officeDocument/2006/relationships/theme" Target="../theme/theme3.xml"/><Relationship Id="rId10" Type="http://schemas.openxmlformats.org/officeDocument/2006/relationships/slideLayout" Target="../slideLayouts/slideLayout48.xml"/><Relationship Id="rId19" Type="http://schemas.openxmlformats.org/officeDocument/2006/relationships/slideLayout" Target="../slideLayouts/slideLayout57.xml"/><Relationship Id="rId4" Type="http://schemas.openxmlformats.org/officeDocument/2006/relationships/slideLayout" Target="../slideLayouts/slideLayout42.xml"/><Relationship Id="rId9" Type="http://schemas.openxmlformats.org/officeDocument/2006/relationships/slideLayout" Target="../slideLayouts/slideLayout47.xml"/><Relationship Id="rId14" Type="http://schemas.openxmlformats.org/officeDocument/2006/relationships/slideLayout" Target="../slideLayouts/slideLayout52.xml"/><Relationship Id="rId22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96DAC541-7B7A-43D3-8B79-37D633B846F1}">
                <asvg:svgBlip xmlns:asvg="http://schemas.microsoft.com/office/drawing/2016/SVG/main" xmlns="" r:embed="rId20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3231554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709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708" r:id="rId11"/>
    <p:sldLayoutId id="2147483706" r:id="rId12"/>
    <p:sldLayoutId id="2147483701" r:id="rId13"/>
    <p:sldLayoutId id="2147483702" r:id="rId14"/>
    <p:sldLayoutId id="2147483703" r:id="rId15"/>
    <p:sldLayoutId id="2147483704" r:id="rId16"/>
    <p:sldLayoutId id="214748370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3">
            <a:extLst>
              <a:ext uri="{96DAC541-7B7A-43D3-8B79-37D633B846F1}">
                <asvg:svgBlip xmlns:asvg="http://schemas.microsoft.com/office/drawing/2016/SVG/main" xmlns="" r:embed="rId24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1956249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  <p:sldLayoutId id="2147483724" r:id="rId14"/>
    <p:sldLayoutId id="2147483725" r:id="rId15"/>
    <p:sldLayoutId id="2147483726" r:id="rId16"/>
    <p:sldLayoutId id="2147483727" r:id="rId17"/>
    <p:sldLayoutId id="2147483728" r:id="rId18"/>
    <p:sldLayoutId id="2147483730" r:id="rId19"/>
    <p:sldLayoutId id="2147483731" r:id="rId20"/>
    <p:sldLayoutId id="2147483732" r:id="rId2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96DAC541-7B7A-43D3-8B79-37D633B846F1}">
                <asvg:svgBlip xmlns:asvg="http://schemas.microsoft.com/office/drawing/2016/SVG/main" xmlns="" r:embed="rId25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2478404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  <p:sldLayoutId id="2147483745" r:id="rId12"/>
    <p:sldLayoutId id="2147483746" r:id="rId13"/>
    <p:sldLayoutId id="2147483747" r:id="rId14"/>
    <p:sldLayoutId id="2147483748" r:id="rId15"/>
    <p:sldLayoutId id="2147483749" r:id="rId16"/>
    <p:sldLayoutId id="2147483750" r:id="rId17"/>
    <p:sldLayoutId id="2147483751" r:id="rId18"/>
    <p:sldLayoutId id="2147483752" r:id="rId19"/>
    <p:sldLayoutId id="2147483753" r:id="rId20"/>
    <p:sldLayoutId id="2147483754" r:id="rId21"/>
    <p:sldLayoutId id="2147483755" r:id="rId2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C54E7A8-5072-420C-8029-2B2F9E87B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i-FI" sz="4800"/>
              <a:t>Omavalvonnan </a:t>
            </a:r>
            <a:r>
              <a:rPr lang="fi-FI" sz="4800" err="1"/>
              <a:t>seuratatietojen</a:t>
            </a:r>
            <a:r>
              <a:rPr lang="fi-FI" sz="4800"/>
              <a:t> raportointi</a:t>
            </a:r>
          </a:p>
        </p:txBody>
      </p:sp>
      <p:sp>
        <p:nvSpPr>
          <p:cNvPr id="3" name="Rubrik2">
            <a:extLst>
              <a:ext uri="{FF2B5EF4-FFF2-40B4-BE49-F238E27FC236}">
                <a16:creationId xmlns:a16="http://schemas.microsoft.com/office/drawing/2014/main" id="{CE2751FD-BF62-47E2-835B-FEDE70EA77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00099" y="3413033"/>
            <a:ext cx="9026197" cy="92621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Tulosalue: Kotiin annettavat palvelut (HEBO)</a:t>
            </a:r>
          </a:p>
          <a:p>
            <a:r>
              <a:rPr lang="fi-FI" dirty="0"/>
              <a:t>Raportoitava ajanjakso: 5-8.2025</a:t>
            </a:r>
            <a:endParaRPr lang="fi-FI" dirty="0"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00100" y="5153890"/>
            <a:ext cx="668343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dirty="0">
                <a:solidFill>
                  <a:schemeClr val="bg1"/>
                </a:solidFill>
              </a:rPr>
              <a:t>Lyhenteet:</a:t>
            </a:r>
          </a:p>
          <a:p>
            <a:r>
              <a:rPr lang="fi-FI" sz="1400" dirty="0">
                <a:solidFill>
                  <a:schemeClr val="bg1"/>
                </a:solidFill>
              </a:rPr>
              <a:t>NPS (Net </a:t>
            </a:r>
            <a:r>
              <a:rPr lang="fi-FI" sz="1400" dirty="0" err="1">
                <a:solidFill>
                  <a:schemeClr val="bg1"/>
                </a:solidFill>
              </a:rPr>
              <a:t>Promoter</a:t>
            </a:r>
            <a:r>
              <a:rPr lang="fi-FI" sz="1400" dirty="0">
                <a:solidFill>
                  <a:schemeClr val="bg1"/>
                </a:solidFill>
              </a:rPr>
              <a:t> </a:t>
            </a:r>
            <a:r>
              <a:rPr lang="fi-FI" sz="1400" dirty="0" err="1">
                <a:solidFill>
                  <a:schemeClr val="bg1"/>
                </a:solidFill>
              </a:rPr>
              <a:t>Score</a:t>
            </a:r>
            <a:r>
              <a:rPr lang="fi-FI" sz="1400" dirty="0">
                <a:solidFill>
                  <a:schemeClr val="bg1"/>
                </a:solidFill>
              </a:rPr>
              <a:t>): Suositteluindeksi (asiakkaat ja henkilöstö)</a:t>
            </a:r>
          </a:p>
          <a:p>
            <a:endParaRPr lang="fi-FI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73417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rc 10">
            <a:extLst>
              <a:ext uri="{FF2B5EF4-FFF2-40B4-BE49-F238E27FC236}">
                <a16:creationId xmlns:a16="http://schemas.microsoft.com/office/drawing/2014/main" id="{F1849AE3-4653-4A79-BE37-49DE155C83C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931384">
            <a:off x="9044464" y="3679904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5">
                <a:alpha val="35686"/>
              </a:schemeClr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b="1" dirty="0" smtClean="0"/>
              <a:t>Saavutettavuus</a:t>
            </a:r>
            <a:endParaRPr lang="sv-SE" dirty="0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ABB2387-2008-57CC-BB4A-9597C1A9050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/>
          </p:cNvSpPr>
          <p:nvPr/>
        </p:nvSpPr>
        <p:spPr bwMode="auto">
          <a:xfrm>
            <a:off x="1260000" y="1224000"/>
            <a:ext cx="3630498" cy="2624100"/>
          </a:xfrm>
          <a:prstGeom prst="roundRect">
            <a:avLst/>
          </a:prstGeom>
          <a:solidFill>
            <a:schemeClr val="tx1">
              <a:lumMod val="20000"/>
              <a:lumOff val="80000"/>
              <a:alpha val="38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808CD-48EC-E844-D2DD-5C1903E242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367999" y="1332000"/>
            <a:ext cx="3522499" cy="232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Jonot kotihoitoon</a:t>
            </a:r>
          </a:p>
          <a:p>
            <a:r>
              <a:rPr lang="fi-FI" sz="1400" dirty="0">
                <a:cs typeface="Arial"/>
              </a:rPr>
              <a:t>Kotihoitoon on jatkuva jono keskisellä alueella. Jonossa on ollut keskimäärin </a:t>
            </a:r>
            <a:r>
              <a:rPr lang="fi-FI" sz="1400" dirty="0" smtClean="0">
                <a:cs typeface="Arial"/>
              </a:rPr>
              <a:t>10 </a:t>
            </a:r>
            <a:r>
              <a:rPr lang="fi-FI" sz="1400" dirty="0">
                <a:cs typeface="Arial"/>
              </a:rPr>
              <a:t>henkilöä.</a:t>
            </a:r>
          </a:p>
          <a:p>
            <a:r>
              <a:rPr lang="fi-FI" sz="1400" dirty="0">
                <a:cs typeface="Arial"/>
              </a:rPr>
              <a:t>Palveluasuminen omaan kotiin kotihoitona, ei jonoja.</a:t>
            </a:r>
          </a:p>
          <a:p>
            <a:r>
              <a:rPr lang="fi-FI" sz="1400" dirty="0">
                <a:solidFill>
                  <a:schemeClr val="tx2"/>
                </a:solidFill>
                <a:cs typeface="Arial"/>
              </a:rPr>
              <a:t>Päivätoiminta, </a:t>
            </a:r>
            <a:r>
              <a:rPr lang="fi-FI" sz="1400" dirty="0" smtClean="0">
                <a:solidFill>
                  <a:schemeClr val="tx2"/>
                </a:solidFill>
                <a:cs typeface="Arial"/>
              </a:rPr>
              <a:t>jono </a:t>
            </a:r>
            <a:r>
              <a:rPr lang="fi-FI" sz="1400" dirty="0">
                <a:solidFill>
                  <a:schemeClr val="tx2"/>
                </a:solidFill>
                <a:cs typeface="Arial"/>
              </a:rPr>
              <a:t>keskimäärin </a:t>
            </a:r>
            <a:r>
              <a:rPr lang="fi-FI" sz="1400" dirty="0" smtClean="0">
                <a:solidFill>
                  <a:schemeClr val="tx2"/>
                </a:solidFill>
                <a:cs typeface="Arial"/>
              </a:rPr>
              <a:t>8 </a:t>
            </a:r>
            <a:r>
              <a:rPr lang="fi-FI" sz="1400" dirty="0">
                <a:solidFill>
                  <a:schemeClr val="tx2"/>
                </a:solidFill>
                <a:cs typeface="Arial"/>
              </a:rPr>
              <a:t>henkilöä.</a:t>
            </a:r>
          </a:p>
          <a:p>
            <a:r>
              <a:rPr lang="fi-FI" sz="1400" dirty="0" smtClean="0">
                <a:solidFill>
                  <a:schemeClr val="tx2"/>
                </a:solidFill>
                <a:cs typeface="Arial"/>
              </a:rPr>
              <a:t>Omaishoito yli 65 v, lakisääteinen </a:t>
            </a:r>
            <a:r>
              <a:rPr lang="fi-FI" sz="1400" dirty="0" smtClean="0">
                <a:solidFill>
                  <a:schemeClr val="tx2"/>
                </a:solidFill>
                <a:cs typeface="Arial"/>
              </a:rPr>
              <a:t>arvio </a:t>
            </a:r>
            <a:r>
              <a:rPr lang="fi-FI" sz="1400" dirty="0" smtClean="0">
                <a:solidFill>
                  <a:schemeClr val="tx2"/>
                </a:solidFill>
                <a:cs typeface="Arial"/>
              </a:rPr>
              <a:t>toteutuu</a:t>
            </a:r>
            <a:r>
              <a:rPr lang="fi-FI" sz="1400" dirty="0" smtClean="0">
                <a:solidFill>
                  <a:schemeClr val="tx2"/>
                </a:solidFill>
                <a:cs typeface="Arial"/>
              </a:rPr>
              <a:t>.</a:t>
            </a:r>
            <a:endParaRPr lang="fi-FI" sz="1400" dirty="0">
              <a:solidFill>
                <a:schemeClr val="tx2"/>
              </a:solidFill>
              <a:cs typeface="Arial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93015D-D1AE-6165-00F6-D490CA772E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968000" y="1188720"/>
            <a:ext cx="3600000" cy="32162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 dirty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Suoritteet:</a:t>
            </a:r>
          </a:p>
          <a:p>
            <a:endParaRPr lang="fi-FI" sz="1400" dirty="0"/>
          </a:p>
          <a:p>
            <a:r>
              <a:rPr lang="fi-FI" sz="1400" dirty="0" smtClean="0"/>
              <a:t>Kotihoidon käynnit 690 767</a:t>
            </a:r>
            <a:endParaRPr lang="fi-FI" sz="1400" dirty="0"/>
          </a:p>
          <a:p>
            <a:endParaRPr lang="fi-FI" sz="1400" dirty="0"/>
          </a:p>
          <a:p>
            <a:r>
              <a:rPr lang="fi-FI" sz="1400" dirty="0"/>
              <a:t>-</a:t>
            </a:r>
            <a:r>
              <a:rPr lang="fi-FI" sz="1400" dirty="0">
                <a:solidFill>
                  <a:schemeClr val="tx2"/>
                </a:solidFill>
              </a:rPr>
              <a:t>Toteutuneet päivätoimintapäiviä suhteessa toimintasuunnitelmaan </a:t>
            </a:r>
            <a:r>
              <a:rPr lang="fi-FI" sz="1400" dirty="0" smtClean="0">
                <a:solidFill>
                  <a:schemeClr val="tx2"/>
                </a:solidFill>
              </a:rPr>
              <a:t>49,8 </a:t>
            </a:r>
            <a:r>
              <a:rPr lang="fi-FI" sz="1400" dirty="0">
                <a:solidFill>
                  <a:schemeClr val="tx2"/>
                </a:solidFill>
              </a:rPr>
              <a:t>% per </a:t>
            </a:r>
            <a:r>
              <a:rPr lang="fi-FI" sz="1400" dirty="0" smtClean="0">
                <a:solidFill>
                  <a:schemeClr val="tx2"/>
                </a:solidFill>
              </a:rPr>
              <a:t>31.7.2025</a:t>
            </a:r>
          </a:p>
          <a:p>
            <a:endParaRPr lang="fi-FI" sz="1400" dirty="0">
              <a:solidFill>
                <a:schemeClr val="tx2"/>
              </a:solidFill>
            </a:endParaRPr>
          </a:p>
          <a:p>
            <a:r>
              <a:rPr lang="fi-FI" sz="1400" dirty="0" smtClean="0">
                <a:solidFill>
                  <a:schemeClr val="tx2"/>
                </a:solidFill>
              </a:rPr>
              <a:t>Omaishoitajien lukumäärä</a:t>
            </a:r>
          </a:p>
          <a:p>
            <a:r>
              <a:rPr lang="fi-FI" sz="1400" dirty="0" smtClean="0">
                <a:solidFill>
                  <a:schemeClr val="tx2"/>
                </a:solidFill>
              </a:rPr>
              <a:t>05/2025 907 kpl</a:t>
            </a:r>
          </a:p>
          <a:p>
            <a:r>
              <a:rPr lang="fi-FI" sz="1400" dirty="0" smtClean="0">
                <a:solidFill>
                  <a:schemeClr val="tx2"/>
                </a:solidFill>
              </a:rPr>
              <a:t>06/2025 906 kpl</a:t>
            </a:r>
          </a:p>
          <a:p>
            <a:r>
              <a:rPr lang="fi-FI" sz="1400" dirty="0" smtClean="0">
                <a:solidFill>
                  <a:schemeClr val="tx2"/>
                </a:solidFill>
              </a:rPr>
              <a:t>07/2025 910 kpl</a:t>
            </a:r>
          </a:p>
          <a:p>
            <a:r>
              <a:rPr lang="fi-FI" sz="1400" dirty="0" smtClean="0">
                <a:solidFill>
                  <a:schemeClr val="tx2"/>
                </a:solidFill>
              </a:rPr>
              <a:t>08/2025 927 kpl</a:t>
            </a:r>
            <a:endParaRPr lang="fi-FI" sz="1400" dirty="0">
              <a:solidFill>
                <a:schemeClr val="tx2"/>
              </a:solidFill>
            </a:endParaRPr>
          </a:p>
          <a:p>
            <a:endParaRPr lang="fi-FI" sz="14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1B8EDDC-940B-BD35-84A1-1163B3466DE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568000" y="1188720"/>
            <a:ext cx="3600000" cy="36471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 dirty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Korjaavat toimenpiteet:</a:t>
            </a:r>
          </a:p>
          <a:p>
            <a:pPr marL="285750" indent="-285750">
              <a:buFont typeface="Calibri"/>
              <a:buChar char="-"/>
            </a:pPr>
            <a:r>
              <a:rPr lang="fi-FI" sz="1400" dirty="0" smtClean="0"/>
              <a:t>Hyvinvointiteknologian käytön laajeneminen</a:t>
            </a:r>
            <a:r>
              <a:rPr lang="fi-FI" sz="1400" dirty="0"/>
              <a:t>.</a:t>
            </a:r>
          </a:p>
          <a:p>
            <a:pPr marL="285750" indent="-285750">
              <a:buFont typeface="Calibri"/>
              <a:buChar char="-"/>
            </a:pPr>
            <a:r>
              <a:rPr lang="fi-FI" sz="1400" dirty="0"/>
              <a:t>Kotihoidon yksiköiden välisen yhteistyön parantaminen ja toiminnan </a:t>
            </a:r>
            <a:r>
              <a:rPr lang="fi-FI" sz="1400" dirty="0" smtClean="0"/>
              <a:t>yhtenäistäminen</a:t>
            </a:r>
            <a:endParaRPr lang="fi-FI" sz="1400" dirty="0"/>
          </a:p>
          <a:p>
            <a:pPr marL="285750" indent="-285750">
              <a:buFont typeface="Calibri"/>
              <a:buChar char="-"/>
            </a:pPr>
            <a:r>
              <a:rPr lang="fi-FI" sz="1400" dirty="0"/>
              <a:t>Ei hoidolliset työtehtävät </a:t>
            </a:r>
            <a:r>
              <a:rPr lang="fi-FI" sz="1400" dirty="0" smtClean="0"/>
              <a:t>siirretään hoiva-avustajille</a:t>
            </a:r>
            <a:endParaRPr lang="fi-FI" sz="1400" dirty="0"/>
          </a:p>
          <a:p>
            <a:pPr marL="285750" indent="-285750">
              <a:buFont typeface="Calibri"/>
              <a:buChar char="-"/>
            </a:pPr>
            <a:r>
              <a:rPr lang="fi-FI" sz="1400" dirty="0"/>
              <a:t>Asiakasajan korottaminen /työvuoro</a:t>
            </a:r>
          </a:p>
          <a:p>
            <a:pPr marL="285750" indent="-285750">
              <a:buFont typeface="Calibri"/>
              <a:buChar char="-"/>
            </a:pPr>
            <a:r>
              <a:rPr lang="fi-FI" sz="1400" dirty="0"/>
              <a:t>Yhteistyö yli toimialarajojen</a:t>
            </a:r>
          </a:p>
          <a:p>
            <a:pPr marL="285750" indent="-285750">
              <a:buFont typeface="Calibri"/>
              <a:buChar char="-"/>
            </a:pPr>
            <a:r>
              <a:rPr lang="fi-FI" sz="1400" dirty="0"/>
              <a:t>Kehittämisryhmät mm. kotihoidon </a:t>
            </a:r>
            <a:r>
              <a:rPr lang="fi-FI" sz="1400" dirty="0" err="1"/>
              <a:t>scrum</a:t>
            </a:r>
            <a:r>
              <a:rPr lang="fi-FI" sz="1400" dirty="0" smtClean="0"/>
              <a:t>.</a:t>
            </a:r>
          </a:p>
          <a:p>
            <a:pPr marL="285750" indent="-285750">
              <a:buFont typeface="Calibri"/>
              <a:buChar char="-"/>
            </a:pPr>
            <a:r>
              <a:rPr lang="fi-FI" sz="1400" dirty="0"/>
              <a:t>Kiertävä perhehoito aloitetaan vaihtoehtona omaishoidon lakisääteisen vapaan järjestämiseksi</a:t>
            </a:r>
            <a:r>
              <a:rPr lang="fi-FI" sz="1400" dirty="0" smtClean="0"/>
              <a:t>.</a:t>
            </a:r>
          </a:p>
          <a:p>
            <a:endParaRPr lang="fi-FI" sz="1400" dirty="0">
              <a:solidFill>
                <a:srgbClr val="FF0000"/>
              </a:solidFill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A5EE4A30-4B57-7112-9FB1-16FA454C963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/>
          </p:cNvSpPr>
          <p:nvPr/>
        </p:nvSpPr>
        <p:spPr bwMode="auto">
          <a:xfrm>
            <a:off x="4968000" y="5086212"/>
            <a:ext cx="3600000" cy="1166135"/>
          </a:xfrm>
          <a:prstGeom prst="roundRect">
            <a:avLst/>
          </a:prstGeom>
          <a:solidFill>
            <a:schemeClr val="tx1">
              <a:lumMod val="20000"/>
              <a:lumOff val="80000"/>
              <a:alpha val="38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E2388DC-F395-3345-22DD-6334E7FB099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367999" y="3974098"/>
            <a:ext cx="3522499" cy="146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fi-FI" sz="1600" b="1" dirty="0">
                <a:solidFill>
                  <a:srgbClr val="213A8F"/>
                </a:solidFill>
                <a:latin typeface="Arial" panose="020B0604020202020204"/>
              </a:rPr>
              <a:t>Yhdenvertaisuus</a:t>
            </a:r>
            <a:endParaRPr kumimoji="0" lang="fi-FI" sz="16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endParaRPr lang="fi-FI" sz="1400" dirty="0"/>
          </a:p>
          <a:p>
            <a:r>
              <a:rPr lang="fi-FI" sz="1400" dirty="0" smtClean="0">
                <a:cs typeface="Arial"/>
              </a:rPr>
              <a:t>Alueiden </a:t>
            </a:r>
            <a:r>
              <a:rPr lang="fi-FI" sz="1400" dirty="0">
                <a:cs typeface="Arial"/>
              </a:rPr>
              <a:t>toimintaa yhdenmukaistetaan, </a:t>
            </a:r>
            <a:r>
              <a:rPr lang="fi-FI" sz="1400" dirty="0" smtClean="0">
                <a:cs typeface="Arial"/>
              </a:rPr>
              <a:t>Etäkäynnit ja lääkeautomaatit laajennettu.</a:t>
            </a:r>
            <a:endParaRPr lang="fi-FI" sz="1400" dirty="0">
              <a:cs typeface="Arial"/>
            </a:endParaRPr>
          </a:p>
          <a:p>
            <a:r>
              <a:rPr lang="fi-FI" sz="1400" dirty="0" smtClean="0">
                <a:solidFill>
                  <a:schemeClr val="tx2"/>
                </a:solidFill>
              </a:rPr>
              <a:t>Ikäihmisten </a:t>
            </a:r>
            <a:r>
              <a:rPr lang="fi-FI" sz="1400" dirty="0">
                <a:solidFill>
                  <a:schemeClr val="tx2"/>
                </a:solidFill>
              </a:rPr>
              <a:t>päivätoiminta ei vielä kata aluetta tyydyttävästi. </a:t>
            </a:r>
            <a:endParaRPr lang="fi-FI" sz="1400" dirty="0">
              <a:solidFill>
                <a:schemeClr val="tx2"/>
              </a:solidFill>
              <a:cs typeface="Arial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5BD0A43-461C-CEE9-EF08-E4B34E74ECEB}"/>
              </a:ext>
            </a:extLst>
          </p:cNvPr>
          <p:cNvSpPr txBox="1">
            <a:spLocks/>
          </p:cNvSpPr>
          <p:nvPr/>
        </p:nvSpPr>
        <p:spPr>
          <a:xfrm>
            <a:off x="4968000" y="5327333"/>
            <a:ext cx="3600000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 dirty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Kotihoidon </a:t>
            </a:r>
            <a:r>
              <a:rPr kumimoji="0" lang="fi-FI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kiireellisten asiakkaiden odotusaika</a:t>
            </a:r>
            <a:endParaRPr kumimoji="0" lang="fi-FI" sz="1600" b="1" i="0" u="none" strike="noStrike" kern="1200" cap="none" spc="0" normalizeH="0" baseline="0" noProof="0" dirty="0">
              <a:ln>
                <a:noFill/>
              </a:ln>
              <a:solidFill>
                <a:srgbClr val="00A174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Toteutuu</a:t>
            </a:r>
          </a:p>
        </p:txBody>
      </p:sp>
    </p:spTree>
    <p:extLst>
      <p:ext uri="{BB962C8B-B14F-4D97-AF65-F5344CB8AC3E}">
        <p14:creationId xmlns:p14="http://schemas.microsoft.com/office/powerpoint/2010/main" val="5502678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10343442" cy="909638"/>
          </a:xfrm>
        </p:spPr>
        <p:txBody>
          <a:bodyPr>
            <a:normAutofit/>
          </a:bodyPr>
          <a:lstStyle/>
          <a:p>
            <a:r>
              <a:rPr lang="fi-FI" b="1" dirty="0"/>
              <a:t>Turvallisuus ja laatu</a:t>
            </a:r>
            <a:endParaRPr lang="en-US" sz="1200" b="1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1656000"/>
            <a:ext cx="3422269" cy="2314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400" b="1" dirty="0"/>
              <a:t>Status</a:t>
            </a:r>
            <a:r>
              <a:rPr lang="sv-SE" sz="1400" dirty="0"/>
              <a:t> 19.9.2025</a:t>
            </a:r>
          </a:p>
          <a:p>
            <a:pPr>
              <a:lnSpc>
                <a:spcPct val="150000"/>
              </a:lnSpc>
            </a:pPr>
            <a:r>
              <a:rPr lang="sv-SE" sz="1400" b="1" dirty="0" err="1"/>
              <a:t>Kaikki</a:t>
            </a:r>
            <a:r>
              <a:rPr lang="sv-SE" sz="1400" b="1" dirty="0"/>
              <a:t> </a:t>
            </a:r>
            <a:r>
              <a:rPr lang="sv-SE" sz="1400" b="1" dirty="0" err="1"/>
              <a:t>ilmoitukset</a:t>
            </a:r>
            <a:r>
              <a:rPr lang="sv-SE" sz="1400" b="1" dirty="0"/>
              <a:t>: </a:t>
            </a:r>
            <a:r>
              <a:rPr lang="sv-SE" sz="1400" dirty="0"/>
              <a:t>835 (890)</a:t>
            </a:r>
          </a:p>
          <a:p>
            <a:pPr>
              <a:lnSpc>
                <a:spcPct val="150000"/>
              </a:lnSpc>
            </a:pPr>
            <a:r>
              <a:rPr lang="sv-SE" sz="1400" b="1" dirty="0" err="1"/>
              <a:t>Odottaa</a:t>
            </a:r>
            <a:r>
              <a:rPr lang="sv-SE" sz="1400" b="1" dirty="0"/>
              <a:t> </a:t>
            </a:r>
            <a:r>
              <a:rPr lang="sv-SE" sz="1400" b="1" dirty="0" err="1"/>
              <a:t>käsittelyä</a:t>
            </a:r>
            <a:r>
              <a:rPr lang="sv-SE" sz="1400" b="1" dirty="0"/>
              <a:t>: </a:t>
            </a:r>
            <a:r>
              <a:rPr lang="sv-SE" sz="1400" dirty="0"/>
              <a:t>141 (17%)</a:t>
            </a:r>
            <a:endParaRPr lang="en-US" sz="1400" dirty="0"/>
          </a:p>
          <a:p>
            <a:pPr>
              <a:lnSpc>
                <a:spcPct val="150000"/>
              </a:lnSpc>
            </a:pPr>
            <a:r>
              <a:rPr lang="sv-SE" sz="1400" b="1" dirty="0" err="1"/>
              <a:t>Odottaa</a:t>
            </a:r>
            <a:r>
              <a:rPr lang="sv-SE" sz="1400" b="1" dirty="0"/>
              <a:t> </a:t>
            </a:r>
            <a:r>
              <a:rPr lang="sv-SE" sz="1400" b="1" dirty="0" err="1"/>
              <a:t>lisätietoa</a:t>
            </a:r>
            <a:r>
              <a:rPr lang="sv-SE" sz="1400" b="1" dirty="0"/>
              <a:t>: </a:t>
            </a:r>
            <a:r>
              <a:rPr lang="sv-SE" sz="1400" dirty="0"/>
              <a:t>5 (1%)</a:t>
            </a:r>
          </a:p>
          <a:p>
            <a:pPr>
              <a:lnSpc>
                <a:spcPct val="150000"/>
              </a:lnSpc>
            </a:pPr>
            <a:r>
              <a:rPr lang="sv-SE" sz="1400" b="1" dirty="0" err="1"/>
              <a:t>Käsittelyssä</a:t>
            </a:r>
            <a:r>
              <a:rPr lang="sv-SE" sz="1400" dirty="0"/>
              <a:t>: 68 (8%)</a:t>
            </a:r>
            <a:br>
              <a:rPr lang="sv-SE" sz="1400" dirty="0"/>
            </a:br>
            <a:r>
              <a:rPr lang="sv-SE" sz="1400" b="1" dirty="0" err="1"/>
              <a:t>Valmis</a:t>
            </a:r>
            <a:r>
              <a:rPr lang="sv-SE" sz="1400" b="1" dirty="0"/>
              <a:t>: </a:t>
            </a:r>
            <a:r>
              <a:rPr lang="sv-SE" sz="1400" dirty="0"/>
              <a:t>621 (74%)</a:t>
            </a:r>
            <a:endParaRPr lang="en-US" sz="1400" dirty="0"/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25119" y="1656000"/>
            <a:ext cx="34866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 dirty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Vaaratapahtuma ilmoitusten määrä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graphicFrame>
        <p:nvGraphicFramePr>
          <p:cNvPr id="5" name="Chart 4" descr="aulukko Vaaratapahtumailmoitusten määrä &#10;Tammikuu-Huhtikuu 2024 567&#10;Tammikuu-Huhtikuu 2025&#10;Toukokuu-Elokuu 2024 591&#10;Toukokuu-Elokuu 2025&#10;Syyskuu- Joulukuu 2024 813&#10;Syyskuu- Joulukuu 202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16686786"/>
              </p:ext>
            </p:extLst>
          </p:nvPr>
        </p:nvGraphicFramePr>
        <p:xfrm>
          <a:off x="4625120" y="2222459"/>
          <a:ext cx="3422268" cy="23497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15956D0F-8A7D-B8D5-5ACE-D0EBD28EE0A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15300" y="1656000"/>
            <a:ext cx="399395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fi-FI" sz="1600" b="1" dirty="0">
                <a:solidFill>
                  <a:schemeClr val="accent5"/>
                </a:solidFill>
              </a:rPr>
              <a:t>Yleisimmät ilmoitustyypit henkilökunta</a:t>
            </a:r>
            <a:r>
              <a:rPr kumimoji="0" lang="sv-SE" sz="1600" b="1" i="0" u="none" strike="noStrike" kern="1200" cap="none" spc="0" normalizeH="0" baseline="0" noProof="0" dirty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</a:t>
            </a:r>
          </a:p>
          <a:p>
            <a:pPr marL="342900" indent="-342900">
              <a:buAutoNum type="arabicPeriod"/>
            </a:pPr>
            <a:r>
              <a:rPr lang="fi-FI" sz="1400" dirty="0">
                <a:cs typeface="Arial"/>
              </a:rPr>
              <a:t>Lääkehoitoon liittyvä </a:t>
            </a:r>
          </a:p>
          <a:p>
            <a:pPr marL="342900" indent="-342900">
              <a:buAutoNum type="arabicPeriod"/>
            </a:pPr>
            <a:r>
              <a:rPr lang="fi-FI" sz="1400" dirty="0">
                <a:cs typeface="Arial"/>
              </a:rPr>
              <a:t>Tapaturma ja onnettomuus</a:t>
            </a:r>
          </a:p>
          <a:p>
            <a:pPr marL="342900" indent="-342900">
              <a:buAutoNum type="arabicPeriod"/>
            </a:pPr>
            <a:r>
              <a:rPr lang="fi-FI" sz="1400" dirty="0">
                <a:cs typeface="Arial"/>
              </a:rPr>
              <a:t>Muu</a:t>
            </a:r>
          </a:p>
          <a:p>
            <a:pPr marL="342900" indent="-342900">
              <a:buAutoNum type="arabicPeriod"/>
            </a:pPr>
            <a:r>
              <a:rPr lang="fi-FI" sz="1400" dirty="0">
                <a:cs typeface="Arial"/>
              </a:rPr>
              <a:t>Tiedonkulku</a:t>
            </a:r>
          </a:p>
          <a:p>
            <a:pPr marL="342900" indent="-342900">
              <a:buAutoNum type="arabicPeriod"/>
            </a:pPr>
            <a:r>
              <a:rPr lang="fi-FI" sz="1400" dirty="0">
                <a:cs typeface="Arial"/>
              </a:rPr>
              <a:t>Hoidon/palvelun saatavuuteen tai järjestelyyn liittyvä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endParaRPr kumimoji="0" lang="sv-SE" sz="1600" b="1" i="0" u="none" strike="noStrike" kern="1200" cap="none" spc="0" normalizeH="0" baseline="0" noProof="0" dirty="0">
              <a:ln>
                <a:noFill/>
              </a:ln>
              <a:solidFill>
                <a:srgbClr val="00A174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C73870F-CF5C-763D-46FF-436B85E5F74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710544" y="4536000"/>
            <a:ext cx="17179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600" b="1" dirty="0">
                <a:solidFill>
                  <a:schemeClr val="accent5"/>
                </a:solidFill>
              </a:rPr>
              <a:t>Yhteydenotot potilasasia-vastaaville (kpl)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452C5F8-1BEF-D999-6460-DAE3985EA16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806382" y="5901368"/>
            <a:ext cx="1535807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600" dirty="0">
                <a:latin typeface="Arial" panose="020B0604020202020204"/>
                <a:cs typeface="Arial"/>
              </a:rPr>
              <a:t>4</a:t>
            </a:r>
            <a:r>
              <a:rPr kumimoji="0" lang="fi-FI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 </a:t>
            </a:r>
            <a:endParaRPr kumimoji="0" lang="fi-FI" sz="36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9798DB4-4E15-99ED-6E26-2B64BC2BE35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464184" y="4536000"/>
            <a:ext cx="169039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600" b="1" dirty="0">
                <a:solidFill>
                  <a:schemeClr val="accent5"/>
                </a:solidFill>
              </a:rPr>
              <a:t>Yhteydenotot sosiaaliasia-vastaaville (kpl)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AC55BA9-B16F-4E98-4E91-02B5932E6BE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07037" y="5931439"/>
            <a:ext cx="1647537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600" dirty="0">
                <a:latin typeface="Arial" panose="020B0604020202020204"/>
                <a:cs typeface="Arial"/>
              </a:rPr>
              <a:t>6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261090" y="4536000"/>
            <a:ext cx="3848168" cy="206210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Korjaavat</a:t>
            </a:r>
            <a:r>
              <a:rPr kumimoji="0" lang="sv-SE" sz="1600" b="1" i="0" u="none" strike="noStrike" kern="1200" cap="none" spc="0" normalizeH="0" baseline="0" noProof="0" dirty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sv-SE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toimenpiteet</a:t>
            </a:r>
            <a:endParaRPr kumimoji="0" lang="sv-SE" sz="1600" b="1" i="0" u="none" strike="noStrike" kern="1200" cap="none" spc="0" normalizeH="0" baseline="0" noProof="0" dirty="0">
              <a:ln>
                <a:noFill/>
              </a:ln>
              <a:solidFill>
                <a:srgbClr val="00A174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indent="-285750">
              <a:buFont typeface="Calibri"/>
              <a:buChar char="-"/>
            </a:pPr>
            <a:r>
              <a:rPr lang="fi-FI" sz="1400" dirty="0"/>
              <a:t>Annosjakelun ja </a:t>
            </a:r>
            <a:r>
              <a:rPr lang="fi-FI" sz="1400" dirty="0" smtClean="0"/>
              <a:t>lääkeautomaattien hankinta sekä lääkekaappien hankinnan suunnittelu ja </a:t>
            </a:r>
            <a:r>
              <a:rPr lang="fi-FI" sz="1400" dirty="0"/>
              <a:t>koulutus.</a:t>
            </a:r>
          </a:p>
          <a:p>
            <a:pPr marL="285750" indent="-285750">
              <a:buFont typeface="Calibri"/>
              <a:buChar char="-"/>
            </a:pPr>
            <a:r>
              <a:rPr lang="fi-FI" sz="1400" dirty="0" smtClean="0"/>
              <a:t>Aktivoiva työote </a:t>
            </a:r>
            <a:r>
              <a:rPr lang="fi-FI" sz="1400" dirty="0"/>
              <a:t>työryhmä</a:t>
            </a:r>
          </a:p>
          <a:p>
            <a:pPr marL="285750" indent="-285750">
              <a:buFont typeface="Calibri"/>
              <a:buChar char="-"/>
            </a:pPr>
            <a:r>
              <a:rPr lang="fi-FI" sz="1400" dirty="0"/>
              <a:t>Kotikuntoutuksen tehokas käyttö kotihoidon kentällä</a:t>
            </a:r>
          </a:p>
          <a:p>
            <a:pPr marL="285750" indent="-285750">
              <a:buFont typeface="Calibri"/>
              <a:buChar char="-"/>
            </a:pPr>
            <a:r>
              <a:rPr lang="fi-FI" sz="1400" dirty="0" err="1"/>
              <a:t>Haiprojen</a:t>
            </a:r>
            <a:r>
              <a:rPr lang="fi-FI" sz="1400" dirty="0"/>
              <a:t> läpikäynti ja korjaavat toimenpiteet.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9652E28-B745-3928-E8F9-571AF58C965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4536000"/>
            <a:ext cx="171796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 dirty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Sosiaalihuollon epäkohta-ilmoitusten määrä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rgbClr val="00A174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BB4EE3C-D6C8-35F7-B859-A76FC4BC436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98688" y="5901368"/>
            <a:ext cx="1535807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12</a:t>
            </a:r>
            <a:endParaRPr kumimoji="0" lang="fi-FI" sz="3600" b="0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52443FC-DDA6-18FA-E840-3D9B20FDFE4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956490" y="4536000"/>
            <a:ext cx="171796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Asiakkaiden tekemät vaaratapahtuma-ilmoitukset, määrä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00A174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5B7C989-185B-85F5-B8E3-0040D19F2F6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052328" y="5910594"/>
            <a:ext cx="1535807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3</a:t>
            </a:r>
            <a:endParaRPr kumimoji="0" lang="fi-FI" sz="3600" b="0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082341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4950" cy="909638"/>
          </a:xfrm>
        </p:spPr>
        <p:txBody>
          <a:bodyPr/>
          <a:lstStyle/>
          <a:p>
            <a:r>
              <a:rPr lang="fi-FI" b="1" dirty="0"/>
              <a:t>Asiakaskokemus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AD95C6-BCA0-C11E-FFBC-ADDBE23D28ED}"/>
              </a:ext>
            </a:extLst>
          </p:cNvPr>
          <p:cNvSpPr txBox="1"/>
          <p:nvPr/>
        </p:nvSpPr>
        <p:spPr>
          <a:xfrm>
            <a:off x="1288156" y="1243988"/>
            <a:ext cx="6744234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600" dirty="0">
                <a:solidFill>
                  <a:schemeClr val="tx2"/>
                </a:solidFill>
              </a:rPr>
              <a:t>Asiakaspalautteen kokonaismäärä kauden aikana 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 </a:t>
            </a:r>
            <a:r>
              <a:rPr kumimoji="0" lang="fi-FI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6</a:t>
            </a:r>
            <a:endParaRPr kumimoji="0" lang="fi-FI" sz="1600" b="0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DF85A01-D162-40B8-8855-659FF10BED9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78569" y="1901869"/>
            <a:ext cx="227376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Minulle jäi tunne, että minusta välitettiin kokonaisvaltaisesti</a:t>
            </a:r>
            <a:endParaRPr kumimoji="0" lang="ko-KR" altLang="en-US" sz="14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C92C84C-5C3B-F151-B025-3AE820B9A96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1807343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3,8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(4,2)</a:t>
            </a:r>
            <a:endParaRPr kumimoji="0" lang="ko-KR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33EFF2A-7AAD-4B14-93EB-076EAD97215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3104317"/>
            <a:ext cx="14740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Sain apua, kun sitä tarvitsin</a:t>
            </a:r>
            <a:endParaRPr kumimoji="0" lang="ko-KR" altLang="en-US" sz="14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813F58C-C780-EB84-E9DC-197FFF85751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2968628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4,0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(4,4)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638B1F1-1001-4506-A2FF-BEFB60A16B3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99241" y="4238639"/>
            <a:ext cx="17176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Koin oloni turvalliseksi hoidon / palvelun aikana</a:t>
            </a:r>
            <a:endParaRPr kumimoji="0" lang="ko-KR" altLang="en-US" sz="14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05A3689-C501-4953-E1F0-5AC35DB9516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4246439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4,0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(4,2)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B3F3FCD-B03B-4D2C-B901-F47C7C5B1A6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5562078"/>
            <a:ext cx="241976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Hoitoani / Asiaani koskevat päätökset tehtiin yhteistyössä kanssani</a:t>
            </a:r>
            <a:endParaRPr kumimoji="0" lang="ko-KR" altLang="en-US" sz="14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072D9F9-54CA-6247-2E21-04389A729E3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546294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4,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  <a:cs typeface="Calibri"/>
              </a:rPr>
              <a:t>0</a:t>
            </a:r>
            <a:endParaRPr kumimoji="0" lang="fi-FI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(4,2)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1314A2D-C318-415D-B409-0CD3638C314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26771" y="1874018"/>
            <a:ext cx="22112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400" b="1" i="0" u="none" strike="noStrike" kern="1200" cap="none" spc="0" normalizeH="0" baseline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Tiedän</a:t>
            </a:r>
            <a:r>
              <a:rPr kumimoji="0" lang="en-US" altLang="ko-KR" sz="14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, </a:t>
            </a:r>
            <a:r>
              <a:rPr kumimoji="0" lang="en-US" altLang="ko-KR" sz="1400" b="1" i="0" u="none" strike="noStrike" kern="1200" cap="none" spc="0" normalizeH="0" baseline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miten</a:t>
            </a:r>
            <a:r>
              <a:rPr kumimoji="0" lang="en-US" altLang="ko-KR" sz="14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hoitoni</a:t>
            </a:r>
            <a:r>
              <a:rPr kumimoji="0" lang="en-US" altLang="ko-KR" sz="14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/</a:t>
            </a:r>
            <a:r>
              <a:rPr kumimoji="0" lang="en-US" altLang="ko-KR" sz="1400" b="1" i="0" u="none" strike="noStrike" kern="1200" cap="none" spc="0" normalizeH="0" baseline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palveluni</a:t>
            </a:r>
            <a:r>
              <a:rPr kumimoji="0" lang="en-US" altLang="ko-KR" sz="14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jatkuu</a:t>
            </a:r>
            <a:endParaRPr kumimoji="0" lang="ko-KR" altLang="en-US" sz="14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52C1C1D-3F16-BDAD-4824-BA1E16A22AA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180734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4,2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(4,2)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ADA1682-79CB-477A-A9FB-04429119CA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125529" y="2936140"/>
            <a:ext cx="162697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Saamani tieto hoidosta / palvelusta oli ymmärrettävää</a:t>
            </a:r>
            <a:endParaRPr kumimoji="0" lang="ko-KR" altLang="en-US" sz="14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1F4ED22-B579-FFEA-25A3-E180B31A858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2971659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3,8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(4,2)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C90F67E-E8DD-4501-A07D-85FF1F9BA78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213063" y="4319961"/>
            <a:ext cx="18138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Koin saamani hoidon / palvelun hyödylliseksi</a:t>
            </a:r>
            <a:endParaRPr kumimoji="0" lang="ko-KR" altLang="en-US" sz="14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63C17BA-C20A-A873-70A7-07D9EBCB38F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4238639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3,8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(4,4)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A2EC4E5-2652-4DA6-BD05-8425B8DEF36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68147" y="5576606"/>
            <a:ext cx="169543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Sain hoitoa ja palvelua äidinkielelläni</a:t>
            </a:r>
            <a:endParaRPr kumimoji="0" lang="ko-KR" altLang="en-US" sz="14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F3BAA92-15CD-634E-EE8B-B88EC115830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545112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4,17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(4,4)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1CE34674-B1C5-6775-C62C-C56EBEC0AA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9309" y="3143567"/>
            <a:ext cx="2414050" cy="1207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Straight Arrow Connector 2" descr="NPS luku. NPS voi vaihdella miinus 100 ja +100 välillä. Yleisesti yli 50 lukua pidetään hyvänä. Tulos">
            <a:extLst>
              <a:ext uri="{FF2B5EF4-FFF2-40B4-BE49-F238E27FC236}">
                <a16:creationId xmlns:a16="http://schemas.microsoft.com/office/drawing/2014/main" id="{3E47B019-9E56-C29E-6D61-5372C6434B32}"/>
              </a:ext>
            </a:extLst>
          </p:cNvPr>
          <p:cNvCxnSpPr>
            <a:cxnSpLocks/>
          </p:cNvCxnSpPr>
          <p:nvPr/>
        </p:nvCxnSpPr>
        <p:spPr>
          <a:xfrm flipV="1">
            <a:off x="4886334" y="3365927"/>
            <a:ext cx="0" cy="83609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17526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5505" cy="909453"/>
          </a:xfrm>
        </p:spPr>
        <p:txBody>
          <a:bodyPr/>
          <a:lstStyle/>
          <a:p>
            <a:r>
              <a:rPr lang="fi-FI" b="1" dirty="0"/>
              <a:t>Osallisuus</a:t>
            </a:r>
            <a:endParaRPr lang="sv-SE" dirty="0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ABB2387-2008-57CC-BB4A-9597C1A9050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205433" y="1323453"/>
            <a:ext cx="5111144" cy="2434731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93015D-D1AE-6165-00F6-D490CA772E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5432" y="1431453"/>
            <a:ext cx="511114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b="1" dirty="0">
                <a:solidFill>
                  <a:schemeClr val="accent6"/>
                </a:solidFill>
                <a:latin typeface="+mj-lt"/>
              </a:rPr>
              <a:t>Miten tuetaan asiakkaiden ja läheisten osallisuutta palveluiden suunnittelussa, toteutuksessa ja arvioinnissa:</a:t>
            </a:r>
          </a:p>
          <a:p>
            <a:endParaRPr lang="fi-FI" sz="1400" dirty="0"/>
          </a:p>
          <a:p>
            <a:r>
              <a:rPr lang="fi-FI" sz="1400" dirty="0"/>
              <a:t>Keräämme palautetta Roidun kautta ja </a:t>
            </a:r>
            <a:r>
              <a:rPr lang="fi-FI" sz="1400" dirty="0" err="1"/>
              <a:t>Haipro</a:t>
            </a:r>
            <a:r>
              <a:rPr lang="fi-FI" sz="1400" dirty="0"/>
              <a:t> on käytössä</a:t>
            </a:r>
          </a:p>
          <a:p>
            <a:r>
              <a:rPr lang="fi-FI" sz="1400" dirty="0"/>
              <a:t>THL kansallinen arviointi</a:t>
            </a:r>
            <a:endParaRPr lang="fi-FI" sz="1400" dirty="0">
              <a:cs typeface="Arial"/>
            </a:endParaRPr>
          </a:p>
          <a:p>
            <a:r>
              <a:rPr lang="fi-FI" sz="1400" dirty="0">
                <a:cs typeface="Arial"/>
              </a:rPr>
              <a:t>Omahoitajasysteemi</a:t>
            </a:r>
          </a:p>
          <a:p>
            <a:r>
              <a:rPr lang="fi-FI" sz="1400" dirty="0">
                <a:cs typeface="Arial"/>
              </a:rPr>
              <a:t>Palveluohjauksessa (kuuluu toiseen toimialaan) ja omaishoidossa arvioidaan ja päätetään palvelut huomioiden asiakkaan toiveet ja </a:t>
            </a:r>
            <a:r>
              <a:rPr lang="fi-FI" sz="1400" dirty="0" err="1">
                <a:cs typeface="Arial"/>
              </a:rPr>
              <a:t>osallistamalla</a:t>
            </a:r>
            <a:r>
              <a:rPr lang="fi-FI" sz="1400" dirty="0">
                <a:cs typeface="Arial"/>
              </a:rPr>
              <a:t> myös omaisia.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00A174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808CD-48EC-E844-D2DD-5C1903E242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5" y="1431453"/>
            <a:ext cx="5268869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i-FI" sz="1400" b="1" dirty="0">
                <a:solidFill>
                  <a:schemeClr val="accent5"/>
                </a:solidFill>
                <a:latin typeface="+mj-lt"/>
              </a:rPr>
              <a:t>Yhdessä sovitut teemat järjestöjen kanssa palveluiden kehittämiseen:</a:t>
            </a:r>
          </a:p>
          <a:p>
            <a:r>
              <a:rPr lang="fi-FI" sz="1400" dirty="0"/>
              <a:t>- Keskusteluita ulkoisten toimittajien kanssa käydään jatkuvasti - kumppanuuspöytä</a:t>
            </a:r>
          </a:p>
          <a:p>
            <a:endParaRPr lang="fi-FI" sz="1400" dirty="0"/>
          </a:p>
          <a:p>
            <a:r>
              <a:rPr lang="fi-FI" sz="1400" dirty="0"/>
              <a:t>-Prima Botnian hankkeen kautta kehitetään kolmannen sektorin yhteistyötä</a:t>
            </a:r>
            <a:endParaRPr lang="en-US" sz="1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D72DC3C-25D3-2071-DC1A-6ADA83D9956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5433" y="4306146"/>
            <a:ext cx="5111144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1400" b="1" dirty="0">
                <a:solidFill>
                  <a:schemeClr val="accent5"/>
                </a:solidFill>
                <a:latin typeface="+mj-lt"/>
              </a:rPr>
              <a:t>Asiakasosallistujia, kokemusosaajia tai asiakasraati on mukana palvelujen kehittämisessä ja arvioinnissa:</a:t>
            </a:r>
          </a:p>
          <a:p>
            <a:endParaRPr lang="fi-FI" sz="1400" dirty="0"/>
          </a:p>
          <a:p>
            <a:r>
              <a:rPr lang="fi-FI" sz="1400" dirty="0"/>
              <a:t>Muutos ja kehittämistoimenpiteitä  vanhusneuvoston ja asiakasraadin kautta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​</a:t>
            </a:r>
            <a:endParaRPr kumimoji="0" lang="fi-FI" sz="1400" i="0" u="none" strike="sng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/>
              <a:ea typeface="+mn-ea"/>
              <a:cs typeface="Times New Roman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FD3D0E33-C044-69BA-5072-E7EA05E13A9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/>
          </p:cNvSpPr>
          <p:nvPr/>
        </p:nvSpPr>
        <p:spPr bwMode="auto">
          <a:xfrm>
            <a:off x="6581754" y="3264339"/>
            <a:ext cx="5268869" cy="3081597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9E2315-12F2-68DA-4393-F0437FF5C3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4" y="3372339"/>
            <a:ext cx="526887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b="1" dirty="0">
                <a:solidFill>
                  <a:schemeClr val="accent5"/>
                </a:solidFill>
                <a:latin typeface="+mj-lt"/>
              </a:rPr>
              <a:t>Tehdyt toimenpiteet palvelujen käyttäjien tekemien haitta- ja vaaratapahtumailmoitusten,</a:t>
            </a:r>
          </a:p>
          <a:p>
            <a:r>
              <a:rPr lang="fi-FI" sz="1400" b="1" dirty="0">
                <a:solidFill>
                  <a:schemeClr val="accent5"/>
                </a:solidFill>
                <a:latin typeface="+mj-lt"/>
              </a:rPr>
              <a:t>muistutusten ja kanteluiden perusteella: </a:t>
            </a:r>
          </a:p>
          <a:p>
            <a:endParaRPr lang="fi-FI" sz="1400" b="1" dirty="0">
              <a:solidFill>
                <a:schemeClr val="accent5"/>
              </a:solidFill>
              <a:latin typeface="+mj-lt"/>
            </a:endParaRPr>
          </a:p>
          <a:p>
            <a:pPr marL="285750" indent="-285750">
              <a:buFont typeface="Calibri"/>
              <a:buChar char="-"/>
            </a:pPr>
            <a:r>
              <a:rPr lang="fi-FI" sz="1400" dirty="0">
                <a:cs typeface="Arial"/>
              </a:rPr>
              <a:t>Koulutusta väkivaltaisten/haasteellisesti käyttäytyvien asiakkaiden kohtaamisesta</a:t>
            </a:r>
          </a:p>
          <a:p>
            <a:pPr marL="285750" indent="-285750">
              <a:buFont typeface="Calibri"/>
              <a:buChar char="-"/>
            </a:pPr>
            <a:r>
              <a:rPr lang="fi-FI" sz="1400" dirty="0">
                <a:cs typeface="Arial"/>
              </a:rPr>
              <a:t>Parempaa tiedotusta</a:t>
            </a:r>
          </a:p>
        </p:txBody>
      </p:sp>
    </p:spTree>
    <p:extLst>
      <p:ext uri="{BB962C8B-B14F-4D97-AF65-F5344CB8AC3E}">
        <p14:creationId xmlns:p14="http://schemas.microsoft.com/office/powerpoint/2010/main" val="22385264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327754" cy="774907"/>
          </a:xfrm>
        </p:spPr>
        <p:txBody>
          <a:bodyPr>
            <a:normAutofit/>
          </a:bodyPr>
          <a:lstStyle/>
          <a:p>
            <a:r>
              <a:rPr lang="fi-FI" b="1" dirty="0"/>
              <a:t>Henkilöstö</a:t>
            </a:r>
            <a:endParaRPr lang="en-US" sz="1200" b="1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1656000"/>
            <a:ext cx="3422269" cy="26622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600" b="1" dirty="0" err="1">
                <a:solidFill>
                  <a:schemeClr val="accent5"/>
                </a:solidFill>
              </a:rPr>
              <a:t>Henkilöstömäärä</a:t>
            </a:r>
            <a:endParaRPr lang="sv-SE" sz="1600" b="1" dirty="0">
              <a:solidFill>
                <a:schemeClr val="accent5"/>
              </a:solidFill>
            </a:endParaRPr>
          </a:p>
          <a:p>
            <a:r>
              <a:rPr lang="fi-FI" sz="1400" dirty="0"/>
              <a:t>Henkilöstö: </a:t>
            </a:r>
            <a:r>
              <a:rPr lang="fi-FI" sz="1400" dirty="0" smtClean="0"/>
              <a:t>948</a:t>
            </a:r>
            <a:endParaRPr lang="fi-FI" sz="1400" dirty="0">
              <a:cs typeface="Arial"/>
            </a:endParaRPr>
          </a:p>
          <a:p>
            <a:endParaRPr lang="fi-FI" sz="1400" dirty="0">
              <a:cs typeface="Arial"/>
            </a:endParaRPr>
          </a:p>
          <a:p>
            <a:r>
              <a:rPr lang="fi-FI" sz="1400" u="sng" dirty="0"/>
              <a:t>Avoimet vakanssit: </a:t>
            </a:r>
            <a:endParaRPr lang="fi-FI" sz="1400" u="sng" dirty="0">
              <a:cs typeface="Arial"/>
            </a:endParaRPr>
          </a:p>
          <a:p>
            <a:r>
              <a:rPr lang="fi-FI" sz="1400" dirty="0">
                <a:cs typeface="Arial"/>
              </a:rPr>
              <a:t>Kotihoito: n. </a:t>
            </a:r>
            <a:r>
              <a:rPr lang="fi-FI" sz="1400" dirty="0" smtClean="0">
                <a:cs typeface="Arial"/>
              </a:rPr>
              <a:t>70 </a:t>
            </a:r>
            <a:r>
              <a:rPr lang="fi-FI" sz="1400" dirty="0">
                <a:cs typeface="Arial"/>
              </a:rPr>
              <a:t>kpl (kaikki ammattiryhmät)</a:t>
            </a:r>
          </a:p>
          <a:p>
            <a:r>
              <a:rPr lang="fi-FI" sz="1400" dirty="0">
                <a:solidFill>
                  <a:schemeClr val="tx2"/>
                </a:solidFill>
                <a:cs typeface="Arial"/>
              </a:rPr>
              <a:t>Päivätoiminta: 1 kpl </a:t>
            </a:r>
          </a:p>
          <a:p>
            <a:r>
              <a:rPr lang="fi-FI" sz="1400" dirty="0">
                <a:solidFill>
                  <a:schemeClr val="tx2"/>
                </a:solidFill>
                <a:cs typeface="Arial"/>
              </a:rPr>
              <a:t>Omaishoito: </a:t>
            </a:r>
            <a:r>
              <a:rPr lang="fi-FI" sz="1400" dirty="0" smtClean="0">
                <a:solidFill>
                  <a:schemeClr val="tx2"/>
                </a:solidFill>
                <a:cs typeface="Arial"/>
              </a:rPr>
              <a:t>1 </a:t>
            </a:r>
            <a:r>
              <a:rPr lang="fi-FI" sz="1400" dirty="0">
                <a:solidFill>
                  <a:schemeClr val="tx2"/>
                </a:solidFill>
                <a:cs typeface="Arial"/>
              </a:rPr>
              <a:t>kpl</a:t>
            </a:r>
          </a:p>
          <a:p>
            <a:pPr>
              <a:lnSpc>
                <a:spcPct val="150000"/>
              </a:lnSpc>
            </a:pPr>
            <a:endParaRPr lang="sv-SE" sz="1600" dirty="0"/>
          </a:p>
          <a:p>
            <a:pPr>
              <a:lnSpc>
                <a:spcPct val="150000"/>
              </a:lnSpc>
            </a:pPr>
            <a:endParaRPr lang="en-US" sz="1400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/>
          </p:cNvSpPr>
          <p:nvPr/>
        </p:nvSpPr>
        <p:spPr>
          <a:xfrm>
            <a:off x="8147304" y="1674287"/>
            <a:ext cx="3926508" cy="280076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 dirty="0">
                <a:solidFill>
                  <a:schemeClr val="accent5"/>
                </a:solidFill>
              </a:rPr>
              <a:t>Työhyvinvointia edistävät toimenpiteet: </a:t>
            </a:r>
            <a:endParaRPr lang="fi-FI" sz="1600" b="1" baseline="0" dirty="0">
              <a:solidFill>
                <a:schemeClr val="accent5"/>
              </a:solidFill>
            </a:endParaRPr>
          </a:p>
          <a:p>
            <a:r>
              <a:rPr lang="sv-SE" sz="1600" dirty="0">
                <a:cs typeface="Arial"/>
              </a:rPr>
              <a:t>- Kehitys- ja </a:t>
            </a:r>
            <a:r>
              <a:rPr lang="sv-SE" sz="1600" dirty="0" err="1">
                <a:cs typeface="Arial"/>
              </a:rPr>
              <a:t>varhaisen</a:t>
            </a:r>
            <a:r>
              <a:rPr lang="sv-SE" sz="1600" dirty="0">
                <a:cs typeface="Arial"/>
              </a:rPr>
              <a:t> </a:t>
            </a:r>
            <a:r>
              <a:rPr lang="sv-SE" sz="1600" dirty="0" err="1">
                <a:cs typeface="Arial"/>
              </a:rPr>
              <a:t>tukemisen</a:t>
            </a:r>
            <a:r>
              <a:rPr lang="sv-SE" sz="1600" dirty="0">
                <a:cs typeface="Arial"/>
              </a:rPr>
              <a:t> </a:t>
            </a:r>
            <a:r>
              <a:rPr lang="sv-SE" sz="1600" dirty="0" err="1">
                <a:cs typeface="Arial"/>
              </a:rPr>
              <a:t>keskustelut</a:t>
            </a:r>
            <a:endParaRPr lang="sv-SE" sz="1600" dirty="0">
              <a:cs typeface="Arial"/>
            </a:endParaRPr>
          </a:p>
          <a:p>
            <a:r>
              <a:rPr lang="sv-SE" sz="1600" dirty="0">
                <a:cs typeface="Arial"/>
              </a:rPr>
              <a:t>-</a:t>
            </a:r>
            <a:r>
              <a:rPr lang="sv-SE" sz="1600" dirty="0" err="1">
                <a:cs typeface="Arial"/>
              </a:rPr>
              <a:t>Työnohjaus</a:t>
            </a:r>
            <a:r>
              <a:rPr lang="sv-SE" sz="1600" dirty="0">
                <a:cs typeface="Arial"/>
              </a:rPr>
              <a:t> </a:t>
            </a:r>
            <a:r>
              <a:rPr lang="sv-SE" sz="1600" dirty="0" err="1">
                <a:cs typeface="Arial"/>
              </a:rPr>
              <a:t>tarvittaessa</a:t>
            </a:r>
            <a:endParaRPr lang="sv-SE" sz="1600" dirty="0">
              <a:cs typeface="Arial"/>
            </a:endParaRPr>
          </a:p>
          <a:p>
            <a:r>
              <a:rPr lang="sv-SE" sz="1600" dirty="0">
                <a:cs typeface="Arial"/>
              </a:rPr>
              <a:t>-</a:t>
            </a:r>
            <a:r>
              <a:rPr lang="fi-FI" sz="1600" dirty="0">
                <a:cs typeface="Arial"/>
              </a:rPr>
              <a:t>Lean implementoidaan henkilöstön osallistumisen lisäämiseksi toiminnan kehittämisessä</a:t>
            </a:r>
          </a:p>
          <a:p>
            <a:r>
              <a:rPr lang="sv-SE" sz="1600" dirty="0">
                <a:cs typeface="Arial"/>
              </a:rPr>
              <a:t>-</a:t>
            </a:r>
            <a:r>
              <a:rPr lang="sv-SE" sz="1600" dirty="0" err="1">
                <a:cs typeface="Arial"/>
              </a:rPr>
              <a:t>Toimenpiteitä</a:t>
            </a:r>
            <a:r>
              <a:rPr lang="sv-SE" sz="1600" dirty="0">
                <a:cs typeface="Arial"/>
              </a:rPr>
              <a:t> </a:t>
            </a:r>
            <a:r>
              <a:rPr lang="sv-SE" sz="1600" dirty="0" err="1">
                <a:cs typeface="Arial"/>
              </a:rPr>
              <a:t>organisaatiotasolla</a:t>
            </a:r>
            <a:endParaRPr lang="sv-SE" sz="1600" dirty="0">
              <a:cs typeface="Arial"/>
            </a:endParaRPr>
          </a:p>
          <a:p>
            <a:pPr marL="285750" indent="-285750">
              <a:buFontTx/>
              <a:buChar char="-"/>
            </a:pPr>
            <a:r>
              <a:rPr lang="sv-SE" sz="1600" dirty="0" smtClean="0">
                <a:cs typeface="Arial"/>
              </a:rPr>
              <a:t>E-</a:t>
            </a:r>
            <a:r>
              <a:rPr lang="sv-SE" sz="1600" dirty="0" err="1" smtClean="0">
                <a:cs typeface="Arial"/>
              </a:rPr>
              <a:t>passi</a:t>
            </a:r>
            <a:r>
              <a:rPr lang="sv-SE" sz="1600" dirty="0" smtClean="0">
                <a:cs typeface="Arial"/>
              </a:rPr>
              <a:t>, </a:t>
            </a:r>
            <a:r>
              <a:rPr lang="sv-SE" sz="1600" dirty="0" err="1" smtClean="0">
                <a:cs typeface="Arial"/>
              </a:rPr>
              <a:t>tykyrahat</a:t>
            </a:r>
            <a:r>
              <a:rPr lang="sv-SE" sz="1600" dirty="0" smtClean="0">
                <a:cs typeface="Arial"/>
              </a:rPr>
              <a:t> ja </a:t>
            </a:r>
            <a:r>
              <a:rPr lang="sv-SE" sz="1600" dirty="0" err="1" smtClean="0">
                <a:cs typeface="Arial"/>
              </a:rPr>
              <a:t>henkilöstön</a:t>
            </a:r>
            <a:r>
              <a:rPr lang="sv-SE" sz="1600" dirty="0" smtClean="0">
                <a:cs typeface="Arial"/>
              </a:rPr>
              <a:t> </a:t>
            </a:r>
            <a:r>
              <a:rPr lang="sv-SE" sz="1600" dirty="0" err="1" smtClean="0">
                <a:cs typeface="Arial"/>
              </a:rPr>
              <a:t>ilmainen</a:t>
            </a:r>
            <a:r>
              <a:rPr lang="sv-SE" sz="1600" dirty="0" smtClean="0">
                <a:cs typeface="Arial"/>
              </a:rPr>
              <a:t> </a:t>
            </a:r>
            <a:r>
              <a:rPr lang="sv-SE" sz="1600" dirty="0" err="1" smtClean="0">
                <a:cs typeface="Arial"/>
              </a:rPr>
              <a:t>kahvi</a:t>
            </a:r>
            <a:r>
              <a:rPr lang="sv-SE" sz="1600" dirty="0" smtClean="0">
                <a:cs typeface="Arial"/>
              </a:rPr>
              <a:t>/tee</a:t>
            </a:r>
            <a:endParaRPr lang="sv-SE" sz="1600" dirty="0">
              <a:cs typeface="Arial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B29DF03-3E5E-F5BD-1388-9DB8FC9945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15905" y="1674287"/>
            <a:ext cx="3457332" cy="230832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 dirty="0">
                <a:solidFill>
                  <a:schemeClr val="accent5"/>
                </a:solidFill>
              </a:rPr>
              <a:t>Työturvallisuusilmoituksia </a:t>
            </a:r>
            <a:r>
              <a:rPr lang="fi-FI" sz="1600" b="1" dirty="0" err="1">
                <a:solidFill>
                  <a:schemeClr val="accent5"/>
                </a:solidFill>
              </a:rPr>
              <a:t>HaiPro</a:t>
            </a:r>
            <a:r>
              <a:rPr lang="fi-FI" sz="1600" b="1" dirty="0">
                <a:solidFill>
                  <a:schemeClr val="accent5"/>
                </a:solidFill>
              </a:rPr>
              <a:t>-järjestelmän kautta: </a:t>
            </a:r>
            <a:r>
              <a:rPr lang="fi-FI" sz="1600" baseline="0" dirty="0"/>
              <a:t>Tapaturmailmoitusten määrä:</a:t>
            </a:r>
          </a:p>
          <a:p>
            <a:r>
              <a:rPr lang="fi-FI" sz="1600" dirty="0">
                <a:cs typeface="Arial"/>
              </a:rPr>
              <a:t>137 (95)</a:t>
            </a:r>
            <a:endParaRPr lang="fi-FI" sz="1600" baseline="0" dirty="0">
              <a:cs typeface="Arial"/>
            </a:endParaRPr>
          </a:p>
          <a:p>
            <a:endParaRPr lang="fi-FI" sz="1600" baseline="0" dirty="0"/>
          </a:p>
          <a:p>
            <a:r>
              <a:rPr lang="fi-FI" sz="1600" dirty="0"/>
              <a:t>Yleisimmät ilmoitustyypit:</a:t>
            </a:r>
            <a:endParaRPr lang="fi-FI" sz="1600" dirty="0">
              <a:cs typeface="Arial"/>
            </a:endParaRPr>
          </a:p>
          <a:p>
            <a:pPr marL="342900" indent="-342900">
              <a:buAutoNum type="arabicPeriod"/>
            </a:pPr>
            <a:r>
              <a:rPr lang="fi-FI" sz="1600" dirty="0">
                <a:cs typeface="Arial"/>
              </a:rPr>
              <a:t>Muu vaaratyyppi</a:t>
            </a:r>
          </a:p>
          <a:p>
            <a:pPr marL="342900" indent="-342900">
              <a:buAutoNum type="arabicPeriod"/>
            </a:pPr>
            <a:r>
              <a:rPr lang="fi-FI" sz="1600" dirty="0"/>
              <a:t>Uhka tai väkivalta</a:t>
            </a:r>
            <a:endParaRPr lang="fi-FI" sz="1600" dirty="0">
              <a:cs typeface="Arial"/>
            </a:endParaRPr>
          </a:p>
          <a:p>
            <a:pPr marL="342900" indent="-342900">
              <a:buAutoNum type="arabicPeriod"/>
            </a:pPr>
            <a:r>
              <a:rPr lang="fi-FI" sz="1600" dirty="0">
                <a:cs typeface="Arial"/>
              </a:rPr>
              <a:t>Kaatui, liukastui, kompastui</a:t>
            </a:r>
            <a:endParaRPr lang="fi-FI" sz="16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2510217-0C8D-2E97-58A5-04DBA954B1AA}"/>
              </a:ext>
            </a:extLst>
          </p:cNvPr>
          <p:cNvSpPr txBox="1">
            <a:spLocks/>
          </p:cNvSpPr>
          <p:nvPr/>
        </p:nvSpPr>
        <p:spPr>
          <a:xfrm>
            <a:off x="1202850" y="4124782"/>
            <a:ext cx="3329922" cy="110799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 dirty="0">
                <a:solidFill>
                  <a:schemeClr val="accent5"/>
                </a:solidFill>
              </a:rPr>
              <a:t>Sairaspoissaolopäivät</a:t>
            </a:r>
            <a:endParaRPr lang="fi-FI" sz="1400" b="1" dirty="0">
              <a:solidFill>
                <a:schemeClr val="accent5"/>
              </a:solidFill>
            </a:endParaRPr>
          </a:p>
          <a:p>
            <a:endParaRPr lang="fi-FI" b="1" dirty="0">
              <a:cs typeface="Arial"/>
            </a:endParaRPr>
          </a:p>
          <a:p>
            <a:pPr algn="ctr"/>
            <a:r>
              <a:rPr lang="fi-FI" sz="1600" dirty="0" smtClean="0">
                <a:cs typeface="Arial"/>
              </a:rPr>
              <a:t>Kotiin annettavat palvelut</a:t>
            </a:r>
          </a:p>
          <a:p>
            <a:pPr algn="ctr"/>
            <a:r>
              <a:rPr lang="fi-FI" sz="1600" smtClean="0">
                <a:cs typeface="Arial"/>
              </a:rPr>
              <a:t>5052 päivää</a:t>
            </a:r>
            <a:endParaRPr lang="fi-FI" sz="1600" dirty="0">
              <a:cs typeface="Arial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C6C33A5-345B-5CC9-4D47-71B591630B52}"/>
              </a:ext>
            </a:extLst>
          </p:cNvPr>
          <p:cNvSpPr txBox="1"/>
          <p:nvPr/>
        </p:nvSpPr>
        <p:spPr>
          <a:xfrm>
            <a:off x="5538468" y="6029405"/>
            <a:ext cx="1676820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2800" dirty="0">
                <a:solidFill>
                  <a:srgbClr val="213A8F"/>
                </a:solidFill>
                <a:latin typeface="Arial" panose="020B0604020202020204"/>
                <a:cs typeface="Arial"/>
              </a:rPr>
              <a:t>-15 </a:t>
            </a:r>
            <a:r>
              <a:rPr kumimoji="0" lang="fi-FI" sz="20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(-2)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D003E89A-D58F-443D-CA45-BBD8F4E6B8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2983" y="4677788"/>
            <a:ext cx="2543175" cy="1257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Straight Arrow Connector 4" descr="NPS luku. NPS voi vaihdella miinus 100 ja +100 välillä. Yleisesti yli 50 lukua pidetään hyvänä. Tulos">
            <a:extLst>
              <a:ext uri="{FF2B5EF4-FFF2-40B4-BE49-F238E27FC236}">
                <a16:creationId xmlns:a16="http://schemas.microsoft.com/office/drawing/2014/main" id="{038A10DE-6EF2-F790-6829-DA95274C3D0F}"/>
              </a:ext>
            </a:extLst>
          </p:cNvPr>
          <p:cNvCxnSpPr>
            <a:cxnSpLocks/>
          </p:cNvCxnSpPr>
          <p:nvPr/>
        </p:nvCxnSpPr>
        <p:spPr>
          <a:xfrm flipH="1" flipV="1">
            <a:off x="6206247" y="4925001"/>
            <a:ext cx="110030" cy="85087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8354109"/>
      </p:ext>
    </p:extLst>
  </p:cSld>
  <p:clrMapOvr>
    <a:masterClrMapping/>
  </p:clrMapOvr>
</p:sld>
</file>

<file path=ppt/theme/theme1.xml><?xml version="1.0" encoding="utf-8"?>
<a:theme xmlns:a="http://schemas.openxmlformats.org/drawingml/2006/main" name="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2.xml><?xml version="1.0" encoding="utf-8"?>
<a:theme xmlns:a="http://schemas.openxmlformats.org/drawingml/2006/main" name="1_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3.xml><?xml version="1.0" encoding="utf-8"?>
<a:theme xmlns:a="http://schemas.openxmlformats.org/drawingml/2006/main" name="2_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7233D02C2F3D148860CE3F6DFEDC733" ma:contentTypeVersion="17" ma:contentTypeDescription="Skapa ett nytt dokument." ma:contentTypeScope="" ma:versionID="303debc14b5607e4af193ec7b2e90739">
  <xsd:schema xmlns:xsd="http://www.w3.org/2001/XMLSchema" xmlns:xs="http://www.w3.org/2001/XMLSchema" xmlns:p="http://schemas.microsoft.com/office/2006/metadata/properties" xmlns:ns2="cbe4f0d9-fb0d-42e8-a680-6e558966cc0a" xmlns:ns3="8662b06d-03b9-424a-ab70-bfab313b8d48" targetNamespace="http://schemas.microsoft.com/office/2006/metadata/properties" ma:root="true" ma:fieldsID="0ff4a344755dc82c37c080b0c74f1552" ns2:_="" ns3:_="">
    <xsd:import namespace="cbe4f0d9-fb0d-42e8-a680-6e558966cc0a"/>
    <xsd:import namespace="8662b06d-03b9-424a-ab70-bfab313b8d4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e4f0d9-fb0d-42e8-a680-6e558966cc0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0" nillable="true" ma:taxonomy="true" ma:internalName="lcf76f155ced4ddcb4097134ff3c332f" ma:taxonomyFieldName="MediaServiceImageTags" ma:displayName="Bildmarkeringar" ma:readOnly="false" ma:fieldId="{5cf76f15-5ced-4ddc-b409-7134ff3c332f}" ma:taxonomyMulti="true" ma:sspId="e6ea580d-a90f-4d05-8666-171099ee70e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62b06d-03b9-424a-ab70-bfab313b8d48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5e3b1261-fa39-4c0d-96a1-f062864176bc}" ma:internalName="TaxCatchAll" ma:showField="CatchAllData" ma:web="8662b06d-03b9-424a-ab70-bfab313b8d4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8662b06d-03b9-424a-ab70-bfab313b8d48">
      <UserInfo>
        <DisplayName>Yliluoma Susanna</DisplayName>
        <AccountId>131</AccountId>
        <AccountType/>
      </UserInfo>
    </SharedWithUsers>
    <lcf76f155ced4ddcb4097134ff3c332f xmlns="cbe4f0d9-fb0d-42e8-a680-6e558966cc0a">
      <Terms xmlns="http://schemas.microsoft.com/office/infopath/2007/PartnerControls"/>
    </lcf76f155ced4ddcb4097134ff3c332f>
    <TaxCatchAll xmlns="8662b06d-03b9-424a-ab70-bfab313b8d48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6048D58-5AA1-41CC-818A-97CED9F9563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be4f0d9-fb0d-42e8-a680-6e558966cc0a"/>
    <ds:schemaRef ds:uri="8662b06d-03b9-424a-ab70-bfab313b8d4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71BDA3F-9081-465D-A0C8-DF261C8C3C7F}">
  <ds:schemaRefs>
    <ds:schemaRef ds:uri="cbe4f0d9-fb0d-42e8-a680-6e558966cc0a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8662b06d-03b9-424a-ab70-bfab313b8d48"/>
    <ds:schemaRef ds:uri="http://purl.org/dc/terms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6D36C4CC-F8E6-4A8E-83BB-78CE33581119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2321cc12-b2a3-4edf-b26e-9eb151c69c7d}" enabled="0" method="" siteId="{2321cc12-b2a3-4edf-b26e-9eb151c69c7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OVPH_Esitys_YKSIKIELINEN</Template>
  <TotalTime>444</TotalTime>
  <Words>573</Words>
  <Application>Microsoft Office PowerPoint</Application>
  <PresentationFormat>Widescreen</PresentationFormat>
  <Paragraphs>136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맑은 고딕</vt:lpstr>
      <vt:lpstr>Arial</vt:lpstr>
      <vt:lpstr>Calibri</vt:lpstr>
      <vt:lpstr>굴림</vt:lpstr>
      <vt:lpstr>Segoe UI</vt:lpstr>
      <vt:lpstr>Times New Roman</vt:lpstr>
      <vt:lpstr>OVHP_teema</vt:lpstr>
      <vt:lpstr>1_OVHP_teema</vt:lpstr>
      <vt:lpstr>2_OVHP_teema</vt:lpstr>
      <vt:lpstr>Omavalvonnan seuratatietojen raportointi</vt:lpstr>
      <vt:lpstr>Saavutettavuus</vt:lpstr>
      <vt:lpstr>Turvallisuus ja laatu</vt:lpstr>
      <vt:lpstr>Asiakaskokemus</vt:lpstr>
      <vt:lpstr>Osallisuus</vt:lpstr>
      <vt:lpstr>Henkilöstö</vt:lpstr>
    </vt:vector>
  </TitlesOfParts>
  <Company>VSHP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Omavalvonnan seuratatietojen raportointi</dc:title>
  <dc:creator>Granö Anna Marie</dc:creator>
  <cp:lastModifiedBy>Monika Björkqvist</cp:lastModifiedBy>
  <cp:revision>55</cp:revision>
  <dcterms:created xsi:type="dcterms:W3CDTF">2023-11-14T05:41:58Z</dcterms:created>
  <dcterms:modified xsi:type="dcterms:W3CDTF">2025-10-06T07:18:44Z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0x01010047233D02C2F3D148860CE3F6DFEDC733</vt:lpwstr>
  </property>
  <property fmtid="{D5CDD505-2E9C-101B-9397-08002B2CF9AE}" pid="3" name="MediaServiceImageTags">
    <vt:lpwstr/>
  </property>
</Properties>
</file>