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233_62DC17AC.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modernComment_1C4_2A6C7BBB.xml" ContentType="application/vnd.ms-powerpoint.comments+xml"/>
  <Override PartName="/ppt/notesSlides/notesSlide2.xml" ContentType="application/vnd.openxmlformats-officedocument.presentationml.notesSlide+xml"/>
  <Override PartName="/ppt/comments/modernComment_244_712695B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0" r:id="rId5"/>
  </p:sldMasterIdLst>
  <p:notesMasterIdLst>
    <p:notesMasterId r:id="rId12"/>
  </p:notesMasterIdLst>
  <p:handoutMasterIdLst>
    <p:handoutMasterId r:id="rId13"/>
  </p:handoutMasterIdLst>
  <p:sldIdLst>
    <p:sldId id="256" r:id="rId6"/>
    <p:sldId id="562" r:id="rId7"/>
    <p:sldId id="563" r:id="rId8"/>
    <p:sldId id="452" r:id="rId9"/>
    <p:sldId id="579" r:id="rId10"/>
    <p:sldId id="580" r:id="rId1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F30769-80A6-3368-5BF7-C039BD397A47}" name="Vertanen Katja" initials="VK" userId="S::katja.vertanen@ovph.fi::44c5ee9e-eda9-44bf-aa00-41611b2fef3d" providerId="AD"/>
  <p188:author id="{7C6DEE94-D54B-03DE-25D4-6375EF412457}" name="Mäki-Valtari Riika" initials="MR" userId="S::riika.maki-valtari@ovph.fi::161f3c86-2fa8-45d8-8966-16ff2e48c5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nö Anna" initials="GA [2]" lastIdx="4" clrIdx="0">
    <p:extLst>
      <p:ext uri="{19B8F6BF-5375-455C-9EA6-DF929625EA0E}">
        <p15:presenceInfo xmlns:p15="http://schemas.microsoft.com/office/powerpoint/2012/main" userId="S::anna.grano@ovph.fi::a50b3b0e-1daf-4c22-886c-a5e083b43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D6EEF7-3971-FE45-3673-B9EB583D36DD}" v="69" dt="2026-06-15T07:41:39.5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2"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Sheet1!$B$2:$B$4</c:f>
              <c:numCache>
                <c:formatCode>General</c:formatCode>
                <c:ptCount val="3"/>
                <c:pt idx="0">
                  <c:v>91</c:v>
                </c:pt>
              </c:numCache>
            </c:numRef>
          </c:val>
          <c:extLst>
            <c:ext xmlns:c16="http://schemas.microsoft.com/office/drawing/2014/chart" uri="{C3380CC4-5D6E-409C-BE32-E72D297353CC}">
              <c16:uniqueId val="{00000000-53CC-4AD5-BF42-673CA57A061B}"/>
            </c:ext>
          </c:extLst>
        </c:ser>
        <c:ser>
          <c:idx val="1"/>
          <c:order val="1"/>
          <c:tx>
            <c:strRef>
              <c:f>Sheet1!$C$1</c:f>
              <c:strCache>
                <c:ptCount val="1"/>
                <c:pt idx="0">
                  <c:v>2025</c:v>
                </c:pt>
              </c:strCache>
            </c:strRef>
          </c:tx>
          <c:spPr>
            <a:solidFill>
              <a:schemeClr val="tx2"/>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Sheet1!$C$2:$C$4</c:f>
              <c:numCache>
                <c:formatCode>General</c:formatCode>
                <c:ptCount val="3"/>
                <c:pt idx="0">
                  <c:v>187</c:v>
                </c:pt>
              </c:numCache>
            </c:numRef>
          </c:val>
          <c:extLst>
            <c:ext xmlns:c16="http://schemas.microsoft.com/office/drawing/2014/chart" uri="{C3380CC4-5D6E-409C-BE32-E72D297353CC}">
              <c16:uniqueId val="{00000000-1D60-45F1-BFFF-E040F0F12C9F}"/>
            </c:ext>
          </c:extLst>
        </c:ser>
        <c:ser>
          <c:idx val="2"/>
          <c:order val="2"/>
          <c:tx>
            <c:strRef>
              <c:f>Sheet1!$D$1</c:f>
              <c:strCache>
                <c:ptCount val="1"/>
                <c:pt idx="0">
                  <c:v>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Sheet1!$D$2:$D$4</c:f>
              <c:numCache>
                <c:formatCode>General</c:formatCode>
                <c:ptCount val="3"/>
                <c:pt idx="0">
                  <c:v>99</c:v>
                </c:pt>
              </c:numCache>
            </c:numRef>
          </c:val>
          <c:extLst>
            <c:ext xmlns:c16="http://schemas.microsoft.com/office/drawing/2014/chart" uri="{C3380CC4-5D6E-409C-BE32-E72D297353CC}">
              <c16:uniqueId val="{00000000-5C34-466C-A81D-6AE5416D837D}"/>
            </c:ext>
          </c:extLst>
        </c:ser>
        <c:dLbls>
          <c:showLegendKey val="0"/>
          <c:showVal val="0"/>
          <c:showCatName val="0"/>
          <c:showSerName val="0"/>
          <c:showPercent val="0"/>
          <c:showBubbleSize val="0"/>
        </c:dLbls>
        <c:gapWidth val="219"/>
        <c:overlap val="-27"/>
        <c:axId val="535601984"/>
        <c:axId val="535602312"/>
      </c:barChart>
      <c:catAx>
        <c:axId val="53560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crossAx val="535602312"/>
        <c:crosses val="autoZero"/>
        <c:auto val="1"/>
        <c:lblAlgn val="ctr"/>
        <c:lblOffset val="100"/>
        <c:noMultiLvlLbl val="0"/>
      </c:catAx>
      <c:valAx>
        <c:axId val="5356023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fi-FI"/>
          </a:p>
        </c:txPr>
        <c:crossAx val="535601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a:solidFill>
            <a:schemeClr val="tx1"/>
          </a:solidFill>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Sheet1!$B$2:$B$4</c:f>
              <c:numCache>
                <c:formatCode>General</c:formatCode>
                <c:ptCount val="3"/>
                <c:pt idx="0">
                  <c:v>8</c:v>
                </c:pt>
              </c:numCache>
            </c:numRef>
          </c:val>
          <c:extLst>
            <c:ext xmlns:c16="http://schemas.microsoft.com/office/drawing/2014/chart" uri="{C3380CC4-5D6E-409C-BE32-E72D297353CC}">
              <c16:uniqueId val="{00000000-9BB0-43B5-96BF-408CFBFA77FE}"/>
            </c:ext>
          </c:extLst>
        </c:ser>
        <c:ser>
          <c:idx val="1"/>
          <c:order val="1"/>
          <c:tx>
            <c:strRef>
              <c:f>Sheet1!$C$1</c:f>
              <c:strCache>
                <c:ptCount val="1"/>
                <c:pt idx="0">
                  <c:v>2025</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Sheet1!$C$2:$C$4</c:f>
              <c:numCache>
                <c:formatCode>General</c:formatCode>
                <c:ptCount val="3"/>
                <c:pt idx="0">
                  <c:v>5</c:v>
                </c:pt>
              </c:numCache>
            </c:numRef>
          </c:val>
          <c:extLst>
            <c:ext xmlns:c16="http://schemas.microsoft.com/office/drawing/2014/chart" uri="{C3380CC4-5D6E-409C-BE32-E72D297353CC}">
              <c16:uniqueId val="{00000001-9BB0-43B5-96BF-408CFBFA77FE}"/>
            </c:ext>
          </c:extLst>
        </c:ser>
        <c:ser>
          <c:idx val="2"/>
          <c:order val="2"/>
          <c:tx>
            <c:strRef>
              <c:f>Sheet1!$D$1</c:f>
              <c:strCache>
                <c:ptCount val="1"/>
                <c:pt idx="0">
                  <c:v>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Tam-Huh</c:v>
                </c:pt>
                <c:pt idx="1">
                  <c:v>Tou-Elo</c:v>
                </c:pt>
                <c:pt idx="2">
                  <c:v>Syy-Jou</c:v>
                </c:pt>
              </c:strCache>
            </c:strRef>
          </c:cat>
          <c:val>
            <c:numRef>
              <c:f>Sheet1!$D$2:$D$4</c:f>
              <c:numCache>
                <c:formatCode>General</c:formatCode>
                <c:ptCount val="3"/>
                <c:pt idx="0">
                  <c:v>5</c:v>
                </c:pt>
              </c:numCache>
            </c:numRef>
          </c:val>
          <c:extLst>
            <c:ext xmlns:c16="http://schemas.microsoft.com/office/drawing/2014/chart" uri="{C3380CC4-5D6E-409C-BE32-E72D297353CC}">
              <c16:uniqueId val="{00000002-9BB0-43B5-96BF-408CFBFA77FE}"/>
            </c:ext>
          </c:extLst>
        </c:ser>
        <c:dLbls>
          <c:showLegendKey val="0"/>
          <c:showVal val="0"/>
          <c:showCatName val="0"/>
          <c:showSerName val="0"/>
          <c:showPercent val="0"/>
          <c:showBubbleSize val="0"/>
        </c:dLbls>
        <c:gapWidth val="219"/>
        <c:overlap val="-27"/>
        <c:axId val="535601984"/>
        <c:axId val="535602312"/>
      </c:barChart>
      <c:catAx>
        <c:axId val="53560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fi-FI"/>
          </a:p>
        </c:txPr>
        <c:crossAx val="535602312"/>
        <c:crosses val="autoZero"/>
        <c:auto val="1"/>
        <c:lblAlgn val="ctr"/>
        <c:lblOffset val="100"/>
        <c:noMultiLvlLbl val="0"/>
      </c:catAx>
      <c:valAx>
        <c:axId val="5356023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fi-FI"/>
          </a:p>
        </c:txPr>
        <c:crossAx val="5356019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a:solidFill>
            <a:schemeClr val="tx1"/>
          </a:solidFill>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C4_2A6C7BBB.xml><?xml version="1.0" encoding="utf-8"?>
<p188:cmLst xmlns:a="http://schemas.openxmlformats.org/drawingml/2006/main" xmlns:r="http://schemas.openxmlformats.org/officeDocument/2006/relationships" xmlns:p188="http://schemas.microsoft.com/office/powerpoint/2018/8/main">
  <p188:cm id="{6E93EE8F-7089-4B09-B220-8548D07E7A6C}" authorId="{C4F30769-80A6-3368-5BF7-C039BD397A47}" created="2026-02-16T05:42:38.503">
    <pc:sldMkLst xmlns:pc="http://schemas.microsoft.com/office/powerpoint/2013/main/command">
      <pc:docMk/>
      <pc:sldMk cId="711752635" sldId="452"/>
    </pc:sldMkLst>
    <p188:txBody>
      <a:bodyPr/>
      <a:lstStyle/>
      <a:p>
        <a:r>
          <a:rPr lang="fi-FI"/>
          <a:t>Luvut ok. Peukut ja muistutusten/kanteluiden määrät puuttuu.</a:t>
        </a:r>
      </a:p>
    </p188:txBody>
  </p188:cm>
</p188:cmLst>
</file>

<file path=ppt/comments/modernComment_233_62DC17AC.xml><?xml version="1.0" encoding="utf-8"?>
<p188:cmLst xmlns:a="http://schemas.openxmlformats.org/drawingml/2006/main" xmlns:r="http://schemas.openxmlformats.org/officeDocument/2006/relationships" xmlns:p188="http://schemas.microsoft.com/office/powerpoint/2018/8/main">
  <p188:cm id="{598C24CD-C53D-4471-B32E-F7CEA5D7C93F}" authorId="{C4F30769-80A6-3368-5BF7-C039BD397A47}" created="2026-02-16T11:53:03.762">
    <ac:deMkLst xmlns:ac="http://schemas.microsoft.com/office/drawing/2013/main/command">
      <pc:docMk xmlns:pc="http://schemas.microsoft.com/office/powerpoint/2013/main/command"/>
      <pc:sldMk xmlns:pc="http://schemas.microsoft.com/office/powerpoint/2013/main/command" cId="1658591148" sldId="563"/>
      <ac:spMk id="3" creationId="{EDA9FF5D-4C93-48A9-4C4F-B3E6A5516A08}"/>
    </ac:deMkLst>
    <p188:txBody>
      <a:bodyPr/>
      <a:lstStyle/>
      <a:p>
        <a:r>
          <a:rPr lang="fi-FI"/>
          <a:t>Keltaisella merkityt kohdat on vielä katsomatta. Muut ok. </a:t>
        </a:r>
      </a:p>
    </p188:txBody>
  </p188:cm>
  <p188:cm id="{F945DAD8-89B7-4C0E-B72E-CE965A0A0813}" authorId="{C4F30769-80A6-3368-5BF7-C039BD397A47}" created="2026-05-18T09:45:40.708">
    <ac:txMkLst xmlns:ac="http://schemas.microsoft.com/office/drawing/2013/main/command">
      <pc:docMk xmlns:pc="http://schemas.microsoft.com/office/powerpoint/2013/main/command"/>
      <pc:sldMk xmlns:pc="http://schemas.microsoft.com/office/powerpoint/2013/main/command" cId="1658591148" sldId="563"/>
      <ac:spMk id="7" creationId="{9AC55BA9-B16F-4E98-4E91-02B5932E6BEF}"/>
      <ac:txMk cp="0">
        <ac:context len="1" hash="13"/>
      </ac:txMk>
    </ac:txMkLst>
    <p188:pos x="1672674" y="280771"/>
    <p188:txBody>
      <a:bodyPr/>
      <a:lstStyle/>
      <a:p>
        <a:r>
          <a:rPr lang="fi-FI"/>
          <a:t>[@Jaakola Tanja] Kysyin sosiaalivastaavalta miten käsittelyprosessi menee. Vastaus:
Teen yhteydenottoja yksikköön vain asiakkaan luvalla, sillä asiakas omistaa aina oman asiansa sen arkaluontoisuuden vuoksi. Erityisesti silloin, kun asiakas asuu yksikössä, hän on usein haavoittuvassa asemassa. Jos asiakas pyytää minua selvittämään asiaa, voin asiakkaan pyynnöstä selvittää sitä yleisellä tasolla. Mikäli asiakas antaa siihen luvan, voin myös mainita asiakkaan nimen. Pääperiaatteena on kuitenkin, että lähden selvittämään asiaa aina asiakkaan suostumuksella ja asiakas tietää aina, kenen kanssa ja mitä olen keskustellut tai sopinut hänen asiastaan. Tämä menettely on osa asiakkaan oikeuksien turvaamista.</a:t>
        </a:r>
      </a:p>
    </p188:txBody>
  </p188:cm>
</p188:cmLst>
</file>

<file path=ppt/comments/modernComment_244_712695BD.xml><?xml version="1.0" encoding="utf-8"?>
<p188:cmLst xmlns:a="http://schemas.openxmlformats.org/drawingml/2006/main" xmlns:r="http://schemas.openxmlformats.org/officeDocument/2006/relationships" xmlns:p188="http://schemas.microsoft.com/office/powerpoint/2018/8/main">
  <p188:cm id="{F09220DA-864A-4B71-84B1-07BDE5F40CB5}" authorId="{C4F30769-80A6-3368-5BF7-C039BD397A47}" created="2026-02-16T11:49:10.152">
    <ac:deMkLst xmlns:ac="http://schemas.microsoft.com/office/drawing/2013/main/command">
      <pc:docMk xmlns:pc="http://schemas.microsoft.com/office/powerpoint/2013/main/command"/>
      <pc:sldMk xmlns:pc="http://schemas.microsoft.com/office/powerpoint/2013/main/command" cId="1898354109" sldId="580"/>
      <ac:spMk id="11" creationId="{0C6C33A5-345B-5CC9-4D47-71B591630B52}"/>
    </ac:deMkLst>
    <p188:txBody>
      <a:bodyPr/>
      <a:lstStyle/>
      <a:p>
        <a:r>
          <a:rPr lang="fi-FI"/>
          <a:t>Tästä kohdasta olen täyttänyt työturvallisuus-haiprojen määrät ja tyypit.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90A8B4-A175-47E0-9DA4-67B367CF71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a:extLst>
              <a:ext uri="{FF2B5EF4-FFF2-40B4-BE49-F238E27FC236}">
                <a16:creationId xmlns:a16="http://schemas.microsoft.com/office/drawing/2014/main" id="{40708A30-2F99-4DC8-97D0-02632F0CEB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1332C6-2739-449A-8E1C-DF133202CBD0}" type="datetimeFigureOut">
              <a:rPr lang="fi-FI" smtClean="0"/>
              <a:t>15.6.2026</a:t>
            </a:fld>
            <a:endParaRPr lang="fi-FI"/>
          </a:p>
        </p:txBody>
      </p:sp>
      <p:sp>
        <p:nvSpPr>
          <p:cNvPr id="4" name="Footer Placeholder 3">
            <a:extLst>
              <a:ext uri="{FF2B5EF4-FFF2-40B4-BE49-F238E27FC236}">
                <a16:creationId xmlns:a16="http://schemas.microsoft.com/office/drawing/2014/main" id="{9227B36E-21B3-4DF2-9912-01BC3F9EEE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BB65EA9B-9ACE-4A36-A2A0-8F4A652361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5E5EF4-BA7F-4A42-BB51-703B5F75C493}" type="slidenum">
              <a:rPr lang="fi-FI" smtClean="0"/>
              <a:t>‹#›</a:t>
            </a:fld>
            <a:endParaRPr lang="fi-FI"/>
          </a:p>
        </p:txBody>
      </p:sp>
    </p:spTree>
    <p:extLst>
      <p:ext uri="{BB962C8B-B14F-4D97-AF65-F5344CB8AC3E}">
        <p14:creationId xmlns:p14="http://schemas.microsoft.com/office/powerpoint/2010/main" val="7209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EBC61-E677-49EC-905C-8E373E977562}"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0DF54-D132-4835-A060-2DDF25001979}" type="slidenum">
              <a:rPr lang="en-US" smtClean="0"/>
              <a:t>‹#›</a:t>
            </a:fld>
            <a:endParaRPr lang="en-US"/>
          </a:p>
        </p:txBody>
      </p:sp>
    </p:spTree>
    <p:extLst>
      <p:ext uri="{BB962C8B-B14F-4D97-AF65-F5344CB8AC3E}">
        <p14:creationId xmlns:p14="http://schemas.microsoft.com/office/powerpoint/2010/main" val="2461313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7DB2FD-E821-42CD-A42C-78AD0F702C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849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D7DB2FD-E821-42CD-A42C-78AD0F702CBD}" type="slidenum">
              <a:rPr lang="en-US" smtClean="0"/>
              <a:t>6</a:t>
            </a:fld>
            <a:endParaRPr lang="en-US"/>
          </a:p>
        </p:txBody>
      </p:sp>
    </p:spTree>
    <p:extLst>
      <p:ext uri="{BB962C8B-B14F-4D97-AF65-F5344CB8AC3E}">
        <p14:creationId xmlns:p14="http://schemas.microsoft.com/office/powerpoint/2010/main" val="680343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mslag / Kansi">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D9989D6-F31F-4EC5-946F-B333986A8700}"/>
              </a:ext>
            </a:extLst>
          </p:cNvPr>
          <p:cNvSpPr>
            <a:spLocks noGrp="1"/>
          </p:cNvSpPr>
          <p:nvPr>
            <p:ph type="title" hasCustomPrompt="1"/>
          </p:nvPr>
        </p:nvSpPr>
        <p:spPr>
          <a:xfrm>
            <a:off x="2200100" y="914884"/>
            <a:ext cx="7911566" cy="2072107"/>
          </a:xfrm>
        </p:spPr>
        <p:txBody>
          <a:bodyPr anchor="b">
            <a:normAutofit/>
          </a:bodyPr>
          <a:lstStyle>
            <a:lvl1pPr>
              <a:defRPr sz="6600" b="1">
                <a:solidFill>
                  <a:schemeClr val="bg1"/>
                </a:solidFill>
              </a:defRPr>
            </a:lvl1pPr>
          </a:lstStyle>
          <a:p>
            <a:r>
              <a:rPr lang="sv-SE"/>
              <a:t>Klicka för att sätta </a:t>
            </a:r>
            <a:br>
              <a:rPr lang="sv-SE"/>
            </a:br>
            <a:r>
              <a:rPr lang="sv-SE"/>
              <a:t>rubriken</a:t>
            </a:r>
            <a:endParaRPr lang="fi-FI"/>
          </a:p>
        </p:txBody>
      </p:sp>
      <p:sp>
        <p:nvSpPr>
          <p:cNvPr id="3" name="Tekstin paikkamerkki 2">
            <a:extLst>
              <a:ext uri="{FF2B5EF4-FFF2-40B4-BE49-F238E27FC236}">
                <a16:creationId xmlns:a16="http://schemas.microsoft.com/office/drawing/2014/main" id="{316C2E39-1FFB-4EB1-83CE-55B81ACB00AE}"/>
              </a:ext>
            </a:extLst>
          </p:cNvPr>
          <p:cNvSpPr>
            <a:spLocks noGrp="1"/>
          </p:cNvSpPr>
          <p:nvPr>
            <p:ph type="body" idx="1" hasCustomPrompt="1"/>
          </p:nvPr>
        </p:nvSpPr>
        <p:spPr>
          <a:xfrm>
            <a:off x="2200100" y="3413033"/>
            <a:ext cx="7934716" cy="347919"/>
          </a:xfrm>
        </p:spPr>
        <p:txBody>
          <a:bodyPr>
            <a:normAutofit/>
          </a:bodyPr>
          <a:lstStyle>
            <a:lvl1pPr marL="0" indent="0">
              <a:buNone/>
              <a:defRPr sz="2000" b="1">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pic>
        <p:nvPicPr>
          <p:cNvPr id="5" name="Kuva 4">
            <a:extLst>
              <a:ext uri="{FF2B5EF4-FFF2-40B4-BE49-F238E27FC236}">
                <a16:creationId xmlns:a16="http://schemas.microsoft.com/office/drawing/2014/main" id="{977A0A71-A835-403F-AD0D-5E408F30A0E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6218" y="5824812"/>
            <a:ext cx="3688466" cy="608776"/>
          </a:xfrm>
          <a:prstGeom prst="rect">
            <a:avLst/>
          </a:prstGeom>
        </p:spPr>
      </p:pic>
      <p:sp>
        <p:nvSpPr>
          <p:cNvPr id="14" name="Tekstin paikkamerkki 2">
            <a:extLst>
              <a:ext uri="{FF2B5EF4-FFF2-40B4-BE49-F238E27FC236}">
                <a16:creationId xmlns:a16="http://schemas.microsoft.com/office/drawing/2014/main" id="{228ECC36-F686-4B0E-B126-D1ED6CF08A34}"/>
              </a:ext>
            </a:extLst>
          </p:cNvPr>
          <p:cNvSpPr>
            <a:spLocks noGrp="1"/>
          </p:cNvSpPr>
          <p:nvPr>
            <p:ph type="body" idx="13" hasCustomPrompt="1"/>
          </p:nvPr>
        </p:nvSpPr>
        <p:spPr>
          <a:xfrm>
            <a:off x="2184667" y="6156384"/>
            <a:ext cx="4443769" cy="233637"/>
          </a:xfrm>
        </p:spPr>
        <p:txBody>
          <a:bodyPr>
            <a:noAutofit/>
          </a:bodyPr>
          <a:lstStyle>
            <a:lvl1pPr marL="0" indent="0">
              <a:lnSpc>
                <a:spcPts val="1200"/>
              </a:lnSpc>
              <a:spcBef>
                <a:spcPts val="600"/>
              </a:spcBef>
              <a:buNone/>
              <a:defRPr sz="1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fi-FI" b="0" i="0" err="1">
                <a:effectLst/>
                <a:latin typeface="Segoe UI" panose="020B0502040204020203" pitchFamily="34" charset="0"/>
              </a:rPr>
              <a:t>Författarinformation</a:t>
            </a:r>
            <a:r>
              <a:rPr lang="fi-FI" b="0" i="0">
                <a:effectLst/>
                <a:latin typeface="Segoe UI" panose="020B0502040204020203" pitchFamily="34" charset="0"/>
              </a:rPr>
              <a:t> </a:t>
            </a:r>
            <a:r>
              <a:rPr lang="fi-FI" b="0" i="0" err="1">
                <a:effectLst/>
                <a:latin typeface="Segoe UI" panose="020B0502040204020203" pitchFamily="34" charset="0"/>
              </a:rPr>
              <a:t>Förnamn</a:t>
            </a:r>
            <a:r>
              <a:rPr lang="fi-FI" b="0" i="0">
                <a:effectLst/>
                <a:latin typeface="Segoe UI" panose="020B0502040204020203" pitchFamily="34" charset="0"/>
              </a:rPr>
              <a:t> </a:t>
            </a:r>
            <a:r>
              <a:rPr lang="fi-FI" b="0" i="0" err="1">
                <a:effectLst/>
                <a:latin typeface="Segoe UI" panose="020B0502040204020203" pitchFamily="34" charset="0"/>
              </a:rPr>
              <a:t>Efternamn</a:t>
            </a:r>
            <a:r>
              <a:rPr lang="fi-FI" b="0" i="0">
                <a:effectLst/>
                <a:latin typeface="Segoe UI" panose="020B0502040204020203" pitchFamily="34" charset="0"/>
              </a:rPr>
              <a:t> | Datum</a:t>
            </a:r>
          </a:p>
        </p:txBody>
      </p:sp>
    </p:spTree>
    <p:extLst>
      <p:ext uri="{BB962C8B-B14F-4D97-AF65-F5344CB8AC3E}">
        <p14:creationId xmlns:p14="http://schemas.microsoft.com/office/powerpoint/2010/main" val="295976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6660000" y="1291041"/>
            <a:ext cx="0" cy="558991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6660000" y="4086000"/>
            <a:ext cx="553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128000" y="5404220"/>
            <a:ext cx="553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83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200329"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a:solidFill>
                  <a:schemeClr val="tx1"/>
                </a:solidFill>
              </a:rPr>
              <a:t>Henkilöstö</a:t>
            </a:r>
          </a:p>
        </p:txBody>
      </p:sp>
      <p:pic>
        <p:nvPicPr>
          <p:cNvPr id="6" name="Picture 5"/>
          <p:cNvPicPr>
            <a:picLocks noChangeAspect="1"/>
          </p:cNvPicPr>
          <p:nvPr userDrawn="1"/>
        </p:nvPicPr>
        <p:blipFill>
          <a:blip r:embed="rId2"/>
          <a:stretch>
            <a:fillRect/>
          </a:stretch>
        </p:blipFill>
        <p:spPr>
          <a:xfrm>
            <a:off x="3897162" y="5073549"/>
            <a:ext cx="1926658" cy="1016988"/>
          </a:xfrm>
          <a:prstGeom prst="rect">
            <a:avLst/>
          </a:prstGeom>
        </p:spPr>
      </p:pic>
      <p:sp>
        <p:nvSpPr>
          <p:cNvPr id="7" name="TextBox 6"/>
          <p:cNvSpPr txBox="1"/>
          <p:nvPr userDrawn="1"/>
        </p:nvSpPr>
        <p:spPr>
          <a:xfrm>
            <a:off x="3646650" y="4541635"/>
            <a:ext cx="705877" cy="369332"/>
          </a:xfrm>
          <a:prstGeom prst="rect">
            <a:avLst/>
          </a:prstGeom>
          <a:noFill/>
        </p:spPr>
        <p:txBody>
          <a:bodyPr wrap="square" rtlCol="0">
            <a:spAutoFit/>
          </a:bodyPr>
          <a:lstStyle/>
          <a:p>
            <a:pPr algn="ctr"/>
            <a:r>
              <a:rPr lang="fi-FI" b="1">
                <a:solidFill>
                  <a:schemeClr val="accent4"/>
                </a:solidFill>
              </a:rPr>
              <a:t>NPS</a:t>
            </a:r>
            <a:endParaRPr lang="en-US" sz="1600" b="1">
              <a:solidFill>
                <a:schemeClr val="accent4"/>
              </a:solidFill>
            </a:endParaRPr>
          </a:p>
        </p:txBody>
      </p:sp>
      <p:cxnSp>
        <p:nvCxnSpPr>
          <p:cNvPr id="12" name="Straight Connector 11"/>
          <p:cNvCxnSpPr/>
          <p:nvPr userDrawn="1"/>
        </p:nvCxnSpPr>
        <p:spPr>
          <a:xfrm>
            <a:off x="1200329" y="4473964"/>
            <a:ext cx="110692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3597370" y="4473964"/>
            <a:ext cx="0" cy="25022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175394" y="4473963"/>
            <a:ext cx="0" cy="25022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4647744" y="1330534"/>
            <a:ext cx="0" cy="314342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8140167" y="1330534"/>
            <a:ext cx="0" cy="31450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40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255343" y="-34782"/>
            <a:ext cx="11069254" cy="7011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34781"/>
            <a:ext cx="11431557" cy="1426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a:solidFill>
                  <a:schemeClr val="tx1"/>
                </a:solidFill>
              </a:rPr>
              <a:t>Personal</a:t>
            </a:r>
          </a:p>
        </p:txBody>
      </p:sp>
      <p:pic>
        <p:nvPicPr>
          <p:cNvPr id="6" name="Picture 5"/>
          <p:cNvPicPr>
            <a:picLocks noChangeAspect="1"/>
          </p:cNvPicPr>
          <p:nvPr userDrawn="1"/>
        </p:nvPicPr>
        <p:blipFill>
          <a:blip r:embed="rId2"/>
          <a:stretch>
            <a:fillRect/>
          </a:stretch>
        </p:blipFill>
        <p:spPr>
          <a:xfrm>
            <a:off x="3897162" y="5073549"/>
            <a:ext cx="1926658" cy="1016988"/>
          </a:xfrm>
          <a:prstGeom prst="rect">
            <a:avLst/>
          </a:prstGeom>
        </p:spPr>
      </p:pic>
      <p:cxnSp>
        <p:nvCxnSpPr>
          <p:cNvPr id="12" name="Straight Connector 11"/>
          <p:cNvCxnSpPr/>
          <p:nvPr userDrawn="1"/>
        </p:nvCxnSpPr>
        <p:spPr>
          <a:xfrm>
            <a:off x="1200329" y="4473964"/>
            <a:ext cx="1106925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3597370" y="4473964"/>
            <a:ext cx="0" cy="25022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175394" y="4473963"/>
            <a:ext cx="0" cy="25022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4647744" y="1330534"/>
            <a:ext cx="0" cy="314342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8140167" y="1330534"/>
            <a:ext cx="0" cy="314502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743584-D823-48E2-ABA9-FB131738E2AB}"/>
              </a:ext>
            </a:extLst>
          </p:cNvPr>
          <p:cNvSpPr txBox="1"/>
          <p:nvPr userDrawn="1"/>
        </p:nvSpPr>
        <p:spPr>
          <a:xfrm>
            <a:off x="3646650" y="4541635"/>
            <a:ext cx="705877" cy="369332"/>
          </a:xfrm>
          <a:prstGeom prst="rect">
            <a:avLst/>
          </a:prstGeom>
          <a:noFill/>
        </p:spPr>
        <p:txBody>
          <a:bodyPr wrap="square" rtlCol="0">
            <a:spAutoFit/>
          </a:bodyPr>
          <a:lstStyle/>
          <a:p>
            <a:pPr algn="ctr"/>
            <a:r>
              <a:rPr lang="fi-FI" b="1">
                <a:solidFill>
                  <a:schemeClr val="accent4"/>
                </a:solidFill>
              </a:rPr>
              <a:t>NPS</a:t>
            </a:r>
            <a:endParaRPr lang="en-US" sz="1600" b="1">
              <a:solidFill>
                <a:schemeClr val="accent4"/>
              </a:solidFill>
            </a:endParaRPr>
          </a:p>
        </p:txBody>
      </p:sp>
    </p:spTree>
    <p:extLst>
      <p:ext uri="{BB962C8B-B14F-4D97-AF65-F5344CB8AC3E}">
        <p14:creationId xmlns:p14="http://schemas.microsoft.com/office/powerpoint/2010/main" val="1320928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1896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Mellanrubrik / Väliotsikko 1">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Kuva 11">
            <a:extLst>
              <a:ext uri="{FF2B5EF4-FFF2-40B4-BE49-F238E27FC236}">
                <a16:creationId xmlns:a16="http://schemas.microsoft.com/office/drawing/2014/main" id="{F6B8AB5D-811F-4B06-A2B7-A29159A8EF82}"/>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582" r="2599" b="7653"/>
          <a:stretch/>
        </p:blipFill>
        <p:spPr>
          <a:xfrm>
            <a:off x="2553495" y="-1"/>
            <a:ext cx="9638506" cy="6858001"/>
          </a:xfrm>
          <a:prstGeom prst="rect">
            <a:avLst/>
          </a:prstGeom>
        </p:spPr>
      </p:pic>
      <p:sp>
        <p:nvSpPr>
          <p:cNvPr id="7" name="Suorakulmio 6">
            <a:extLst>
              <a:ext uri="{FF2B5EF4-FFF2-40B4-BE49-F238E27FC236}">
                <a16:creationId xmlns:a16="http://schemas.microsoft.com/office/drawing/2014/main" id="{621CD312-6FC1-4BBF-800D-A161539795B1}"/>
              </a:ext>
              <a:ext uri="{C183D7F6-B498-43B3-948B-1728B52AA6E4}">
                <adec:decorative xmlns:adec="http://schemas.microsoft.com/office/drawing/2017/decorative" val="1"/>
              </a:ext>
            </a:extLst>
          </p:cNvPr>
          <p:cNvSpPr/>
          <p:nvPr userDrawn="1"/>
        </p:nvSpPr>
        <p:spPr>
          <a:xfrm>
            <a:off x="1828800" y="555585"/>
            <a:ext cx="9769034" cy="57641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Otsikko 1">
            <a:extLst>
              <a:ext uri="{FF2B5EF4-FFF2-40B4-BE49-F238E27FC236}">
                <a16:creationId xmlns:a16="http://schemas.microsoft.com/office/drawing/2014/main" id="{6B794C0E-ABDA-46B2-87C9-9CE37E803DF1}"/>
              </a:ext>
            </a:extLst>
          </p:cNvPr>
          <p:cNvSpPr>
            <a:spLocks noGrp="1"/>
          </p:cNvSpPr>
          <p:nvPr>
            <p:ph type="title" hasCustomPrompt="1"/>
          </p:nvPr>
        </p:nvSpPr>
        <p:spPr>
          <a:xfrm>
            <a:off x="2651512" y="1481560"/>
            <a:ext cx="7881449" cy="2511706"/>
          </a:xfrm>
        </p:spPr>
        <p:txBody>
          <a:bodyPr anchor="b">
            <a:noAutofit/>
          </a:bodyPr>
          <a:lstStyle>
            <a:lvl1pPr>
              <a:defRPr sz="6000" b="1">
                <a:solidFill>
                  <a:schemeClr val="tx1"/>
                </a:solidFill>
              </a:defRPr>
            </a:lvl1pPr>
          </a:lstStyle>
          <a:p>
            <a:r>
              <a:rPr lang="sv-SE"/>
              <a:t>Klicka för att sätta </a:t>
            </a:r>
            <a:br>
              <a:rPr lang="sv-SE"/>
            </a:br>
            <a:r>
              <a:rPr lang="sv-SE"/>
              <a:t>rubriken</a:t>
            </a:r>
            <a:endParaRPr lang="fi-FI"/>
          </a:p>
        </p:txBody>
      </p:sp>
      <p:sp>
        <p:nvSpPr>
          <p:cNvPr id="15" name="Tekstin paikkamerkki 2">
            <a:extLst>
              <a:ext uri="{FF2B5EF4-FFF2-40B4-BE49-F238E27FC236}">
                <a16:creationId xmlns:a16="http://schemas.microsoft.com/office/drawing/2014/main" id="{3A0EC7A0-5676-4A13-9CF1-A44526782232}"/>
              </a:ext>
            </a:extLst>
          </p:cNvPr>
          <p:cNvSpPr>
            <a:spLocks noGrp="1"/>
          </p:cNvSpPr>
          <p:nvPr>
            <p:ph type="body" idx="1" hasCustomPrompt="1"/>
          </p:nvPr>
        </p:nvSpPr>
        <p:spPr>
          <a:xfrm>
            <a:off x="2651511" y="4281899"/>
            <a:ext cx="7881449" cy="382697"/>
          </a:xfrm>
        </p:spPr>
        <p:txBody>
          <a:bodyPr>
            <a:noAutofit/>
          </a:bodyPr>
          <a:lstStyle>
            <a:lvl1pPr marL="0" indent="0">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spTree>
    <p:extLst>
      <p:ext uri="{BB962C8B-B14F-4D97-AF65-F5344CB8AC3E}">
        <p14:creationId xmlns:p14="http://schemas.microsoft.com/office/powerpoint/2010/main" val="986550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Mellanrubrik / Väliotsikko 1">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97326C7A-C2EB-4325-8143-E8591DB57890}"/>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122" r="2989" b="8476"/>
          <a:stretch/>
        </p:blipFill>
        <p:spPr>
          <a:xfrm>
            <a:off x="2550911" y="0"/>
            <a:ext cx="9641089" cy="6858000"/>
          </a:xfrm>
          <a:prstGeom prst="rect">
            <a:avLst/>
          </a:prstGeom>
        </p:spPr>
      </p:pic>
      <p:sp>
        <p:nvSpPr>
          <p:cNvPr id="7" name="Suorakulmio 6">
            <a:extLst>
              <a:ext uri="{FF2B5EF4-FFF2-40B4-BE49-F238E27FC236}">
                <a16:creationId xmlns:a16="http://schemas.microsoft.com/office/drawing/2014/main" id="{621CD312-6FC1-4BBF-800D-A161539795B1}"/>
              </a:ext>
              <a:ext uri="{C183D7F6-B498-43B3-948B-1728B52AA6E4}">
                <adec:decorative xmlns:adec="http://schemas.microsoft.com/office/drawing/2017/decorative" val="1"/>
              </a:ext>
            </a:extLst>
          </p:cNvPr>
          <p:cNvSpPr/>
          <p:nvPr userDrawn="1"/>
        </p:nvSpPr>
        <p:spPr>
          <a:xfrm>
            <a:off x="1828800" y="555585"/>
            <a:ext cx="9769034" cy="57641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Otsikko 1">
            <a:extLst>
              <a:ext uri="{FF2B5EF4-FFF2-40B4-BE49-F238E27FC236}">
                <a16:creationId xmlns:a16="http://schemas.microsoft.com/office/drawing/2014/main" id="{9E67AA12-B1E4-4AFF-9D09-DF4180C6A35E}"/>
              </a:ext>
            </a:extLst>
          </p:cNvPr>
          <p:cNvSpPr>
            <a:spLocks noGrp="1"/>
          </p:cNvSpPr>
          <p:nvPr>
            <p:ph type="title" hasCustomPrompt="1"/>
          </p:nvPr>
        </p:nvSpPr>
        <p:spPr>
          <a:xfrm>
            <a:off x="2651512" y="1481560"/>
            <a:ext cx="7881449" cy="2511706"/>
          </a:xfrm>
        </p:spPr>
        <p:txBody>
          <a:bodyPr anchor="b">
            <a:noAutofit/>
          </a:bodyPr>
          <a:lstStyle>
            <a:lvl1pPr>
              <a:defRPr sz="6000" b="1">
                <a:solidFill>
                  <a:schemeClr val="tx1"/>
                </a:solidFill>
              </a:defRPr>
            </a:lvl1pPr>
          </a:lstStyle>
          <a:p>
            <a:r>
              <a:rPr lang="sv-SE"/>
              <a:t>Klicka för att sätta </a:t>
            </a:r>
            <a:br>
              <a:rPr lang="sv-SE"/>
            </a:br>
            <a:r>
              <a:rPr lang="sv-SE"/>
              <a:t>rubriken</a:t>
            </a:r>
            <a:endParaRPr lang="fi-FI"/>
          </a:p>
        </p:txBody>
      </p:sp>
      <p:sp>
        <p:nvSpPr>
          <p:cNvPr id="15" name="Tekstin paikkamerkki 2">
            <a:extLst>
              <a:ext uri="{FF2B5EF4-FFF2-40B4-BE49-F238E27FC236}">
                <a16:creationId xmlns:a16="http://schemas.microsoft.com/office/drawing/2014/main" id="{1BBE9987-4AB2-4C77-9BF5-E044F5744C48}"/>
              </a:ext>
            </a:extLst>
          </p:cNvPr>
          <p:cNvSpPr>
            <a:spLocks noGrp="1"/>
          </p:cNvSpPr>
          <p:nvPr>
            <p:ph type="body" idx="1" hasCustomPrompt="1"/>
          </p:nvPr>
        </p:nvSpPr>
        <p:spPr>
          <a:xfrm>
            <a:off x="2651511" y="4281900"/>
            <a:ext cx="7881449" cy="428996"/>
          </a:xfrm>
        </p:spPr>
        <p:txBody>
          <a:bodyPr>
            <a:noAutofit/>
          </a:bodyPr>
          <a:lstStyle>
            <a:lvl1pPr marL="0" indent="0">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spTree>
    <p:extLst>
      <p:ext uri="{BB962C8B-B14F-4D97-AF65-F5344CB8AC3E}">
        <p14:creationId xmlns:p14="http://schemas.microsoft.com/office/powerpoint/2010/main" val="630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 / 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740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lutning / Lopetus">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7CFEF7D0-89E7-4DFE-9FC4-7B4ABF4A5357}"/>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n paikkamerkki 2">
            <a:extLst>
              <a:ext uri="{FF2B5EF4-FFF2-40B4-BE49-F238E27FC236}">
                <a16:creationId xmlns:a16="http://schemas.microsoft.com/office/drawing/2014/main" id="{18EE2646-56AA-4BB0-8E80-712AD9226B4D}"/>
              </a:ext>
            </a:extLst>
          </p:cNvPr>
          <p:cNvSpPr>
            <a:spLocks noGrp="1"/>
          </p:cNvSpPr>
          <p:nvPr>
            <p:ph type="body" idx="1" hasCustomPrompt="1"/>
          </p:nvPr>
        </p:nvSpPr>
        <p:spPr>
          <a:xfrm>
            <a:off x="3043858" y="3604926"/>
            <a:ext cx="7710725" cy="351638"/>
          </a:xfrm>
        </p:spPr>
        <p:txBody>
          <a:bodyPr>
            <a:normAutofit/>
          </a:bodyPr>
          <a:lstStyle>
            <a:lvl1pPr marL="0" indent="0" algn="ctr">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Förnamn</a:t>
            </a:r>
            <a:r>
              <a:rPr lang="fi-FI"/>
              <a:t> </a:t>
            </a:r>
            <a:r>
              <a:rPr lang="fi-FI" err="1"/>
              <a:t>Efternamn</a:t>
            </a:r>
            <a:r>
              <a:rPr lang="fi-FI"/>
              <a:t> | </a:t>
            </a:r>
            <a:r>
              <a:rPr lang="fi-FI" err="1"/>
              <a:t>Kontaktinformation</a:t>
            </a:r>
            <a:r>
              <a:rPr lang="fi-FI"/>
              <a:t> | osterbottensvalfard.fi</a:t>
            </a:r>
          </a:p>
        </p:txBody>
      </p:sp>
    </p:spTree>
    <p:extLst>
      <p:ext uri="{BB962C8B-B14F-4D97-AF65-F5344CB8AC3E}">
        <p14:creationId xmlns:p14="http://schemas.microsoft.com/office/powerpoint/2010/main" val="1644486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mslag / Kansi">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D9989D6-F31F-4EC5-946F-B333986A8700}"/>
              </a:ext>
            </a:extLst>
          </p:cNvPr>
          <p:cNvSpPr>
            <a:spLocks noGrp="1"/>
          </p:cNvSpPr>
          <p:nvPr>
            <p:ph type="title" hasCustomPrompt="1"/>
          </p:nvPr>
        </p:nvSpPr>
        <p:spPr>
          <a:xfrm>
            <a:off x="2200100" y="914884"/>
            <a:ext cx="7911566" cy="2072107"/>
          </a:xfrm>
        </p:spPr>
        <p:txBody>
          <a:bodyPr anchor="b">
            <a:normAutofit/>
          </a:bodyPr>
          <a:lstStyle>
            <a:lvl1pPr>
              <a:defRPr sz="6600" b="1">
                <a:solidFill>
                  <a:schemeClr val="bg1"/>
                </a:solidFill>
              </a:defRPr>
            </a:lvl1pPr>
          </a:lstStyle>
          <a:p>
            <a:r>
              <a:rPr lang="sv-SE"/>
              <a:t>Klicka för att sätta </a:t>
            </a:r>
            <a:br>
              <a:rPr lang="sv-SE"/>
            </a:br>
            <a:r>
              <a:rPr lang="sv-SE"/>
              <a:t>rubriken</a:t>
            </a:r>
            <a:endParaRPr lang="fi-FI"/>
          </a:p>
        </p:txBody>
      </p:sp>
      <p:sp>
        <p:nvSpPr>
          <p:cNvPr id="3" name="Tekstin paikkamerkki 2">
            <a:extLst>
              <a:ext uri="{FF2B5EF4-FFF2-40B4-BE49-F238E27FC236}">
                <a16:creationId xmlns:a16="http://schemas.microsoft.com/office/drawing/2014/main" id="{316C2E39-1FFB-4EB1-83CE-55B81ACB00AE}"/>
              </a:ext>
            </a:extLst>
          </p:cNvPr>
          <p:cNvSpPr>
            <a:spLocks noGrp="1"/>
          </p:cNvSpPr>
          <p:nvPr>
            <p:ph type="body" idx="1" hasCustomPrompt="1"/>
          </p:nvPr>
        </p:nvSpPr>
        <p:spPr>
          <a:xfrm>
            <a:off x="2200100" y="3413033"/>
            <a:ext cx="7934716" cy="347919"/>
          </a:xfrm>
        </p:spPr>
        <p:txBody>
          <a:bodyPr>
            <a:normAutofit/>
          </a:bodyPr>
          <a:lstStyle>
            <a:lvl1pPr marL="0" indent="0">
              <a:buNone/>
              <a:defRPr sz="2000" b="1">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pic>
        <p:nvPicPr>
          <p:cNvPr id="5" name="Kuva 4">
            <a:extLst>
              <a:ext uri="{FF2B5EF4-FFF2-40B4-BE49-F238E27FC236}">
                <a16:creationId xmlns:a16="http://schemas.microsoft.com/office/drawing/2014/main" id="{977A0A71-A835-403F-AD0D-5E408F30A0E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86218" y="5824812"/>
            <a:ext cx="3688466" cy="608776"/>
          </a:xfrm>
          <a:prstGeom prst="rect">
            <a:avLst/>
          </a:prstGeom>
        </p:spPr>
      </p:pic>
      <p:sp>
        <p:nvSpPr>
          <p:cNvPr id="14" name="Tekstin paikkamerkki 2">
            <a:extLst>
              <a:ext uri="{FF2B5EF4-FFF2-40B4-BE49-F238E27FC236}">
                <a16:creationId xmlns:a16="http://schemas.microsoft.com/office/drawing/2014/main" id="{228ECC36-F686-4B0E-B126-D1ED6CF08A34}"/>
              </a:ext>
            </a:extLst>
          </p:cNvPr>
          <p:cNvSpPr>
            <a:spLocks noGrp="1"/>
          </p:cNvSpPr>
          <p:nvPr>
            <p:ph type="body" idx="13" hasCustomPrompt="1"/>
          </p:nvPr>
        </p:nvSpPr>
        <p:spPr>
          <a:xfrm>
            <a:off x="2184667" y="6156384"/>
            <a:ext cx="4443769" cy="233637"/>
          </a:xfrm>
        </p:spPr>
        <p:txBody>
          <a:bodyPr>
            <a:noAutofit/>
          </a:bodyPr>
          <a:lstStyle>
            <a:lvl1pPr marL="0" indent="0">
              <a:lnSpc>
                <a:spcPts val="1200"/>
              </a:lnSpc>
              <a:spcBef>
                <a:spcPts val="600"/>
              </a:spcBef>
              <a:buNone/>
              <a:defRPr sz="1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fi-FI" b="0" i="0" err="1">
                <a:effectLst/>
                <a:latin typeface="Segoe UI" panose="020B0502040204020203" pitchFamily="34" charset="0"/>
              </a:rPr>
              <a:t>Författarinformation</a:t>
            </a:r>
            <a:r>
              <a:rPr lang="fi-FI" b="0" i="0">
                <a:effectLst/>
                <a:latin typeface="Segoe UI" panose="020B0502040204020203" pitchFamily="34" charset="0"/>
              </a:rPr>
              <a:t> </a:t>
            </a:r>
            <a:r>
              <a:rPr lang="fi-FI" b="0" i="0" err="1">
                <a:effectLst/>
                <a:latin typeface="Segoe UI" panose="020B0502040204020203" pitchFamily="34" charset="0"/>
              </a:rPr>
              <a:t>Förnamn</a:t>
            </a:r>
            <a:r>
              <a:rPr lang="fi-FI" b="0" i="0">
                <a:effectLst/>
                <a:latin typeface="Segoe UI" panose="020B0502040204020203" pitchFamily="34" charset="0"/>
              </a:rPr>
              <a:t> </a:t>
            </a:r>
            <a:r>
              <a:rPr lang="fi-FI" b="0" i="0" err="1">
                <a:effectLst/>
                <a:latin typeface="Segoe UI" panose="020B0502040204020203" pitchFamily="34" charset="0"/>
              </a:rPr>
              <a:t>Efternamn</a:t>
            </a:r>
            <a:r>
              <a:rPr lang="fi-FI" b="0" i="0">
                <a:effectLst/>
                <a:latin typeface="Segoe UI" panose="020B0502040204020203" pitchFamily="34" charset="0"/>
              </a:rPr>
              <a:t> | Datum</a:t>
            </a:r>
          </a:p>
        </p:txBody>
      </p:sp>
    </p:spTree>
    <p:extLst>
      <p:ext uri="{BB962C8B-B14F-4D97-AF65-F5344CB8AC3E}">
        <p14:creationId xmlns:p14="http://schemas.microsoft.com/office/powerpoint/2010/main" val="2344822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mslag + bild / Kansi + kuva">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D9989D6-F31F-4EC5-946F-B333986A8700}"/>
              </a:ext>
            </a:extLst>
          </p:cNvPr>
          <p:cNvSpPr>
            <a:spLocks noGrp="1"/>
          </p:cNvSpPr>
          <p:nvPr>
            <p:ph type="title" hasCustomPrompt="1"/>
          </p:nvPr>
        </p:nvSpPr>
        <p:spPr>
          <a:xfrm>
            <a:off x="1792742" y="567159"/>
            <a:ext cx="4911522" cy="2299519"/>
          </a:xfrm>
        </p:spPr>
        <p:txBody>
          <a:bodyPr anchor="b">
            <a:normAutofit/>
          </a:bodyPr>
          <a:lstStyle>
            <a:lvl1pPr>
              <a:defRPr sz="4800" b="1">
                <a:solidFill>
                  <a:schemeClr val="bg1"/>
                </a:solidFill>
              </a:defRPr>
            </a:lvl1pPr>
          </a:lstStyle>
          <a:p>
            <a:r>
              <a:rPr lang="sv-SE"/>
              <a:t>Klicka för att sätta rubriken</a:t>
            </a:r>
            <a:endParaRPr lang="fi-FI"/>
          </a:p>
        </p:txBody>
      </p:sp>
      <p:sp>
        <p:nvSpPr>
          <p:cNvPr id="3" name="Tekstin paikkamerkki 2">
            <a:extLst>
              <a:ext uri="{FF2B5EF4-FFF2-40B4-BE49-F238E27FC236}">
                <a16:creationId xmlns:a16="http://schemas.microsoft.com/office/drawing/2014/main" id="{316C2E39-1FFB-4EB1-83CE-55B81ACB00AE}"/>
              </a:ext>
            </a:extLst>
          </p:cNvPr>
          <p:cNvSpPr>
            <a:spLocks noGrp="1"/>
          </p:cNvSpPr>
          <p:nvPr>
            <p:ph type="body" idx="1" hasCustomPrompt="1"/>
          </p:nvPr>
        </p:nvSpPr>
        <p:spPr>
          <a:xfrm>
            <a:off x="1792742" y="3136739"/>
            <a:ext cx="4911522" cy="1018844"/>
          </a:xfrm>
        </p:spPr>
        <p:txBody>
          <a:bodyPr>
            <a:normAutofit/>
          </a:bodyPr>
          <a:lstStyle>
            <a:lvl1pPr marL="0" indent="0">
              <a:buNone/>
              <a:defRPr sz="2000" b="1">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pic>
        <p:nvPicPr>
          <p:cNvPr id="5" name="Kuva 4">
            <a:extLst>
              <a:ext uri="{FF2B5EF4-FFF2-40B4-BE49-F238E27FC236}">
                <a16:creationId xmlns:a16="http://schemas.microsoft.com/office/drawing/2014/main" id="{977A0A71-A835-403F-AD0D-5E408F30A0E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792742" y="5824812"/>
            <a:ext cx="3688466" cy="608776"/>
          </a:xfrm>
          <a:prstGeom prst="rect">
            <a:avLst/>
          </a:prstGeom>
        </p:spPr>
      </p:pic>
      <p:sp>
        <p:nvSpPr>
          <p:cNvPr id="14" name="Tekstin paikkamerkki 2">
            <a:extLst>
              <a:ext uri="{FF2B5EF4-FFF2-40B4-BE49-F238E27FC236}">
                <a16:creationId xmlns:a16="http://schemas.microsoft.com/office/drawing/2014/main" id="{228ECC36-F686-4B0E-B126-D1ED6CF08A34}"/>
              </a:ext>
            </a:extLst>
          </p:cNvPr>
          <p:cNvSpPr>
            <a:spLocks noGrp="1"/>
          </p:cNvSpPr>
          <p:nvPr>
            <p:ph type="body" idx="13" hasCustomPrompt="1"/>
          </p:nvPr>
        </p:nvSpPr>
        <p:spPr>
          <a:xfrm>
            <a:off x="1792743" y="4425644"/>
            <a:ext cx="4911521" cy="279730"/>
          </a:xfrm>
        </p:spPr>
        <p:txBody>
          <a:bodyPr>
            <a:noAutofit/>
          </a:bodyPr>
          <a:lstStyle>
            <a:lvl1pPr marL="0" indent="0">
              <a:lnSpc>
                <a:spcPts val="1200"/>
              </a:lnSpc>
              <a:spcBef>
                <a:spcPts val="600"/>
              </a:spcBef>
              <a:buNone/>
              <a:defRPr sz="1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fi-FI" b="0" i="0" err="1">
                <a:effectLst/>
                <a:latin typeface="Segoe UI" panose="020B0502040204020203" pitchFamily="34" charset="0"/>
              </a:rPr>
              <a:t>Författarinformation</a:t>
            </a:r>
            <a:r>
              <a:rPr lang="fi-FI" b="0" i="0">
                <a:effectLst/>
                <a:latin typeface="Segoe UI" panose="020B0502040204020203" pitchFamily="34" charset="0"/>
              </a:rPr>
              <a:t> </a:t>
            </a:r>
            <a:r>
              <a:rPr lang="fi-FI" b="0" i="0" err="1">
                <a:effectLst/>
                <a:latin typeface="Segoe UI" panose="020B0502040204020203" pitchFamily="34" charset="0"/>
              </a:rPr>
              <a:t>Förnamn</a:t>
            </a:r>
            <a:r>
              <a:rPr lang="fi-FI" b="0" i="0">
                <a:effectLst/>
                <a:latin typeface="Segoe UI" panose="020B0502040204020203" pitchFamily="34" charset="0"/>
              </a:rPr>
              <a:t> </a:t>
            </a:r>
            <a:r>
              <a:rPr lang="fi-FI" b="0" i="0" err="1">
                <a:effectLst/>
                <a:latin typeface="Segoe UI" panose="020B0502040204020203" pitchFamily="34" charset="0"/>
              </a:rPr>
              <a:t>Efternamn</a:t>
            </a:r>
            <a:r>
              <a:rPr lang="fi-FI" b="0" i="0">
                <a:effectLst/>
                <a:latin typeface="Segoe UI" panose="020B0502040204020203" pitchFamily="34" charset="0"/>
              </a:rPr>
              <a:t> | Datum</a:t>
            </a:r>
          </a:p>
        </p:txBody>
      </p:sp>
      <p:sp>
        <p:nvSpPr>
          <p:cNvPr id="10" name="Sisällön paikkamerkki 2">
            <a:extLst>
              <a:ext uri="{FF2B5EF4-FFF2-40B4-BE49-F238E27FC236}">
                <a16:creationId xmlns:a16="http://schemas.microsoft.com/office/drawing/2014/main" id="{B1E416C0-4E6D-428D-8B11-8AA4319A4838}"/>
              </a:ext>
            </a:extLst>
          </p:cNvPr>
          <p:cNvSpPr>
            <a:spLocks noGrp="1"/>
          </p:cNvSpPr>
          <p:nvPr>
            <p:ph sz="half" idx="15" hasCustomPrompt="1"/>
          </p:nvPr>
        </p:nvSpPr>
        <p:spPr>
          <a:xfrm>
            <a:off x="7209212" y="1"/>
            <a:ext cx="4980065" cy="6858000"/>
          </a:xfrm>
        </p:spPr>
        <p:txBody>
          <a:bodyPr>
            <a:normAutofit/>
          </a:bodyPr>
          <a:lstStyle>
            <a:lvl1pPr marL="0" indent="0">
              <a:buFont typeface="Arial" panose="020B0604020202020204" pitchFamily="34" charset="0"/>
              <a:buNone/>
              <a:defRPr sz="14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i-FI" b="0" i="0" err="1">
                <a:effectLst/>
                <a:latin typeface="Segoe UI" panose="020B0502040204020203" pitchFamily="34" charset="0"/>
              </a:rPr>
              <a:t>Infoga</a:t>
            </a:r>
            <a:r>
              <a:rPr lang="fi-FI" b="0" i="0">
                <a:effectLst/>
                <a:latin typeface="Segoe UI" panose="020B0502040204020203" pitchFamily="34" charset="0"/>
              </a:rPr>
              <a:t> bild</a:t>
            </a:r>
            <a:endParaRPr lang="fi-FI"/>
          </a:p>
        </p:txBody>
      </p:sp>
    </p:spTree>
    <p:extLst>
      <p:ext uri="{BB962C8B-B14F-4D97-AF65-F5344CB8AC3E}">
        <p14:creationId xmlns:p14="http://schemas.microsoft.com/office/powerpoint/2010/main" val="379630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mslag + bild / Kansi + kuva">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D9989D6-F31F-4EC5-946F-B333986A8700}"/>
              </a:ext>
            </a:extLst>
          </p:cNvPr>
          <p:cNvSpPr>
            <a:spLocks noGrp="1"/>
          </p:cNvSpPr>
          <p:nvPr>
            <p:ph type="title" hasCustomPrompt="1"/>
          </p:nvPr>
        </p:nvSpPr>
        <p:spPr>
          <a:xfrm>
            <a:off x="1792742" y="567159"/>
            <a:ext cx="4911522" cy="2299519"/>
          </a:xfrm>
        </p:spPr>
        <p:txBody>
          <a:bodyPr anchor="b">
            <a:normAutofit/>
          </a:bodyPr>
          <a:lstStyle>
            <a:lvl1pPr>
              <a:defRPr sz="4800" b="1">
                <a:solidFill>
                  <a:schemeClr val="bg1"/>
                </a:solidFill>
              </a:defRPr>
            </a:lvl1pPr>
          </a:lstStyle>
          <a:p>
            <a:r>
              <a:rPr lang="sv-SE"/>
              <a:t>Klicka för att sätta rubriken</a:t>
            </a:r>
            <a:endParaRPr lang="fi-FI"/>
          </a:p>
        </p:txBody>
      </p:sp>
      <p:sp>
        <p:nvSpPr>
          <p:cNvPr id="3" name="Tekstin paikkamerkki 2">
            <a:extLst>
              <a:ext uri="{FF2B5EF4-FFF2-40B4-BE49-F238E27FC236}">
                <a16:creationId xmlns:a16="http://schemas.microsoft.com/office/drawing/2014/main" id="{316C2E39-1FFB-4EB1-83CE-55B81ACB00AE}"/>
              </a:ext>
            </a:extLst>
          </p:cNvPr>
          <p:cNvSpPr>
            <a:spLocks noGrp="1"/>
          </p:cNvSpPr>
          <p:nvPr>
            <p:ph type="body" idx="1" hasCustomPrompt="1"/>
          </p:nvPr>
        </p:nvSpPr>
        <p:spPr>
          <a:xfrm>
            <a:off x="1792742" y="3136739"/>
            <a:ext cx="4911522" cy="1018844"/>
          </a:xfrm>
        </p:spPr>
        <p:txBody>
          <a:bodyPr>
            <a:normAutofit/>
          </a:bodyPr>
          <a:lstStyle>
            <a:lvl1pPr marL="0" indent="0">
              <a:buNone/>
              <a:defRPr sz="2000" b="1">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pic>
        <p:nvPicPr>
          <p:cNvPr id="5" name="Kuva 4">
            <a:extLst>
              <a:ext uri="{FF2B5EF4-FFF2-40B4-BE49-F238E27FC236}">
                <a16:creationId xmlns:a16="http://schemas.microsoft.com/office/drawing/2014/main" id="{977A0A71-A835-403F-AD0D-5E408F30A0E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792742" y="5824812"/>
            <a:ext cx="3688466" cy="608776"/>
          </a:xfrm>
          <a:prstGeom prst="rect">
            <a:avLst/>
          </a:prstGeom>
        </p:spPr>
      </p:pic>
      <p:sp>
        <p:nvSpPr>
          <p:cNvPr id="14" name="Tekstin paikkamerkki 2">
            <a:extLst>
              <a:ext uri="{FF2B5EF4-FFF2-40B4-BE49-F238E27FC236}">
                <a16:creationId xmlns:a16="http://schemas.microsoft.com/office/drawing/2014/main" id="{228ECC36-F686-4B0E-B126-D1ED6CF08A34}"/>
              </a:ext>
            </a:extLst>
          </p:cNvPr>
          <p:cNvSpPr>
            <a:spLocks noGrp="1"/>
          </p:cNvSpPr>
          <p:nvPr>
            <p:ph type="body" idx="13" hasCustomPrompt="1"/>
          </p:nvPr>
        </p:nvSpPr>
        <p:spPr>
          <a:xfrm>
            <a:off x="1792743" y="4425644"/>
            <a:ext cx="4911521" cy="279730"/>
          </a:xfrm>
        </p:spPr>
        <p:txBody>
          <a:bodyPr>
            <a:noAutofit/>
          </a:bodyPr>
          <a:lstStyle>
            <a:lvl1pPr marL="0" indent="0">
              <a:lnSpc>
                <a:spcPts val="1200"/>
              </a:lnSpc>
              <a:spcBef>
                <a:spcPts val="600"/>
              </a:spcBef>
              <a:buNone/>
              <a:defRPr sz="1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fi-FI" b="0" i="0" err="1">
                <a:effectLst/>
                <a:latin typeface="Segoe UI" panose="020B0502040204020203" pitchFamily="34" charset="0"/>
              </a:rPr>
              <a:t>Författarinformation</a:t>
            </a:r>
            <a:r>
              <a:rPr lang="fi-FI" b="0" i="0">
                <a:effectLst/>
                <a:latin typeface="Segoe UI" panose="020B0502040204020203" pitchFamily="34" charset="0"/>
              </a:rPr>
              <a:t> </a:t>
            </a:r>
            <a:r>
              <a:rPr lang="fi-FI" b="0" i="0" err="1">
                <a:effectLst/>
                <a:latin typeface="Segoe UI" panose="020B0502040204020203" pitchFamily="34" charset="0"/>
              </a:rPr>
              <a:t>Förnamn</a:t>
            </a:r>
            <a:r>
              <a:rPr lang="fi-FI" b="0" i="0">
                <a:effectLst/>
                <a:latin typeface="Segoe UI" panose="020B0502040204020203" pitchFamily="34" charset="0"/>
              </a:rPr>
              <a:t> </a:t>
            </a:r>
            <a:r>
              <a:rPr lang="fi-FI" b="0" i="0" err="1">
                <a:effectLst/>
                <a:latin typeface="Segoe UI" panose="020B0502040204020203" pitchFamily="34" charset="0"/>
              </a:rPr>
              <a:t>Efternamn</a:t>
            </a:r>
            <a:r>
              <a:rPr lang="fi-FI" b="0" i="0">
                <a:effectLst/>
                <a:latin typeface="Segoe UI" panose="020B0502040204020203" pitchFamily="34" charset="0"/>
              </a:rPr>
              <a:t> | Datum</a:t>
            </a:r>
          </a:p>
        </p:txBody>
      </p:sp>
      <p:sp>
        <p:nvSpPr>
          <p:cNvPr id="10" name="Sisällön paikkamerkki 2">
            <a:extLst>
              <a:ext uri="{FF2B5EF4-FFF2-40B4-BE49-F238E27FC236}">
                <a16:creationId xmlns:a16="http://schemas.microsoft.com/office/drawing/2014/main" id="{B1E416C0-4E6D-428D-8B11-8AA4319A4838}"/>
              </a:ext>
            </a:extLst>
          </p:cNvPr>
          <p:cNvSpPr>
            <a:spLocks noGrp="1"/>
          </p:cNvSpPr>
          <p:nvPr>
            <p:ph sz="half" idx="15" hasCustomPrompt="1"/>
          </p:nvPr>
        </p:nvSpPr>
        <p:spPr>
          <a:xfrm>
            <a:off x="7209212" y="1"/>
            <a:ext cx="4980065" cy="6858000"/>
          </a:xfrm>
        </p:spPr>
        <p:txBody>
          <a:bodyPr>
            <a:normAutofit/>
          </a:bodyPr>
          <a:lstStyle>
            <a:lvl1pPr marL="0" indent="0">
              <a:buFont typeface="Arial" panose="020B0604020202020204" pitchFamily="34" charset="0"/>
              <a:buNone/>
              <a:defRPr sz="14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i-FI" b="0" i="0" err="1">
                <a:effectLst/>
                <a:latin typeface="Segoe UI" panose="020B0502040204020203" pitchFamily="34" charset="0"/>
              </a:rPr>
              <a:t>Infoga</a:t>
            </a:r>
            <a:r>
              <a:rPr lang="fi-FI" b="0" i="0">
                <a:effectLst/>
                <a:latin typeface="Segoe UI" panose="020B0502040204020203" pitchFamily="34" charset="0"/>
              </a:rPr>
              <a:t> bild</a:t>
            </a:r>
            <a:endParaRPr lang="fi-FI"/>
          </a:p>
        </p:txBody>
      </p:sp>
    </p:spTree>
    <p:extLst>
      <p:ext uri="{BB962C8B-B14F-4D97-AF65-F5344CB8AC3E}">
        <p14:creationId xmlns:p14="http://schemas.microsoft.com/office/powerpoint/2010/main" val="2024199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nehåll /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1CCC9F-863F-4912-9980-8F52D255222E}"/>
              </a:ext>
            </a:extLst>
          </p:cNvPr>
          <p:cNvSpPr>
            <a:spLocks noGrp="1"/>
          </p:cNvSpPr>
          <p:nvPr>
            <p:ph type="title" hasCustomPrompt="1"/>
          </p:nvPr>
        </p:nvSpPr>
        <p:spPr>
          <a:xfrm>
            <a:off x="1853391" y="762946"/>
            <a:ext cx="9327754" cy="1563565"/>
          </a:xfrm>
        </p:spPr>
        <p:txBody>
          <a:bodyPr>
            <a:normAutofit/>
          </a:bodyPr>
          <a:lstStyle>
            <a:lvl1pPr>
              <a:defRPr sz="3200" b="1"/>
            </a:lvl1pPr>
          </a:lstStyle>
          <a:p>
            <a:r>
              <a:rPr lang="sv-SE"/>
              <a:t>Klicka för att sätta </a:t>
            </a:r>
            <a:br>
              <a:rPr lang="sv-SE"/>
            </a:br>
            <a:r>
              <a:rPr lang="sv-SE"/>
              <a:t>rubriken</a:t>
            </a:r>
            <a:endParaRPr lang="fi-FI"/>
          </a:p>
        </p:txBody>
      </p:sp>
      <p:sp>
        <p:nvSpPr>
          <p:cNvPr id="3" name="Sisällön paikkamerkki 2">
            <a:extLst>
              <a:ext uri="{FF2B5EF4-FFF2-40B4-BE49-F238E27FC236}">
                <a16:creationId xmlns:a16="http://schemas.microsoft.com/office/drawing/2014/main" id="{76D1FF4A-38CC-40DC-83BE-DDE4BF5548B2}"/>
              </a:ext>
            </a:extLst>
          </p:cNvPr>
          <p:cNvSpPr>
            <a:spLocks noGrp="1"/>
          </p:cNvSpPr>
          <p:nvPr>
            <p:ph sz="half" idx="1" hasCustomPrompt="1"/>
          </p:nvPr>
        </p:nvSpPr>
        <p:spPr>
          <a:xfrm>
            <a:off x="1853389" y="2326511"/>
            <a:ext cx="9327755" cy="3850452"/>
          </a:xfrm>
        </p:spPr>
        <p:txBody>
          <a:bodyPr>
            <a:normAutofit/>
          </a:bodyPr>
          <a:lstStyle>
            <a:lvl1pPr marL="457200" indent="-457200">
              <a:buClr>
                <a:schemeClr val="accent1"/>
              </a:buClr>
              <a:buFont typeface="Arial" panose="020B0604020202020204" pitchFamily="34" charset="0"/>
              <a:buChar char="•"/>
              <a:defRPr sz="2400"/>
            </a:lvl1pPr>
          </a:lstStyle>
          <a:p>
            <a:pPr algn="l"/>
            <a:r>
              <a:rPr lang="sv-SE" b="0" i="0">
                <a:effectLst/>
                <a:latin typeface="Segoe UI" panose="020B0502040204020203" pitchFamily="34" charset="0"/>
              </a:rPr>
              <a:t>Klicka för att sätta texten</a:t>
            </a:r>
          </a:p>
        </p:txBody>
      </p:sp>
    </p:spTree>
    <p:extLst>
      <p:ext uri="{BB962C8B-B14F-4D97-AF65-F5344CB8AC3E}">
        <p14:creationId xmlns:p14="http://schemas.microsoft.com/office/powerpoint/2010/main" val="525476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nehåll + bild / Sisältö +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1CCC9F-863F-4912-9980-8F52D255222E}"/>
              </a:ext>
            </a:extLst>
          </p:cNvPr>
          <p:cNvSpPr>
            <a:spLocks noGrp="1"/>
          </p:cNvSpPr>
          <p:nvPr>
            <p:ph type="title" hasCustomPrompt="1"/>
          </p:nvPr>
        </p:nvSpPr>
        <p:spPr>
          <a:xfrm>
            <a:off x="1853391" y="762946"/>
            <a:ext cx="4491680" cy="1563565"/>
          </a:xfrm>
        </p:spPr>
        <p:txBody>
          <a:bodyPr>
            <a:normAutofit/>
          </a:bodyPr>
          <a:lstStyle>
            <a:lvl1pPr>
              <a:defRPr sz="3200" b="1"/>
            </a:lvl1pPr>
          </a:lstStyle>
          <a:p>
            <a:r>
              <a:rPr lang="sv-SE"/>
              <a:t>Klicka för att sätta </a:t>
            </a:r>
            <a:br>
              <a:rPr lang="sv-SE"/>
            </a:br>
            <a:r>
              <a:rPr lang="sv-SE"/>
              <a:t>rubriken</a:t>
            </a:r>
            <a:endParaRPr lang="fi-FI"/>
          </a:p>
        </p:txBody>
      </p:sp>
      <p:sp>
        <p:nvSpPr>
          <p:cNvPr id="3" name="Sisällön paikkamerkki 2">
            <a:extLst>
              <a:ext uri="{FF2B5EF4-FFF2-40B4-BE49-F238E27FC236}">
                <a16:creationId xmlns:a16="http://schemas.microsoft.com/office/drawing/2014/main" id="{76D1FF4A-38CC-40DC-83BE-DDE4BF5548B2}"/>
              </a:ext>
            </a:extLst>
          </p:cNvPr>
          <p:cNvSpPr>
            <a:spLocks noGrp="1"/>
          </p:cNvSpPr>
          <p:nvPr>
            <p:ph sz="half" idx="1" hasCustomPrompt="1"/>
          </p:nvPr>
        </p:nvSpPr>
        <p:spPr>
          <a:xfrm>
            <a:off x="1853390" y="2326511"/>
            <a:ext cx="4491680" cy="3850452"/>
          </a:xfrm>
        </p:spPr>
        <p:txBody>
          <a:bodyPr>
            <a:normAutofit/>
          </a:bodyPr>
          <a:lstStyle>
            <a:lvl1pPr marL="457200" indent="-457200">
              <a:buClr>
                <a:schemeClr val="accent1"/>
              </a:buClr>
              <a:buFont typeface="Arial" panose="020B0604020202020204" pitchFamily="34" charset="0"/>
              <a:buChar char="•"/>
              <a:defRPr sz="2400"/>
            </a:lvl1pPr>
          </a:lstStyle>
          <a:p>
            <a:pPr algn="l"/>
            <a:r>
              <a:rPr lang="sv-SE" b="0" i="0">
                <a:effectLst/>
                <a:latin typeface="Segoe UI" panose="020B0502040204020203" pitchFamily="34" charset="0"/>
              </a:rPr>
              <a:t>Klicka för att sätta texten</a:t>
            </a:r>
          </a:p>
        </p:txBody>
      </p:sp>
      <p:sp>
        <p:nvSpPr>
          <p:cNvPr id="9" name="Sisällön paikkamerkki 2">
            <a:extLst>
              <a:ext uri="{FF2B5EF4-FFF2-40B4-BE49-F238E27FC236}">
                <a16:creationId xmlns:a16="http://schemas.microsoft.com/office/drawing/2014/main" id="{1DA025EC-89A3-44CB-B84C-6A8DB57CA696}"/>
              </a:ext>
            </a:extLst>
          </p:cNvPr>
          <p:cNvSpPr>
            <a:spLocks noGrp="1"/>
          </p:cNvSpPr>
          <p:nvPr>
            <p:ph sz="half" idx="10" hasCustomPrompt="1"/>
          </p:nvPr>
        </p:nvSpPr>
        <p:spPr>
          <a:xfrm>
            <a:off x="6772099" y="762946"/>
            <a:ext cx="4385897" cy="5414017"/>
          </a:xfrm>
        </p:spPr>
        <p:txBody>
          <a:bodyPr>
            <a:normAutofit/>
          </a:bodyPr>
          <a:lstStyle>
            <a:lvl1pPr marL="0" indent="0">
              <a:buFont typeface="Arial" panose="020B0604020202020204" pitchFamily="34" charset="0"/>
              <a:buNone/>
              <a:defRPr sz="1400">
                <a:solidFill>
                  <a:schemeClr val="accent2"/>
                </a:solidFill>
              </a:defRPr>
            </a:lvl1pPr>
          </a:lstStyle>
          <a:p>
            <a:pPr algn="l"/>
            <a:r>
              <a:rPr lang="fi-FI" b="0" i="0" err="1">
                <a:effectLst/>
                <a:latin typeface="Segoe UI" panose="020B0502040204020203" pitchFamily="34" charset="0"/>
              </a:rPr>
              <a:t>Infoga</a:t>
            </a:r>
            <a:r>
              <a:rPr lang="fi-FI" b="0" i="0">
                <a:effectLst/>
                <a:latin typeface="Segoe UI" panose="020B0502040204020203" pitchFamily="34" charset="0"/>
              </a:rPr>
              <a:t> bild</a:t>
            </a:r>
          </a:p>
        </p:txBody>
      </p:sp>
    </p:spTree>
    <p:extLst>
      <p:ext uri="{BB962C8B-B14F-4D97-AF65-F5344CB8AC3E}">
        <p14:creationId xmlns:p14="http://schemas.microsoft.com/office/powerpoint/2010/main" val="2021992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1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a:solidFill>
                  <a:schemeClr val="tx1"/>
                </a:solidFill>
              </a:rPr>
              <a:t>Saatavuus (RESURS)</a:t>
            </a:r>
          </a:p>
        </p:txBody>
      </p:sp>
      <p:cxnSp>
        <p:nvCxnSpPr>
          <p:cNvPr id="15" name="Straight Connector 14">
            <a:extLst>
              <a:ext uri="{FF2B5EF4-FFF2-40B4-BE49-F238E27FC236}">
                <a16:creationId xmlns:a16="http://schemas.microsoft.com/office/drawing/2014/main" id="{D1BC2986-E557-4E31-79E4-2FCA09A44459}"/>
              </a:ext>
            </a:extLst>
          </p:cNvPr>
          <p:cNvCxnSpPr/>
          <p:nvPr userDrawn="1"/>
        </p:nvCxnSpPr>
        <p:spPr>
          <a:xfrm>
            <a:off x="7560000" y="3061699"/>
            <a:ext cx="463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5A2A482-F46E-8C2D-3CD2-DAF54B76306F}"/>
              </a:ext>
            </a:extLst>
          </p:cNvPr>
          <p:cNvCxnSpPr/>
          <p:nvPr userDrawn="1"/>
        </p:nvCxnSpPr>
        <p:spPr>
          <a:xfrm>
            <a:off x="7560000" y="4495372"/>
            <a:ext cx="463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589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8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741502" y="385238"/>
            <a:ext cx="9327754" cy="774907"/>
          </a:xfrm>
        </p:spPr>
        <p:txBody>
          <a:bodyPr/>
          <a:lstStyle>
            <a:lvl1pPr>
              <a:defRPr b="1" baseline="0"/>
            </a:lvl1pPr>
          </a:lstStyle>
          <a:p>
            <a:r>
              <a:rPr lang="fi-FI" sz="3600">
                <a:solidFill>
                  <a:schemeClr val="tx1"/>
                </a:solidFill>
              </a:rPr>
              <a:t>Saatavuus (RESURS)</a:t>
            </a:r>
          </a:p>
        </p:txBody>
      </p:sp>
    </p:spTree>
    <p:extLst>
      <p:ext uri="{BB962C8B-B14F-4D97-AF65-F5344CB8AC3E}">
        <p14:creationId xmlns:p14="http://schemas.microsoft.com/office/powerpoint/2010/main" val="2511825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7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a:solidFill>
                  <a:schemeClr val="tx1"/>
                </a:solidFill>
              </a:rPr>
              <a:t>Saatavuus (RESURS)</a:t>
            </a:r>
          </a:p>
        </p:txBody>
      </p:sp>
      <p:cxnSp>
        <p:nvCxnSpPr>
          <p:cNvPr id="7" name="Straight Connector 6">
            <a:extLst>
              <a:ext uri="{FF2B5EF4-FFF2-40B4-BE49-F238E27FC236}">
                <a16:creationId xmlns:a16="http://schemas.microsoft.com/office/drawing/2014/main" id="{A56DBEB3-51CC-72A7-8A37-95BC67CBE2B7}"/>
              </a:ext>
            </a:extLst>
          </p:cNvPr>
          <p:cNvCxnSpPr/>
          <p:nvPr userDrawn="1"/>
        </p:nvCxnSpPr>
        <p:spPr>
          <a:xfrm>
            <a:off x="7560000" y="4457272"/>
            <a:ext cx="463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583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2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a:solidFill>
                  <a:schemeClr val="tx1"/>
                </a:solidFill>
              </a:rPr>
              <a:t>Saatavuus (RESURS)</a:t>
            </a:r>
          </a:p>
        </p:txBody>
      </p:sp>
    </p:spTree>
    <p:extLst>
      <p:ext uri="{BB962C8B-B14F-4D97-AF65-F5344CB8AC3E}">
        <p14:creationId xmlns:p14="http://schemas.microsoft.com/office/powerpoint/2010/main" val="264544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1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baseline="0"/>
            </a:lvl1pPr>
          </a:lstStyle>
          <a:p>
            <a:r>
              <a:rPr lang="fi-FI" sz="3600" err="1">
                <a:solidFill>
                  <a:schemeClr val="tx1"/>
                </a:solidFill>
              </a:rPr>
              <a:t>sampam</a:t>
            </a:r>
            <a:endParaRPr lang="fi-FI" sz="3600">
              <a:solidFill>
                <a:schemeClr val="tx1"/>
              </a:solidFill>
            </a:endParaRPr>
          </a:p>
        </p:txBody>
      </p:sp>
    </p:spTree>
    <p:extLst>
      <p:ext uri="{BB962C8B-B14F-4D97-AF65-F5344CB8AC3E}">
        <p14:creationId xmlns:p14="http://schemas.microsoft.com/office/powerpoint/2010/main" val="3290596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Mellanrubrik / Väliotsikko 2">
    <p:spTree>
      <p:nvGrpSpPr>
        <p:cNvPr id="1" name=""/>
        <p:cNvGrpSpPr/>
        <p:nvPr/>
      </p:nvGrpSpPr>
      <p:grpSpPr>
        <a:xfrm>
          <a:off x="0" y="0"/>
          <a:ext cx="0" cy="0"/>
          <a:chOff x="0" y="0"/>
          <a:chExt cx="0" cy="0"/>
        </a:xfrm>
      </p:grpSpPr>
      <p:sp>
        <p:nvSpPr>
          <p:cNvPr id="28" name="Rubrik">
            <a:extLst>
              <a:ext uri="{FF2B5EF4-FFF2-40B4-BE49-F238E27FC236}">
                <a16:creationId xmlns:a16="http://schemas.microsoft.com/office/drawing/2014/main" id="{205F0CE6-FF24-48D9-88EA-D77D0AB4F0AB}"/>
              </a:ext>
            </a:extLst>
          </p:cNvPr>
          <p:cNvSpPr>
            <a:spLocks noGrp="1"/>
          </p:cNvSpPr>
          <p:nvPr>
            <p:ph type="title" idx="4294967295"/>
          </p:nvPr>
        </p:nvSpPr>
        <p:spPr>
          <a:xfrm>
            <a:off x="1653884" y="413813"/>
            <a:ext cx="9327754" cy="774907"/>
          </a:xfrm>
        </p:spPr>
        <p:txBody>
          <a:bodyPr/>
          <a:lstStyle/>
          <a:p>
            <a:r>
              <a:rPr lang="fi-FI" sz="3600" b="1" err="1">
                <a:solidFill>
                  <a:schemeClr val="tx1"/>
                </a:solidFill>
              </a:rPr>
              <a:t>Kundupplevelse</a:t>
            </a:r>
            <a:endParaRPr lang="fi-FI" sz="3600" b="1">
              <a:solidFill>
                <a:schemeClr val="tx1"/>
              </a:solidFill>
            </a:endParaRPr>
          </a:p>
        </p:txBody>
      </p:sp>
    </p:spTree>
    <p:extLst>
      <p:ext uri="{BB962C8B-B14F-4D97-AF65-F5344CB8AC3E}">
        <p14:creationId xmlns:p14="http://schemas.microsoft.com/office/powerpoint/2010/main" val="3638928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5E4426B-1263-FF2F-84C3-2A76EC01A4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63665" y="669804"/>
            <a:ext cx="3028335" cy="700303"/>
          </a:xfrm>
          <a:prstGeom prst="rect">
            <a:avLst/>
          </a:prstGeom>
        </p:spPr>
      </p:pic>
    </p:spTree>
    <p:extLst>
      <p:ext uri="{BB962C8B-B14F-4D97-AF65-F5344CB8AC3E}">
        <p14:creationId xmlns:p14="http://schemas.microsoft.com/office/powerpoint/2010/main" val="29242912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D9989D6-F31F-4EC5-946F-B333986A8700}"/>
              </a:ext>
            </a:extLst>
          </p:cNvPr>
          <p:cNvSpPr>
            <a:spLocks noGrp="1"/>
          </p:cNvSpPr>
          <p:nvPr>
            <p:ph type="title" hasCustomPrompt="1"/>
          </p:nvPr>
        </p:nvSpPr>
        <p:spPr>
          <a:xfrm>
            <a:off x="2651512" y="1481560"/>
            <a:ext cx="7881449" cy="2511706"/>
          </a:xfrm>
        </p:spPr>
        <p:txBody>
          <a:bodyPr anchor="b">
            <a:noAutofit/>
          </a:bodyPr>
          <a:lstStyle>
            <a:lvl1pPr>
              <a:defRPr sz="6000" b="1">
                <a:solidFill>
                  <a:schemeClr val="bg1"/>
                </a:solidFill>
              </a:defRPr>
            </a:lvl1pPr>
          </a:lstStyle>
          <a:p>
            <a:r>
              <a:rPr lang="sv-SE"/>
              <a:t>Klicka för att sätta </a:t>
            </a:r>
            <a:br>
              <a:rPr lang="sv-SE"/>
            </a:br>
            <a:r>
              <a:rPr lang="sv-SE"/>
              <a:t>rubriken</a:t>
            </a:r>
            <a:endParaRPr lang="fi-FI"/>
          </a:p>
        </p:txBody>
      </p:sp>
      <p:sp>
        <p:nvSpPr>
          <p:cNvPr id="3" name="Tekstin paikkamerkki 2">
            <a:extLst>
              <a:ext uri="{FF2B5EF4-FFF2-40B4-BE49-F238E27FC236}">
                <a16:creationId xmlns:a16="http://schemas.microsoft.com/office/drawing/2014/main" id="{316C2E39-1FFB-4EB1-83CE-55B81ACB00AE}"/>
              </a:ext>
            </a:extLst>
          </p:cNvPr>
          <p:cNvSpPr>
            <a:spLocks noGrp="1"/>
          </p:cNvSpPr>
          <p:nvPr>
            <p:ph type="body" idx="1" hasCustomPrompt="1"/>
          </p:nvPr>
        </p:nvSpPr>
        <p:spPr>
          <a:xfrm>
            <a:off x="2651512" y="4374498"/>
            <a:ext cx="7881448" cy="405846"/>
          </a:xfrm>
        </p:spPr>
        <p:txBody>
          <a:bodyPr>
            <a:noAutofit/>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spTree>
    <p:extLst>
      <p:ext uri="{BB962C8B-B14F-4D97-AF65-F5344CB8AC3E}">
        <p14:creationId xmlns:p14="http://schemas.microsoft.com/office/powerpoint/2010/main" val="3738262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nehåll /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1CCC9F-863F-4912-9980-8F52D255222E}"/>
              </a:ext>
            </a:extLst>
          </p:cNvPr>
          <p:cNvSpPr>
            <a:spLocks noGrp="1"/>
          </p:cNvSpPr>
          <p:nvPr>
            <p:ph type="title" hasCustomPrompt="1"/>
          </p:nvPr>
        </p:nvSpPr>
        <p:spPr>
          <a:xfrm>
            <a:off x="1853391" y="762946"/>
            <a:ext cx="9327754" cy="1563565"/>
          </a:xfrm>
        </p:spPr>
        <p:txBody>
          <a:bodyPr>
            <a:normAutofit/>
          </a:bodyPr>
          <a:lstStyle>
            <a:lvl1pPr>
              <a:defRPr sz="3200" b="1"/>
            </a:lvl1pPr>
          </a:lstStyle>
          <a:p>
            <a:r>
              <a:rPr lang="sv-SE"/>
              <a:t>Klicka för att sätta </a:t>
            </a:r>
            <a:br>
              <a:rPr lang="sv-SE"/>
            </a:br>
            <a:r>
              <a:rPr lang="sv-SE"/>
              <a:t>rubriken</a:t>
            </a:r>
            <a:endParaRPr lang="fi-FI"/>
          </a:p>
        </p:txBody>
      </p:sp>
      <p:sp>
        <p:nvSpPr>
          <p:cNvPr id="3" name="Sisällön paikkamerkki 2">
            <a:extLst>
              <a:ext uri="{FF2B5EF4-FFF2-40B4-BE49-F238E27FC236}">
                <a16:creationId xmlns:a16="http://schemas.microsoft.com/office/drawing/2014/main" id="{76D1FF4A-38CC-40DC-83BE-DDE4BF5548B2}"/>
              </a:ext>
            </a:extLst>
          </p:cNvPr>
          <p:cNvSpPr>
            <a:spLocks noGrp="1"/>
          </p:cNvSpPr>
          <p:nvPr>
            <p:ph sz="half" idx="1" hasCustomPrompt="1"/>
          </p:nvPr>
        </p:nvSpPr>
        <p:spPr>
          <a:xfrm>
            <a:off x="1853389" y="2326511"/>
            <a:ext cx="9327755" cy="3850452"/>
          </a:xfrm>
        </p:spPr>
        <p:txBody>
          <a:bodyPr>
            <a:normAutofit/>
          </a:bodyPr>
          <a:lstStyle>
            <a:lvl1pPr marL="457200" indent="-457200">
              <a:buClr>
                <a:schemeClr val="accent1"/>
              </a:buClr>
              <a:buFont typeface="Arial" panose="020B0604020202020204" pitchFamily="34" charset="0"/>
              <a:buChar char="•"/>
              <a:defRPr sz="2400"/>
            </a:lvl1pPr>
          </a:lstStyle>
          <a:p>
            <a:pPr algn="l"/>
            <a:r>
              <a:rPr lang="sv-SE" b="0" i="0">
                <a:effectLst/>
                <a:latin typeface="Segoe UI" panose="020B0502040204020203" pitchFamily="34" charset="0"/>
              </a:rPr>
              <a:t>Klicka för att sätta texten</a:t>
            </a:r>
          </a:p>
        </p:txBody>
      </p:sp>
    </p:spTree>
    <p:extLst>
      <p:ext uri="{BB962C8B-B14F-4D97-AF65-F5344CB8AC3E}">
        <p14:creationId xmlns:p14="http://schemas.microsoft.com/office/powerpoint/2010/main" val="19565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5" name="Straight Connector 4">
            <a:extLst>
              <a:ext uri="{FF2B5EF4-FFF2-40B4-BE49-F238E27FC236}">
                <a16:creationId xmlns:a16="http://schemas.microsoft.com/office/drawing/2014/main" id="{7D524BBE-09B8-48EA-859D-3860E4E8A31C}"/>
              </a:ext>
            </a:extLst>
          </p:cNvPr>
          <p:cNvCxnSpPr/>
          <p:nvPr userDrawn="1"/>
        </p:nvCxnSpPr>
        <p:spPr>
          <a:xfrm>
            <a:off x="4798800" y="1391960"/>
            <a:ext cx="0" cy="596669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663A9F8-806C-4F2D-8EDE-F3C63879E4F0}"/>
              </a:ext>
            </a:extLst>
          </p:cNvPr>
          <p:cNvCxnSpPr/>
          <p:nvPr userDrawn="1"/>
        </p:nvCxnSpPr>
        <p:spPr>
          <a:xfrm>
            <a:off x="8532000" y="891309"/>
            <a:ext cx="0" cy="596669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C2F3AC7-DD9D-4569-9C23-2C361AB2CEE3}"/>
              </a:ext>
            </a:extLst>
          </p:cNvPr>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3560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Rectangle 6">
            <a:extLst>
              <a:ext uri="{FF2B5EF4-FFF2-40B4-BE49-F238E27FC236}">
                <a16:creationId xmlns:a16="http://schemas.microsoft.com/office/drawing/2014/main" id="{7C2F3AC7-DD9D-4569-9C23-2C361AB2CEE3}"/>
              </a:ext>
            </a:extLst>
          </p:cNvPr>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4704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Mellanrubrik / Väliotsikko 1">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2" name="Kuva 11">
            <a:extLst>
              <a:ext uri="{FF2B5EF4-FFF2-40B4-BE49-F238E27FC236}">
                <a16:creationId xmlns:a16="http://schemas.microsoft.com/office/drawing/2014/main" id="{F6B8AB5D-811F-4B06-A2B7-A29159A8EF82}"/>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582" r="2599" b="7653"/>
          <a:stretch/>
        </p:blipFill>
        <p:spPr>
          <a:xfrm>
            <a:off x="2553495" y="-1"/>
            <a:ext cx="9638506" cy="6858001"/>
          </a:xfrm>
          <a:prstGeom prst="rect">
            <a:avLst/>
          </a:prstGeom>
        </p:spPr>
      </p:pic>
      <p:sp>
        <p:nvSpPr>
          <p:cNvPr id="7" name="Suorakulmio 6">
            <a:extLst>
              <a:ext uri="{FF2B5EF4-FFF2-40B4-BE49-F238E27FC236}">
                <a16:creationId xmlns:a16="http://schemas.microsoft.com/office/drawing/2014/main" id="{621CD312-6FC1-4BBF-800D-A161539795B1}"/>
              </a:ext>
              <a:ext uri="{C183D7F6-B498-43B3-948B-1728B52AA6E4}">
                <adec:decorative xmlns:adec="http://schemas.microsoft.com/office/drawing/2017/decorative" val="1"/>
              </a:ext>
            </a:extLst>
          </p:cNvPr>
          <p:cNvSpPr/>
          <p:nvPr userDrawn="1"/>
        </p:nvSpPr>
        <p:spPr>
          <a:xfrm>
            <a:off x="1828800" y="555585"/>
            <a:ext cx="9769034" cy="57641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Otsikko 1">
            <a:extLst>
              <a:ext uri="{FF2B5EF4-FFF2-40B4-BE49-F238E27FC236}">
                <a16:creationId xmlns:a16="http://schemas.microsoft.com/office/drawing/2014/main" id="{6B794C0E-ABDA-46B2-87C9-9CE37E803DF1}"/>
              </a:ext>
            </a:extLst>
          </p:cNvPr>
          <p:cNvSpPr>
            <a:spLocks noGrp="1"/>
          </p:cNvSpPr>
          <p:nvPr>
            <p:ph type="title" hasCustomPrompt="1"/>
          </p:nvPr>
        </p:nvSpPr>
        <p:spPr>
          <a:xfrm>
            <a:off x="2651512" y="1481560"/>
            <a:ext cx="7881449" cy="2511706"/>
          </a:xfrm>
        </p:spPr>
        <p:txBody>
          <a:bodyPr anchor="b">
            <a:noAutofit/>
          </a:bodyPr>
          <a:lstStyle>
            <a:lvl1pPr>
              <a:defRPr sz="6000" b="1">
                <a:solidFill>
                  <a:schemeClr val="tx1"/>
                </a:solidFill>
              </a:defRPr>
            </a:lvl1pPr>
          </a:lstStyle>
          <a:p>
            <a:r>
              <a:rPr lang="sv-SE"/>
              <a:t>Klicka för att sätta </a:t>
            </a:r>
            <a:br>
              <a:rPr lang="sv-SE"/>
            </a:br>
            <a:r>
              <a:rPr lang="sv-SE"/>
              <a:t>rubriken</a:t>
            </a:r>
            <a:endParaRPr lang="fi-FI"/>
          </a:p>
        </p:txBody>
      </p:sp>
      <p:sp>
        <p:nvSpPr>
          <p:cNvPr id="15" name="Tekstin paikkamerkki 2">
            <a:extLst>
              <a:ext uri="{FF2B5EF4-FFF2-40B4-BE49-F238E27FC236}">
                <a16:creationId xmlns:a16="http://schemas.microsoft.com/office/drawing/2014/main" id="{3A0EC7A0-5676-4A13-9CF1-A44526782232}"/>
              </a:ext>
            </a:extLst>
          </p:cNvPr>
          <p:cNvSpPr>
            <a:spLocks noGrp="1"/>
          </p:cNvSpPr>
          <p:nvPr>
            <p:ph type="body" idx="1" hasCustomPrompt="1"/>
          </p:nvPr>
        </p:nvSpPr>
        <p:spPr>
          <a:xfrm>
            <a:off x="2651511" y="4281899"/>
            <a:ext cx="7881449" cy="382697"/>
          </a:xfrm>
        </p:spPr>
        <p:txBody>
          <a:bodyPr>
            <a:noAutofit/>
          </a:bodyPr>
          <a:lstStyle>
            <a:lvl1pPr marL="0" indent="0">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spTree>
    <p:extLst>
      <p:ext uri="{BB962C8B-B14F-4D97-AF65-F5344CB8AC3E}">
        <p14:creationId xmlns:p14="http://schemas.microsoft.com/office/powerpoint/2010/main" val="34108073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Mellanrubrik / Väliotsikko 1">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97326C7A-C2EB-4325-8143-E8591DB57890}"/>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7122" r="2989" b="8476"/>
          <a:stretch/>
        </p:blipFill>
        <p:spPr>
          <a:xfrm>
            <a:off x="2550911" y="0"/>
            <a:ext cx="9641089" cy="6858000"/>
          </a:xfrm>
          <a:prstGeom prst="rect">
            <a:avLst/>
          </a:prstGeom>
        </p:spPr>
      </p:pic>
      <p:sp>
        <p:nvSpPr>
          <p:cNvPr id="7" name="Suorakulmio 6">
            <a:extLst>
              <a:ext uri="{FF2B5EF4-FFF2-40B4-BE49-F238E27FC236}">
                <a16:creationId xmlns:a16="http://schemas.microsoft.com/office/drawing/2014/main" id="{621CD312-6FC1-4BBF-800D-A161539795B1}"/>
              </a:ext>
              <a:ext uri="{C183D7F6-B498-43B3-948B-1728B52AA6E4}">
                <adec:decorative xmlns:adec="http://schemas.microsoft.com/office/drawing/2017/decorative" val="1"/>
              </a:ext>
            </a:extLst>
          </p:cNvPr>
          <p:cNvSpPr/>
          <p:nvPr userDrawn="1"/>
        </p:nvSpPr>
        <p:spPr>
          <a:xfrm>
            <a:off x="1828800" y="555585"/>
            <a:ext cx="9769034" cy="57641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Otsikko 1">
            <a:extLst>
              <a:ext uri="{FF2B5EF4-FFF2-40B4-BE49-F238E27FC236}">
                <a16:creationId xmlns:a16="http://schemas.microsoft.com/office/drawing/2014/main" id="{9E67AA12-B1E4-4AFF-9D09-DF4180C6A35E}"/>
              </a:ext>
            </a:extLst>
          </p:cNvPr>
          <p:cNvSpPr>
            <a:spLocks noGrp="1"/>
          </p:cNvSpPr>
          <p:nvPr>
            <p:ph type="title" hasCustomPrompt="1"/>
          </p:nvPr>
        </p:nvSpPr>
        <p:spPr>
          <a:xfrm>
            <a:off x="2651512" y="1481560"/>
            <a:ext cx="7881449" cy="2511706"/>
          </a:xfrm>
        </p:spPr>
        <p:txBody>
          <a:bodyPr anchor="b">
            <a:noAutofit/>
          </a:bodyPr>
          <a:lstStyle>
            <a:lvl1pPr>
              <a:defRPr sz="6000" b="1">
                <a:solidFill>
                  <a:schemeClr val="tx1"/>
                </a:solidFill>
              </a:defRPr>
            </a:lvl1pPr>
          </a:lstStyle>
          <a:p>
            <a:r>
              <a:rPr lang="sv-SE"/>
              <a:t>Klicka för att sätta </a:t>
            </a:r>
            <a:br>
              <a:rPr lang="sv-SE"/>
            </a:br>
            <a:r>
              <a:rPr lang="sv-SE"/>
              <a:t>rubriken</a:t>
            </a:r>
            <a:endParaRPr lang="fi-FI"/>
          </a:p>
        </p:txBody>
      </p:sp>
      <p:sp>
        <p:nvSpPr>
          <p:cNvPr id="15" name="Tekstin paikkamerkki 2">
            <a:extLst>
              <a:ext uri="{FF2B5EF4-FFF2-40B4-BE49-F238E27FC236}">
                <a16:creationId xmlns:a16="http://schemas.microsoft.com/office/drawing/2014/main" id="{1BBE9987-4AB2-4C77-9BF5-E044F5744C48}"/>
              </a:ext>
            </a:extLst>
          </p:cNvPr>
          <p:cNvSpPr>
            <a:spLocks noGrp="1"/>
          </p:cNvSpPr>
          <p:nvPr>
            <p:ph type="body" idx="1" hasCustomPrompt="1"/>
          </p:nvPr>
        </p:nvSpPr>
        <p:spPr>
          <a:xfrm>
            <a:off x="2651511" y="4281900"/>
            <a:ext cx="7881449" cy="428996"/>
          </a:xfrm>
        </p:spPr>
        <p:txBody>
          <a:bodyPr>
            <a:noAutofit/>
          </a:bodyPr>
          <a:lstStyle>
            <a:lvl1pPr marL="0" indent="0">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l"/>
            <a:r>
              <a:rPr lang="sv-SE" b="0" i="0">
                <a:effectLst/>
                <a:latin typeface="Segoe UI" panose="020B0502040204020203" pitchFamily="34" charset="0"/>
              </a:rPr>
              <a:t>Klicka för att sätta underrubriken</a:t>
            </a:r>
          </a:p>
        </p:txBody>
      </p:sp>
    </p:spTree>
    <p:extLst>
      <p:ext uri="{BB962C8B-B14F-4D97-AF65-F5344CB8AC3E}">
        <p14:creationId xmlns:p14="http://schemas.microsoft.com/office/powerpoint/2010/main" val="1291625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m / 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1977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vslutning / Lopetus">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7CFEF7D0-89E7-4DFE-9FC4-7B4ABF4A5357}"/>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n paikkamerkki 2">
            <a:extLst>
              <a:ext uri="{FF2B5EF4-FFF2-40B4-BE49-F238E27FC236}">
                <a16:creationId xmlns:a16="http://schemas.microsoft.com/office/drawing/2014/main" id="{18EE2646-56AA-4BB0-8E80-712AD9226B4D}"/>
              </a:ext>
            </a:extLst>
          </p:cNvPr>
          <p:cNvSpPr>
            <a:spLocks noGrp="1"/>
          </p:cNvSpPr>
          <p:nvPr>
            <p:ph type="body" idx="1" hasCustomPrompt="1"/>
          </p:nvPr>
        </p:nvSpPr>
        <p:spPr>
          <a:xfrm>
            <a:off x="3043858" y="3604926"/>
            <a:ext cx="7710725" cy="351638"/>
          </a:xfrm>
        </p:spPr>
        <p:txBody>
          <a:bodyPr>
            <a:normAutofit/>
          </a:bodyPr>
          <a:lstStyle>
            <a:lvl1pPr marL="0" indent="0" algn="ctr">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Förnamn</a:t>
            </a:r>
            <a:r>
              <a:rPr lang="fi-FI"/>
              <a:t> </a:t>
            </a:r>
            <a:r>
              <a:rPr lang="fi-FI" err="1"/>
              <a:t>Efternamn</a:t>
            </a:r>
            <a:r>
              <a:rPr lang="fi-FI"/>
              <a:t> | </a:t>
            </a:r>
            <a:r>
              <a:rPr lang="fi-FI" err="1"/>
              <a:t>Kontaktinformation</a:t>
            </a:r>
            <a:r>
              <a:rPr lang="fi-FI"/>
              <a:t> | osterbottensvalfard.fi</a:t>
            </a:r>
          </a:p>
        </p:txBody>
      </p:sp>
    </p:spTree>
    <p:extLst>
      <p:ext uri="{BB962C8B-B14F-4D97-AF65-F5344CB8AC3E}">
        <p14:creationId xmlns:p14="http://schemas.microsoft.com/office/powerpoint/2010/main" val="12500329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741502" y="130139"/>
            <a:ext cx="9327754" cy="774907"/>
          </a:xfrm>
        </p:spPr>
        <p:txBody>
          <a:bodyPr/>
          <a:lstStyle>
            <a:lvl1pPr>
              <a:defRPr b="1"/>
            </a:lvl1pPr>
          </a:lstStyle>
          <a:p>
            <a:r>
              <a:rPr lang="fi-FI" sz="3600" err="1">
                <a:solidFill>
                  <a:schemeClr val="tx1"/>
                </a:solidFill>
              </a:rPr>
              <a:t>Patientsäkerhet</a:t>
            </a:r>
            <a:endParaRPr lang="fi-FI" sz="3600">
              <a:solidFill>
                <a:schemeClr val="tx1"/>
              </a:solidFill>
            </a:endParaRPr>
          </a:p>
        </p:txBody>
      </p:sp>
      <p:cxnSp>
        <p:nvCxnSpPr>
          <p:cNvPr id="15" name="Straight Connector 14"/>
          <p:cNvCxnSpPr>
            <a:cxnSpLocks/>
          </p:cNvCxnSpPr>
          <p:nvPr userDrawn="1"/>
        </p:nvCxnSpPr>
        <p:spPr>
          <a:xfrm>
            <a:off x="4609050" y="1618614"/>
            <a:ext cx="0" cy="28702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userDrawn="1"/>
        </p:nvCxnSpPr>
        <p:spPr>
          <a:xfrm>
            <a:off x="8691356" y="1618614"/>
            <a:ext cx="0" cy="28702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6A81F36-AC58-4DD9-C7DC-B9776BED227D}"/>
              </a:ext>
            </a:extLst>
          </p:cNvPr>
          <p:cNvSpPr/>
          <p:nvPr userDrawn="1"/>
        </p:nvSpPr>
        <p:spPr>
          <a:xfrm>
            <a:off x="1208213" y="1618614"/>
            <a:ext cx="10907573" cy="51171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9" name="Straight Connector 18">
            <a:extLst>
              <a:ext uri="{FF2B5EF4-FFF2-40B4-BE49-F238E27FC236}">
                <a16:creationId xmlns:a16="http://schemas.microsoft.com/office/drawing/2014/main" id="{32681D93-E218-7D07-1A5B-282B478E7723}"/>
              </a:ext>
            </a:extLst>
          </p:cNvPr>
          <p:cNvCxnSpPr>
            <a:cxnSpLocks/>
          </p:cNvCxnSpPr>
          <p:nvPr userDrawn="1"/>
        </p:nvCxnSpPr>
        <p:spPr>
          <a:xfrm>
            <a:off x="4609050" y="4488871"/>
            <a:ext cx="408230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CC7CAA-3A95-8BEA-AD51-82BA742430DF}"/>
              </a:ext>
            </a:extLst>
          </p:cNvPr>
          <p:cNvCxnSpPr>
            <a:cxnSpLocks/>
          </p:cNvCxnSpPr>
          <p:nvPr userDrawn="1"/>
        </p:nvCxnSpPr>
        <p:spPr>
          <a:xfrm>
            <a:off x="4609050" y="4488871"/>
            <a:ext cx="0" cy="22468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0AF0572-4EC0-8FF6-DAC5-4173102B5DD7}"/>
              </a:ext>
            </a:extLst>
          </p:cNvPr>
          <p:cNvCxnSpPr>
            <a:cxnSpLocks/>
          </p:cNvCxnSpPr>
          <p:nvPr userDrawn="1"/>
        </p:nvCxnSpPr>
        <p:spPr>
          <a:xfrm>
            <a:off x="6628350" y="4488871"/>
            <a:ext cx="0" cy="22468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23951AD-C835-72D1-BF2F-871377F920FB}"/>
              </a:ext>
            </a:extLst>
          </p:cNvPr>
          <p:cNvCxnSpPr>
            <a:cxnSpLocks/>
          </p:cNvCxnSpPr>
          <p:nvPr userDrawn="1"/>
        </p:nvCxnSpPr>
        <p:spPr>
          <a:xfrm>
            <a:off x="8691356" y="4488871"/>
            <a:ext cx="0" cy="22468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5412B49-581C-835D-8C01-D82A94FB7DC4}"/>
              </a:ext>
            </a:extLst>
          </p:cNvPr>
          <p:cNvCxnSpPr>
            <a:cxnSpLocks/>
          </p:cNvCxnSpPr>
          <p:nvPr userDrawn="1"/>
        </p:nvCxnSpPr>
        <p:spPr>
          <a:xfrm>
            <a:off x="1208213" y="4037767"/>
            <a:ext cx="34008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A171E4-2134-B803-5877-F59E9F5BB84C}"/>
              </a:ext>
            </a:extLst>
          </p:cNvPr>
          <p:cNvCxnSpPr>
            <a:cxnSpLocks/>
          </p:cNvCxnSpPr>
          <p:nvPr userDrawn="1"/>
        </p:nvCxnSpPr>
        <p:spPr>
          <a:xfrm>
            <a:off x="8691356" y="3429000"/>
            <a:ext cx="342443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F99C33-C8AF-4F9B-8B60-9DE16FD42B16}"/>
              </a:ext>
            </a:extLst>
          </p:cNvPr>
          <p:cNvCxnSpPr>
            <a:cxnSpLocks/>
          </p:cNvCxnSpPr>
          <p:nvPr userDrawn="1"/>
        </p:nvCxnSpPr>
        <p:spPr>
          <a:xfrm>
            <a:off x="8691356" y="5362575"/>
            <a:ext cx="342443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11919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741502" y="130139"/>
            <a:ext cx="9327754" cy="774907"/>
          </a:xfrm>
        </p:spPr>
        <p:txBody>
          <a:bodyPr/>
          <a:lstStyle>
            <a:lvl1pPr>
              <a:defRPr b="1"/>
            </a:lvl1pPr>
          </a:lstStyle>
          <a:p>
            <a:r>
              <a:rPr lang="fi-FI" sz="3600" err="1">
                <a:solidFill>
                  <a:schemeClr val="tx1"/>
                </a:solidFill>
              </a:rPr>
              <a:t>Patientsäkerhet</a:t>
            </a:r>
            <a:endParaRPr lang="fi-FI" sz="3600">
              <a:solidFill>
                <a:schemeClr val="tx1"/>
              </a:solidFill>
            </a:endParaRPr>
          </a:p>
        </p:txBody>
      </p:sp>
      <p:cxnSp>
        <p:nvCxnSpPr>
          <p:cNvPr id="16" name="Straight Connector 15"/>
          <p:cNvCxnSpPr>
            <a:cxnSpLocks/>
          </p:cNvCxnSpPr>
          <p:nvPr userDrawn="1"/>
        </p:nvCxnSpPr>
        <p:spPr>
          <a:xfrm>
            <a:off x="6424676" y="1618614"/>
            <a:ext cx="0" cy="27178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6A81F36-AC58-4DD9-C7DC-B9776BED227D}"/>
              </a:ext>
            </a:extLst>
          </p:cNvPr>
          <p:cNvSpPr/>
          <p:nvPr userDrawn="1"/>
        </p:nvSpPr>
        <p:spPr>
          <a:xfrm>
            <a:off x="1208213" y="1618614"/>
            <a:ext cx="10907573" cy="51171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9" name="Straight Connector 18">
            <a:extLst>
              <a:ext uri="{FF2B5EF4-FFF2-40B4-BE49-F238E27FC236}">
                <a16:creationId xmlns:a16="http://schemas.microsoft.com/office/drawing/2014/main" id="{32681D93-E218-7D07-1A5B-282B478E7723}"/>
              </a:ext>
            </a:extLst>
          </p:cNvPr>
          <p:cNvCxnSpPr>
            <a:cxnSpLocks/>
          </p:cNvCxnSpPr>
          <p:nvPr userDrawn="1"/>
        </p:nvCxnSpPr>
        <p:spPr>
          <a:xfrm>
            <a:off x="4238625" y="4336471"/>
            <a:ext cx="787716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CC7CAA-3A95-8BEA-AD51-82BA742430DF}"/>
              </a:ext>
            </a:extLst>
          </p:cNvPr>
          <p:cNvCxnSpPr>
            <a:cxnSpLocks/>
          </p:cNvCxnSpPr>
          <p:nvPr userDrawn="1"/>
        </p:nvCxnSpPr>
        <p:spPr>
          <a:xfrm>
            <a:off x="3476625" y="4336471"/>
            <a:ext cx="0" cy="23992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0AF0572-4EC0-8FF6-DAC5-4173102B5DD7}"/>
              </a:ext>
            </a:extLst>
          </p:cNvPr>
          <p:cNvCxnSpPr>
            <a:cxnSpLocks/>
          </p:cNvCxnSpPr>
          <p:nvPr userDrawn="1"/>
        </p:nvCxnSpPr>
        <p:spPr>
          <a:xfrm>
            <a:off x="7120001" y="4336471"/>
            <a:ext cx="0" cy="23992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5412B49-581C-835D-8C01-D82A94FB7DC4}"/>
              </a:ext>
            </a:extLst>
          </p:cNvPr>
          <p:cNvCxnSpPr>
            <a:cxnSpLocks/>
          </p:cNvCxnSpPr>
          <p:nvPr userDrawn="1"/>
        </p:nvCxnSpPr>
        <p:spPr>
          <a:xfrm>
            <a:off x="1208213" y="4336471"/>
            <a:ext cx="30304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6692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Mellanrubrik / Väliotsikko 2">
    <p:spTree>
      <p:nvGrpSpPr>
        <p:cNvPr id="1" name=""/>
        <p:cNvGrpSpPr/>
        <p:nvPr/>
      </p:nvGrpSpPr>
      <p:grpSpPr>
        <a:xfrm>
          <a:off x="0" y="0"/>
          <a:ext cx="0" cy="0"/>
          <a:chOff x="0" y="0"/>
          <a:chExt cx="0" cy="0"/>
        </a:xfrm>
      </p:grpSpPr>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741502" y="130139"/>
            <a:ext cx="9327754" cy="774907"/>
          </a:xfrm>
        </p:spPr>
        <p:txBody>
          <a:bodyPr/>
          <a:lstStyle>
            <a:lvl1pPr>
              <a:defRPr b="1"/>
            </a:lvl1pPr>
          </a:lstStyle>
          <a:p>
            <a:r>
              <a:rPr lang="fi-FI" sz="3600" err="1">
                <a:solidFill>
                  <a:schemeClr val="tx1"/>
                </a:solidFill>
              </a:rPr>
              <a:t>Patientsäkerhet</a:t>
            </a:r>
            <a:endParaRPr lang="fi-FI" sz="3600">
              <a:solidFill>
                <a:schemeClr val="tx1"/>
              </a:solidFill>
            </a:endParaRPr>
          </a:p>
        </p:txBody>
      </p:sp>
      <p:sp>
        <p:nvSpPr>
          <p:cNvPr id="2" name="Rectangle 1">
            <a:extLst>
              <a:ext uri="{FF2B5EF4-FFF2-40B4-BE49-F238E27FC236}">
                <a16:creationId xmlns:a16="http://schemas.microsoft.com/office/drawing/2014/main" id="{86A81F36-AC58-4DD9-C7DC-B9776BED227D}"/>
              </a:ext>
            </a:extLst>
          </p:cNvPr>
          <p:cNvSpPr/>
          <p:nvPr userDrawn="1"/>
        </p:nvSpPr>
        <p:spPr>
          <a:xfrm>
            <a:off x="1208213" y="1618614"/>
            <a:ext cx="10907573" cy="51171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0" name="Straight Connector 19">
            <a:extLst>
              <a:ext uri="{FF2B5EF4-FFF2-40B4-BE49-F238E27FC236}">
                <a16:creationId xmlns:a16="http://schemas.microsoft.com/office/drawing/2014/main" id="{9ACC7CAA-3A95-8BEA-AD51-82BA742430DF}"/>
              </a:ext>
            </a:extLst>
          </p:cNvPr>
          <p:cNvCxnSpPr>
            <a:cxnSpLocks/>
          </p:cNvCxnSpPr>
          <p:nvPr userDrawn="1"/>
        </p:nvCxnSpPr>
        <p:spPr>
          <a:xfrm>
            <a:off x="6718662" y="1618614"/>
            <a:ext cx="0" cy="51171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4604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F682865-C634-470C-B0FF-8EFBD469A413}"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592D4A-3EEA-4580-801C-0CD0F8798CFC}" type="slidenum">
              <a:rPr lang="en-US" smtClean="0"/>
              <a:t>‹#›</a:t>
            </a:fld>
            <a:endParaRPr lang="en-US"/>
          </a:p>
        </p:txBody>
      </p:sp>
    </p:spTree>
    <p:extLst>
      <p:ext uri="{BB962C8B-B14F-4D97-AF65-F5344CB8AC3E}">
        <p14:creationId xmlns:p14="http://schemas.microsoft.com/office/powerpoint/2010/main" val="413339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ehåll + bild / Sisältö +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1CCC9F-863F-4912-9980-8F52D255222E}"/>
              </a:ext>
            </a:extLst>
          </p:cNvPr>
          <p:cNvSpPr>
            <a:spLocks noGrp="1"/>
          </p:cNvSpPr>
          <p:nvPr>
            <p:ph type="title" hasCustomPrompt="1"/>
          </p:nvPr>
        </p:nvSpPr>
        <p:spPr>
          <a:xfrm>
            <a:off x="1853391" y="762946"/>
            <a:ext cx="4491680" cy="1563565"/>
          </a:xfrm>
        </p:spPr>
        <p:txBody>
          <a:bodyPr>
            <a:normAutofit/>
          </a:bodyPr>
          <a:lstStyle>
            <a:lvl1pPr>
              <a:defRPr sz="3200" b="1"/>
            </a:lvl1pPr>
          </a:lstStyle>
          <a:p>
            <a:r>
              <a:rPr lang="sv-SE"/>
              <a:t>Klicka för att sätta </a:t>
            </a:r>
            <a:br>
              <a:rPr lang="sv-SE"/>
            </a:br>
            <a:r>
              <a:rPr lang="sv-SE"/>
              <a:t>rubriken</a:t>
            </a:r>
            <a:endParaRPr lang="fi-FI"/>
          </a:p>
        </p:txBody>
      </p:sp>
      <p:sp>
        <p:nvSpPr>
          <p:cNvPr id="3" name="Sisällön paikkamerkki 2">
            <a:extLst>
              <a:ext uri="{FF2B5EF4-FFF2-40B4-BE49-F238E27FC236}">
                <a16:creationId xmlns:a16="http://schemas.microsoft.com/office/drawing/2014/main" id="{76D1FF4A-38CC-40DC-83BE-DDE4BF5548B2}"/>
              </a:ext>
            </a:extLst>
          </p:cNvPr>
          <p:cNvSpPr>
            <a:spLocks noGrp="1"/>
          </p:cNvSpPr>
          <p:nvPr>
            <p:ph sz="half" idx="1" hasCustomPrompt="1"/>
          </p:nvPr>
        </p:nvSpPr>
        <p:spPr>
          <a:xfrm>
            <a:off x="1853390" y="2326511"/>
            <a:ext cx="4491680" cy="3850452"/>
          </a:xfrm>
        </p:spPr>
        <p:txBody>
          <a:bodyPr>
            <a:normAutofit/>
          </a:bodyPr>
          <a:lstStyle>
            <a:lvl1pPr marL="457200" indent="-457200">
              <a:buClr>
                <a:schemeClr val="accent1"/>
              </a:buClr>
              <a:buFont typeface="Arial" panose="020B0604020202020204" pitchFamily="34" charset="0"/>
              <a:buChar char="•"/>
              <a:defRPr sz="2400"/>
            </a:lvl1pPr>
          </a:lstStyle>
          <a:p>
            <a:pPr algn="l"/>
            <a:r>
              <a:rPr lang="sv-SE" b="0" i="0">
                <a:effectLst/>
                <a:latin typeface="Segoe UI" panose="020B0502040204020203" pitchFamily="34" charset="0"/>
              </a:rPr>
              <a:t>Klicka för att sätta texten</a:t>
            </a:r>
          </a:p>
        </p:txBody>
      </p:sp>
      <p:sp>
        <p:nvSpPr>
          <p:cNvPr id="9" name="Sisällön paikkamerkki 2">
            <a:extLst>
              <a:ext uri="{FF2B5EF4-FFF2-40B4-BE49-F238E27FC236}">
                <a16:creationId xmlns:a16="http://schemas.microsoft.com/office/drawing/2014/main" id="{1DA025EC-89A3-44CB-B84C-6A8DB57CA696}"/>
              </a:ext>
            </a:extLst>
          </p:cNvPr>
          <p:cNvSpPr>
            <a:spLocks noGrp="1"/>
          </p:cNvSpPr>
          <p:nvPr>
            <p:ph sz="half" idx="10" hasCustomPrompt="1"/>
          </p:nvPr>
        </p:nvSpPr>
        <p:spPr>
          <a:xfrm>
            <a:off x="6772099" y="762946"/>
            <a:ext cx="4385897" cy="5414017"/>
          </a:xfrm>
        </p:spPr>
        <p:txBody>
          <a:bodyPr>
            <a:normAutofit/>
          </a:bodyPr>
          <a:lstStyle>
            <a:lvl1pPr marL="0" indent="0">
              <a:buFont typeface="Arial" panose="020B0604020202020204" pitchFamily="34" charset="0"/>
              <a:buNone/>
              <a:defRPr sz="1400">
                <a:solidFill>
                  <a:schemeClr val="accent2"/>
                </a:solidFill>
              </a:defRPr>
            </a:lvl1pPr>
          </a:lstStyle>
          <a:p>
            <a:pPr algn="l"/>
            <a:r>
              <a:rPr lang="fi-FI" b="0" i="0" err="1">
                <a:effectLst/>
                <a:latin typeface="Segoe UI" panose="020B0502040204020203" pitchFamily="34" charset="0"/>
              </a:rPr>
              <a:t>Infoga</a:t>
            </a:r>
            <a:r>
              <a:rPr lang="fi-FI" b="0" i="0">
                <a:effectLst/>
                <a:latin typeface="Segoe UI" panose="020B0502040204020203" pitchFamily="34" charset="0"/>
              </a:rPr>
              <a:t> bild</a:t>
            </a:r>
          </a:p>
        </p:txBody>
      </p:sp>
    </p:spTree>
    <p:extLst>
      <p:ext uri="{BB962C8B-B14F-4D97-AF65-F5344CB8AC3E}">
        <p14:creationId xmlns:p14="http://schemas.microsoft.com/office/powerpoint/2010/main" val="74654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48863" y="-61965"/>
            <a:ext cx="11043137" cy="68638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a:lvl1pPr>
          </a:lstStyle>
          <a:p>
            <a:r>
              <a:rPr lang="fi-FI" sz="3600">
                <a:solidFill>
                  <a:schemeClr val="tx1"/>
                </a:solidFill>
              </a:rPr>
              <a:t>Saatavuus/</a:t>
            </a:r>
            <a:r>
              <a:rPr lang="fi-FI" sz="3600" err="1">
                <a:solidFill>
                  <a:schemeClr val="tx1"/>
                </a:solidFill>
              </a:rPr>
              <a:t>Tillgänglighet</a:t>
            </a:r>
            <a:endParaRPr lang="fi-FI" sz="3600">
              <a:solidFill>
                <a:schemeClr val="tx1"/>
              </a:solidFill>
            </a:endParaRPr>
          </a:p>
        </p:txBody>
      </p:sp>
      <p:cxnSp>
        <p:nvCxnSpPr>
          <p:cNvPr id="3" name="Straight Connector 2"/>
          <p:cNvCxnSpPr/>
          <p:nvPr userDrawn="1"/>
        </p:nvCxnSpPr>
        <p:spPr>
          <a:xfrm>
            <a:off x="4798800" y="1391960"/>
            <a:ext cx="0" cy="596669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8517600" y="891309"/>
            <a:ext cx="0" cy="596669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9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9066337" y="1694162"/>
            <a:ext cx="565977" cy="565977"/>
          </a:xfrm>
          <a:prstGeom prst="rect">
            <a:avLst/>
          </a:prstGeom>
          <a:solidFill>
            <a:srgbClr val="213A8F"/>
          </a:solidFill>
        </p:spPr>
      </p:pic>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rot="10800000">
            <a:off x="9038573" y="3248691"/>
            <a:ext cx="610548" cy="610548"/>
          </a:xfrm>
          <a:prstGeom prst="rect">
            <a:avLst/>
          </a:prstGeom>
        </p:spPr>
      </p:pic>
      <p:sp>
        <p:nvSpPr>
          <p:cNvPr id="7" name="Oval 6"/>
          <p:cNvSpPr/>
          <p:nvPr userDrawn="1"/>
        </p:nvSpPr>
        <p:spPr>
          <a:xfrm>
            <a:off x="5256000" y="1840493"/>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9" name="Oval 8"/>
          <p:cNvSpPr/>
          <p:nvPr userDrawn="1"/>
        </p:nvSpPr>
        <p:spPr>
          <a:xfrm>
            <a:off x="6192000" y="4244541"/>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Oval 9"/>
          <p:cNvSpPr/>
          <p:nvPr userDrawn="1"/>
        </p:nvSpPr>
        <p:spPr>
          <a:xfrm>
            <a:off x="6192000" y="3004809"/>
            <a:ext cx="860127" cy="86012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1" name="Oval 10"/>
          <p:cNvSpPr/>
          <p:nvPr userDrawn="1"/>
        </p:nvSpPr>
        <p:spPr>
          <a:xfrm>
            <a:off x="5256000" y="5484273"/>
            <a:ext cx="860127" cy="86012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2" name="Oval 11"/>
          <p:cNvSpPr/>
          <p:nvPr userDrawn="1"/>
        </p:nvSpPr>
        <p:spPr>
          <a:xfrm flipH="1">
            <a:off x="3744000" y="1840493"/>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3" name="Oval 12"/>
          <p:cNvSpPr/>
          <p:nvPr userDrawn="1"/>
        </p:nvSpPr>
        <p:spPr>
          <a:xfrm flipH="1">
            <a:off x="2808000" y="4279589"/>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4" name="Oval 13"/>
          <p:cNvSpPr/>
          <p:nvPr userDrawn="1"/>
        </p:nvSpPr>
        <p:spPr>
          <a:xfrm flipH="1">
            <a:off x="2808000" y="3001778"/>
            <a:ext cx="860127" cy="86012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5" name="Oval 14"/>
          <p:cNvSpPr/>
          <p:nvPr userDrawn="1"/>
        </p:nvSpPr>
        <p:spPr>
          <a:xfrm flipH="1">
            <a:off x="3744000" y="5496093"/>
            <a:ext cx="860127" cy="86012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pic>
        <p:nvPicPr>
          <p:cNvPr id="24" name="Picture 23"/>
          <p:cNvPicPr>
            <a:picLocks noChangeAspect="1"/>
          </p:cNvPicPr>
          <p:nvPr userDrawn="1"/>
        </p:nvPicPr>
        <p:blipFill>
          <a:blip r:embed="rId4"/>
          <a:stretch>
            <a:fillRect/>
          </a:stretch>
        </p:blipFill>
        <p:spPr>
          <a:xfrm>
            <a:off x="3951106" y="3421474"/>
            <a:ext cx="1926680" cy="1016988"/>
          </a:xfrm>
          <a:prstGeom prst="rect">
            <a:avLst/>
          </a:prstGeom>
        </p:spPr>
      </p:pic>
      <p:sp>
        <p:nvSpPr>
          <p:cNvPr id="25" name="TextBox 24"/>
          <p:cNvSpPr txBox="1"/>
          <p:nvPr userDrawn="1"/>
        </p:nvSpPr>
        <p:spPr>
          <a:xfrm>
            <a:off x="4581070" y="3074694"/>
            <a:ext cx="697987" cy="369332"/>
          </a:xfrm>
          <a:prstGeom prst="rect">
            <a:avLst/>
          </a:prstGeom>
          <a:noFill/>
        </p:spPr>
        <p:txBody>
          <a:bodyPr wrap="square" rtlCol="0">
            <a:spAutoFit/>
          </a:bodyPr>
          <a:lstStyle/>
          <a:p>
            <a:pPr algn="ctr"/>
            <a:r>
              <a:rPr lang="fi-FI" b="1">
                <a:solidFill>
                  <a:schemeClr val="accent4"/>
                </a:solidFill>
              </a:rPr>
              <a:t>NPS</a:t>
            </a:r>
            <a:endParaRPr lang="en-US" sz="1600" b="1">
              <a:solidFill>
                <a:schemeClr val="accent4"/>
              </a:solidFill>
            </a:endParaRPr>
          </a:p>
        </p:txBody>
      </p:sp>
    </p:spTree>
    <p:extLst>
      <p:ext uri="{BB962C8B-B14F-4D97-AF65-F5344CB8AC3E}">
        <p14:creationId xmlns:p14="http://schemas.microsoft.com/office/powerpoint/2010/main" val="139653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9066337" y="1694162"/>
            <a:ext cx="565977" cy="565977"/>
          </a:xfrm>
          <a:prstGeom prst="rect">
            <a:avLst/>
          </a:prstGeom>
          <a:solidFill>
            <a:srgbClr val="213A8F"/>
          </a:solidFill>
        </p:spPr>
      </p:pic>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rot="10800000">
            <a:off x="9038573" y="3248691"/>
            <a:ext cx="610548" cy="610548"/>
          </a:xfrm>
          <a:prstGeom prst="rect">
            <a:avLst/>
          </a:prstGeom>
        </p:spPr>
      </p:pic>
      <p:sp>
        <p:nvSpPr>
          <p:cNvPr id="7" name="Oval 6"/>
          <p:cNvSpPr/>
          <p:nvPr userDrawn="1"/>
        </p:nvSpPr>
        <p:spPr>
          <a:xfrm>
            <a:off x="5256000" y="1840493"/>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9" name="Oval 8"/>
          <p:cNvSpPr/>
          <p:nvPr userDrawn="1"/>
        </p:nvSpPr>
        <p:spPr>
          <a:xfrm>
            <a:off x="6192000" y="4244541"/>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Oval 9"/>
          <p:cNvSpPr/>
          <p:nvPr userDrawn="1"/>
        </p:nvSpPr>
        <p:spPr>
          <a:xfrm>
            <a:off x="6192000" y="3004809"/>
            <a:ext cx="860127" cy="860127"/>
          </a:xfrm>
          <a:prstGeom prst="ellipse">
            <a:avLst/>
          </a:prstGeom>
          <a:solidFill>
            <a:srgbClr val="FDC8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1" name="Oval 10"/>
          <p:cNvSpPr/>
          <p:nvPr userDrawn="1"/>
        </p:nvSpPr>
        <p:spPr>
          <a:xfrm>
            <a:off x="5256000" y="5484273"/>
            <a:ext cx="860127" cy="860127"/>
          </a:xfrm>
          <a:prstGeom prst="ellipse">
            <a:avLst/>
          </a:prstGeom>
          <a:solidFill>
            <a:srgbClr val="FDC8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2" name="Oval 11"/>
          <p:cNvSpPr/>
          <p:nvPr userDrawn="1"/>
        </p:nvSpPr>
        <p:spPr>
          <a:xfrm flipH="1">
            <a:off x="3744000" y="1840493"/>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3" name="Oval 12"/>
          <p:cNvSpPr/>
          <p:nvPr userDrawn="1"/>
        </p:nvSpPr>
        <p:spPr>
          <a:xfrm flipH="1">
            <a:off x="2808000" y="4279589"/>
            <a:ext cx="860127" cy="860127"/>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4" name="Oval 13"/>
          <p:cNvSpPr/>
          <p:nvPr userDrawn="1"/>
        </p:nvSpPr>
        <p:spPr>
          <a:xfrm flipH="1">
            <a:off x="2808000" y="3001778"/>
            <a:ext cx="860127" cy="860127"/>
          </a:xfrm>
          <a:prstGeom prst="ellipse">
            <a:avLst/>
          </a:prstGeom>
          <a:solidFill>
            <a:srgbClr val="FDC8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5" name="Oval 14"/>
          <p:cNvSpPr/>
          <p:nvPr userDrawn="1"/>
        </p:nvSpPr>
        <p:spPr>
          <a:xfrm flipH="1">
            <a:off x="3744000" y="5496093"/>
            <a:ext cx="860127" cy="860127"/>
          </a:xfrm>
          <a:prstGeom prst="ellipse">
            <a:avLst/>
          </a:prstGeom>
          <a:solidFill>
            <a:srgbClr val="FDC8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pic>
        <p:nvPicPr>
          <p:cNvPr id="24" name="Picture 23"/>
          <p:cNvPicPr>
            <a:picLocks noChangeAspect="1"/>
          </p:cNvPicPr>
          <p:nvPr userDrawn="1"/>
        </p:nvPicPr>
        <p:blipFill>
          <a:blip r:embed="rId4"/>
          <a:stretch>
            <a:fillRect/>
          </a:stretch>
        </p:blipFill>
        <p:spPr>
          <a:xfrm>
            <a:off x="3951106" y="3421474"/>
            <a:ext cx="1926680" cy="1016988"/>
          </a:xfrm>
          <a:prstGeom prst="rect">
            <a:avLst/>
          </a:prstGeom>
        </p:spPr>
      </p:pic>
      <p:sp>
        <p:nvSpPr>
          <p:cNvPr id="25" name="TextBox 24"/>
          <p:cNvSpPr txBox="1"/>
          <p:nvPr userDrawn="1"/>
        </p:nvSpPr>
        <p:spPr>
          <a:xfrm>
            <a:off x="4577121" y="3006628"/>
            <a:ext cx="705885" cy="369332"/>
          </a:xfrm>
          <a:prstGeom prst="rect">
            <a:avLst/>
          </a:prstGeom>
          <a:noFill/>
        </p:spPr>
        <p:txBody>
          <a:bodyPr wrap="square" rtlCol="0">
            <a:spAutoFit/>
          </a:bodyPr>
          <a:lstStyle/>
          <a:p>
            <a:pPr algn="ctr"/>
            <a:r>
              <a:rPr lang="fi-FI" b="1">
                <a:solidFill>
                  <a:schemeClr val="accent4"/>
                </a:solidFill>
              </a:rPr>
              <a:t>NPS</a:t>
            </a:r>
            <a:endParaRPr lang="en-US" sz="1600" b="1">
              <a:solidFill>
                <a:schemeClr val="accent4"/>
              </a:solidFill>
            </a:endParaRPr>
          </a:p>
        </p:txBody>
      </p:sp>
      <p:sp>
        <p:nvSpPr>
          <p:cNvPr id="28" name="Rubrik">
            <a:extLst>
              <a:ext uri="{FF2B5EF4-FFF2-40B4-BE49-F238E27FC236}">
                <a16:creationId xmlns:a16="http://schemas.microsoft.com/office/drawing/2014/main" id="{205F0CE6-FF24-48D9-88EA-D77D0AB4F0AB}"/>
              </a:ext>
            </a:extLst>
          </p:cNvPr>
          <p:cNvSpPr>
            <a:spLocks noGrp="1"/>
          </p:cNvSpPr>
          <p:nvPr>
            <p:ph type="title" idx="4294967295"/>
          </p:nvPr>
        </p:nvSpPr>
        <p:spPr>
          <a:xfrm>
            <a:off x="1653884" y="413813"/>
            <a:ext cx="9327754" cy="774907"/>
          </a:xfrm>
        </p:spPr>
        <p:txBody>
          <a:bodyPr/>
          <a:lstStyle/>
          <a:p>
            <a:r>
              <a:rPr lang="fi-FI" sz="3600" b="1" err="1">
                <a:solidFill>
                  <a:schemeClr val="tx1"/>
                </a:solidFill>
              </a:rPr>
              <a:t>Kundupplevelse</a:t>
            </a:r>
            <a:endParaRPr lang="fi-FI" sz="3600" b="1">
              <a:solidFill>
                <a:schemeClr val="tx1"/>
              </a:solidFill>
            </a:endParaRPr>
          </a:p>
        </p:txBody>
      </p:sp>
    </p:spTree>
    <p:extLst>
      <p:ext uri="{BB962C8B-B14F-4D97-AF65-F5344CB8AC3E}">
        <p14:creationId xmlns:p14="http://schemas.microsoft.com/office/powerpoint/2010/main" val="2291657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a:extLst>
              <a:ext uri="{FF2B5EF4-FFF2-40B4-BE49-F238E27FC236}">
                <a16:creationId xmlns:a16="http://schemas.microsoft.com/office/drawing/2014/main" id="{205F0CE6-FF24-48D9-88EA-D77D0AB4F0AB}"/>
              </a:ext>
            </a:extLst>
          </p:cNvPr>
          <p:cNvSpPr>
            <a:spLocks noGrp="1"/>
          </p:cNvSpPr>
          <p:nvPr>
            <p:ph type="title" idx="4294967295"/>
          </p:nvPr>
        </p:nvSpPr>
        <p:spPr>
          <a:xfrm>
            <a:off x="1653884" y="413813"/>
            <a:ext cx="9327754" cy="774907"/>
          </a:xfrm>
        </p:spPr>
        <p:txBody>
          <a:bodyPr/>
          <a:lstStyle>
            <a:lvl1pPr>
              <a:defRPr b="1"/>
            </a:lvl1pPr>
          </a:lstStyle>
          <a:p>
            <a:r>
              <a:rPr lang="fi-FI" sz="3600" err="1">
                <a:solidFill>
                  <a:schemeClr val="tx1"/>
                </a:solidFill>
              </a:rPr>
              <a:t>Säkerhet</a:t>
            </a:r>
            <a:r>
              <a:rPr lang="fi-FI" sz="3600">
                <a:solidFill>
                  <a:schemeClr val="tx1"/>
                </a:solidFill>
              </a:rPr>
              <a:t> </a:t>
            </a:r>
            <a:r>
              <a:rPr lang="fi-FI" sz="3600" err="1">
                <a:solidFill>
                  <a:schemeClr val="tx1"/>
                </a:solidFill>
              </a:rPr>
              <a:t>och</a:t>
            </a:r>
            <a:r>
              <a:rPr lang="fi-FI" sz="3600">
                <a:solidFill>
                  <a:schemeClr val="tx1"/>
                </a:solidFill>
              </a:rPr>
              <a:t> </a:t>
            </a:r>
            <a:r>
              <a:rPr lang="fi-FI" sz="3600" err="1">
                <a:solidFill>
                  <a:schemeClr val="tx1"/>
                </a:solidFill>
              </a:rPr>
              <a:t>kvalitet</a:t>
            </a:r>
            <a:endParaRPr lang="fi-FI" sz="3600">
              <a:solidFill>
                <a:schemeClr val="tx1"/>
              </a:solidFill>
            </a:endParaRPr>
          </a:p>
        </p:txBody>
      </p:sp>
      <p:cxnSp>
        <p:nvCxnSpPr>
          <p:cNvPr id="6" name="Straight Connector 5"/>
          <p:cNvCxnSpPr/>
          <p:nvPr userDrawn="1"/>
        </p:nvCxnSpPr>
        <p:spPr>
          <a:xfrm>
            <a:off x="1123602" y="4488872"/>
            <a:ext cx="110780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680000" y="4488872"/>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480000" y="4488871"/>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4680000" y="1299411"/>
            <a:ext cx="0" cy="31894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8640000" y="1264071"/>
            <a:ext cx="0" cy="32248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8280000" y="4488871"/>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0997A41-488F-47FE-A14E-4E3CBAC2B407}"/>
              </a:ext>
            </a:extLst>
          </p:cNvPr>
          <p:cNvSpPr txBox="1"/>
          <p:nvPr userDrawn="1"/>
        </p:nvSpPr>
        <p:spPr>
          <a:xfrm>
            <a:off x="4735669" y="1404000"/>
            <a:ext cx="3826745" cy="584775"/>
          </a:xfrm>
          <a:prstGeom prst="rect">
            <a:avLst/>
          </a:prstGeom>
          <a:noFill/>
        </p:spPr>
        <p:txBody>
          <a:bodyPr wrap="square" rtlCol="0">
            <a:spAutoFit/>
          </a:bodyPr>
          <a:lstStyle/>
          <a:p>
            <a:pPr>
              <a:defRPr sz="1600" b="1" i="0" u="none" strike="noStrike" kern="1200" spc="0" baseline="0">
                <a:solidFill>
                  <a:srgbClr val="85C598"/>
                </a:solidFill>
                <a:latin typeface="+mn-lt"/>
                <a:ea typeface="+mn-ea"/>
                <a:cs typeface="+mn-cs"/>
              </a:defRPr>
            </a:pPr>
            <a:r>
              <a:rPr lang="sv-SE" b="1">
                <a:solidFill>
                  <a:srgbClr val="85C598"/>
                </a:solidFill>
              </a:rPr>
              <a:t>DE ANMÄLDA HÄNDELSERNAS KARAKTÄR</a:t>
            </a:r>
          </a:p>
        </p:txBody>
      </p:sp>
      <p:sp>
        <p:nvSpPr>
          <p:cNvPr id="23" name="TextBox 22">
            <a:extLst>
              <a:ext uri="{FF2B5EF4-FFF2-40B4-BE49-F238E27FC236}">
                <a16:creationId xmlns:a16="http://schemas.microsoft.com/office/drawing/2014/main" id="{62FE2FFB-F344-4344-940D-26D2C6046DF3}"/>
              </a:ext>
            </a:extLst>
          </p:cNvPr>
          <p:cNvSpPr txBox="1"/>
          <p:nvPr userDrawn="1"/>
        </p:nvSpPr>
        <p:spPr>
          <a:xfrm>
            <a:off x="1179185" y="1404000"/>
            <a:ext cx="2847474" cy="584775"/>
          </a:xfrm>
          <a:prstGeom prst="rect">
            <a:avLst/>
          </a:prstGeom>
          <a:noFill/>
        </p:spPr>
        <p:txBody>
          <a:bodyPr wrap="square" rtlCol="0">
            <a:spAutoFit/>
          </a:bodyPr>
          <a:lstStyle/>
          <a:p>
            <a:r>
              <a:rPr lang="fi-FI" sz="1600" b="1">
                <a:solidFill>
                  <a:schemeClr val="accent4"/>
                </a:solidFill>
              </a:rPr>
              <a:t>ANTAL ANMÄLAN OM NEGATIV HÄNDELSE </a:t>
            </a:r>
            <a:endParaRPr lang="en-US" sz="1600" b="1">
              <a:solidFill>
                <a:schemeClr val="accent4"/>
              </a:solidFill>
            </a:endParaRPr>
          </a:p>
        </p:txBody>
      </p:sp>
    </p:spTree>
    <p:extLst>
      <p:ext uri="{BB962C8B-B14F-4D97-AF65-F5344CB8AC3E}">
        <p14:creationId xmlns:p14="http://schemas.microsoft.com/office/powerpoint/2010/main" val="1380680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Mellanrubrik / Väliotsikko 2">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9171C9EA-1BEC-4619-B728-CEDDB184F91C}"/>
              </a:ext>
              <a:ext uri="{C183D7F6-B498-43B3-948B-1728B52AA6E4}">
                <adec:decorative xmlns:adec="http://schemas.microsoft.com/office/drawing/2017/decorative" val="1"/>
              </a:ext>
            </a:extLst>
          </p:cNvPr>
          <p:cNvSpPr/>
          <p:nvPr userDrawn="1"/>
        </p:nvSpPr>
        <p:spPr>
          <a:xfrm>
            <a:off x="1122744" y="0"/>
            <a:ext cx="11069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le 4"/>
          <p:cNvSpPr/>
          <p:nvPr userDrawn="1"/>
        </p:nvSpPr>
        <p:spPr>
          <a:xfrm>
            <a:off x="1055716" y="-11424"/>
            <a:ext cx="11213869" cy="14033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a:extLst>
              <a:ext uri="{FF2B5EF4-FFF2-40B4-BE49-F238E27FC236}">
                <a16:creationId xmlns:a16="http://schemas.microsoft.com/office/drawing/2014/main" id="{205F0CE6-FF24-48D9-88EA-D77D0AB4F0AB}"/>
              </a:ext>
            </a:extLst>
          </p:cNvPr>
          <p:cNvSpPr>
            <a:spLocks noGrp="1"/>
          </p:cNvSpPr>
          <p:nvPr>
            <p:ph type="title" idx="4294967295" hasCustomPrompt="1"/>
          </p:nvPr>
        </p:nvSpPr>
        <p:spPr>
          <a:xfrm>
            <a:off x="1653884" y="413813"/>
            <a:ext cx="9327754" cy="774907"/>
          </a:xfrm>
        </p:spPr>
        <p:txBody>
          <a:bodyPr/>
          <a:lstStyle>
            <a:lvl1pPr>
              <a:defRPr b="1"/>
            </a:lvl1pPr>
          </a:lstStyle>
          <a:p>
            <a:r>
              <a:rPr lang="fi-FI" sz="3600">
                <a:solidFill>
                  <a:schemeClr val="tx1"/>
                </a:solidFill>
              </a:rPr>
              <a:t>Turvallisuus ja laatu</a:t>
            </a:r>
          </a:p>
        </p:txBody>
      </p:sp>
      <p:sp>
        <p:nvSpPr>
          <p:cNvPr id="26" name="TextBox 25"/>
          <p:cNvSpPr txBox="1"/>
          <p:nvPr userDrawn="1"/>
        </p:nvSpPr>
        <p:spPr>
          <a:xfrm>
            <a:off x="1197033" y="1404000"/>
            <a:ext cx="2467897" cy="584775"/>
          </a:xfrm>
          <a:prstGeom prst="rect">
            <a:avLst/>
          </a:prstGeom>
          <a:noFill/>
        </p:spPr>
        <p:txBody>
          <a:bodyPr wrap="square" rtlCol="0">
            <a:spAutoFit/>
          </a:bodyPr>
          <a:lstStyle/>
          <a:p>
            <a:pPr>
              <a:defRPr sz="1600" b="1" i="0" u="none" strike="noStrike" kern="1200" spc="0" baseline="0">
                <a:solidFill>
                  <a:srgbClr val="85C598"/>
                </a:solidFill>
                <a:latin typeface="+mn-lt"/>
                <a:ea typeface="+mn-ea"/>
                <a:cs typeface="+mn-cs"/>
              </a:defRPr>
            </a:pPr>
            <a:r>
              <a:rPr lang="fi-FI" b="1">
                <a:solidFill>
                  <a:schemeClr val="accent4"/>
                </a:solidFill>
              </a:rPr>
              <a:t>VAARATAPAHTUMA ILMOITUSTEN MÄÄRÄ</a:t>
            </a:r>
            <a:endParaRPr lang="en-US" b="1">
              <a:solidFill>
                <a:schemeClr val="accent4"/>
              </a:solidFill>
            </a:endParaRPr>
          </a:p>
        </p:txBody>
      </p:sp>
      <p:sp>
        <p:nvSpPr>
          <p:cNvPr id="27" name="TextBox 26"/>
          <p:cNvSpPr txBox="1"/>
          <p:nvPr userDrawn="1"/>
        </p:nvSpPr>
        <p:spPr>
          <a:xfrm>
            <a:off x="4753431" y="1404000"/>
            <a:ext cx="3808984" cy="338554"/>
          </a:xfrm>
          <a:prstGeom prst="rect">
            <a:avLst/>
          </a:prstGeom>
          <a:noFill/>
        </p:spPr>
        <p:txBody>
          <a:bodyPr wrap="square" rtlCol="0">
            <a:spAutoFit/>
          </a:bodyPr>
          <a:lstStyle/>
          <a:p>
            <a:pPr>
              <a:defRPr sz="1600" b="1" i="0" u="none" strike="noStrike" kern="1200" spc="0" baseline="0">
                <a:solidFill>
                  <a:srgbClr val="85C598"/>
                </a:solidFill>
                <a:latin typeface="+mn-lt"/>
                <a:ea typeface="+mn-ea"/>
                <a:cs typeface="+mn-cs"/>
              </a:defRPr>
            </a:pPr>
            <a:r>
              <a:rPr lang="sv-SE" sz="1600" b="1">
                <a:solidFill>
                  <a:srgbClr val="85C598"/>
                </a:solidFill>
              </a:rPr>
              <a:t>VAARATAPAHTUMA ILMOITUKSET </a:t>
            </a:r>
          </a:p>
        </p:txBody>
      </p:sp>
      <p:cxnSp>
        <p:nvCxnSpPr>
          <p:cNvPr id="29" name="Straight Connector 28">
            <a:extLst>
              <a:ext uri="{FF2B5EF4-FFF2-40B4-BE49-F238E27FC236}">
                <a16:creationId xmlns:a16="http://schemas.microsoft.com/office/drawing/2014/main" id="{CEC3B77E-0D3E-4B5A-8A4D-5EEF2CF1F41B}"/>
              </a:ext>
            </a:extLst>
          </p:cNvPr>
          <p:cNvCxnSpPr/>
          <p:nvPr userDrawn="1"/>
        </p:nvCxnSpPr>
        <p:spPr>
          <a:xfrm>
            <a:off x="1123602" y="4488872"/>
            <a:ext cx="1107809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6ADCBBD-B6ED-4152-B8C4-0DC573033107}"/>
              </a:ext>
            </a:extLst>
          </p:cNvPr>
          <p:cNvCxnSpPr/>
          <p:nvPr userDrawn="1"/>
        </p:nvCxnSpPr>
        <p:spPr>
          <a:xfrm>
            <a:off x="4680000" y="4488872"/>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A35BE4C-1B5A-48EE-84DB-C2B08640B807}"/>
              </a:ext>
            </a:extLst>
          </p:cNvPr>
          <p:cNvCxnSpPr/>
          <p:nvPr userDrawn="1"/>
        </p:nvCxnSpPr>
        <p:spPr>
          <a:xfrm>
            <a:off x="6480000" y="4488871"/>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941A194-48EB-4091-A182-F366B11A0BC8}"/>
              </a:ext>
            </a:extLst>
          </p:cNvPr>
          <p:cNvCxnSpPr/>
          <p:nvPr userDrawn="1"/>
        </p:nvCxnSpPr>
        <p:spPr>
          <a:xfrm>
            <a:off x="4680000" y="1299411"/>
            <a:ext cx="0" cy="31894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DF4010C-4B32-4FC4-9A31-D4B806832335}"/>
              </a:ext>
            </a:extLst>
          </p:cNvPr>
          <p:cNvCxnSpPr/>
          <p:nvPr userDrawn="1"/>
        </p:nvCxnSpPr>
        <p:spPr>
          <a:xfrm>
            <a:off x="8640000" y="1264071"/>
            <a:ext cx="0" cy="32248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6CD3214-45BE-4687-A978-284152739751}"/>
              </a:ext>
            </a:extLst>
          </p:cNvPr>
          <p:cNvCxnSpPr/>
          <p:nvPr userDrawn="1"/>
        </p:nvCxnSpPr>
        <p:spPr>
          <a:xfrm>
            <a:off x="8280000" y="4488871"/>
            <a:ext cx="0" cy="24522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AC76652-7BC2-88D3-FC99-0BBA62C5158F}"/>
              </a:ext>
            </a:extLst>
          </p:cNvPr>
          <p:cNvSpPr txBox="1">
            <a:spLocks/>
          </p:cNvSpPr>
          <p:nvPr userDrawn="1"/>
        </p:nvSpPr>
        <p:spPr>
          <a:xfrm>
            <a:off x="1168417" y="4500000"/>
            <a:ext cx="3496084" cy="461665"/>
          </a:xfrm>
          <a:prstGeom prst="rect">
            <a:avLst/>
          </a:prstGeom>
          <a:noFill/>
        </p:spPr>
        <p:txBody>
          <a:bodyPr wrap="square" rtlCol="0">
            <a:spAutoFit/>
          </a:bodyPr>
          <a:lstStyle/>
          <a:p>
            <a:r>
              <a:rPr lang="fi-FI" sz="1200" b="1">
                <a:solidFill>
                  <a:schemeClr val="accent4"/>
                </a:solidFill>
              </a:rPr>
              <a:t>ASIAKKAIDEN TEKEMÄT VAARATAPAHTUMA-ILMOITUKSET MÄÄRÄ</a:t>
            </a:r>
            <a:endParaRPr lang="en-US" sz="1200" b="1">
              <a:solidFill>
                <a:schemeClr val="accent4"/>
              </a:solidFill>
            </a:endParaRPr>
          </a:p>
        </p:txBody>
      </p:sp>
    </p:spTree>
    <p:extLst>
      <p:ext uri="{BB962C8B-B14F-4D97-AF65-F5344CB8AC3E}">
        <p14:creationId xmlns:p14="http://schemas.microsoft.com/office/powerpoint/2010/main" val="3841757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image" Target="../media/image1.sv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theme" Target="../theme/theme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A7AAD77-E012-4221-83A5-D7ADEB8D241A}"/>
              </a:ext>
            </a:extLst>
          </p:cNvPr>
          <p:cNvSpPr>
            <a:spLocks noGrp="1"/>
          </p:cNvSpPr>
          <p:nvPr>
            <p:ph type="title"/>
          </p:nvPr>
        </p:nvSpPr>
        <p:spPr>
          <a:xfrm>
            <a:off x="1853390" y="762946"/>
            <a:ext cx="9125505" cy="90945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201F2BC0-DD14-447B-BE79-5BFE77A3D519}"/>
              </a:ext>
            </a:extLst>
          </p:cNvPr>
          <p:cNvSpPr>
            <a:spLocks noGrp="1"/>
          </p:cNvSpPr>
          <p:nvPr>
            <p:ph type="body" idx="1"/>
          </p:nvPr>
        </p:nvSpPr>
        <p:spPr>
          <a:xfrm>
            <a:off x="1853390" y="1807336"/>
            <a:ext cx="9125505"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235314FF-C2D7-405B-A15B-6B537B96F66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266216" y="552066"/>
            <a:ext cx="613457" cy="515001"/>
          </a:xfrm>
          <a:prstGeom prst="rect">
            <a:avLst/>
          </a:prstGeom>
        </p:spPr>
      </p:pic>
      <p:cxnSp>
        <p:nvCxnSpPr>
          <p:cNvPr id="10" name="Suora yhdysviiva 9">
            <a:extLst>
              <a:ext uri="{FF2B5EF4-FFF2-40B4-BE49-F238E27FC236}">
                <a16:creationId xmlns:a16="http://schemas.microsoft.com/office/drawing/2014/main" id="{8AE9BA5D-CB1F-42B4-95FA-B46C48732C58}"/>
              </a:ext>
            </a:extLst>
          </p:cNvPr>
          <p:cNvCxnSpPr/>
          <p:nvPr userDrawn="1"/>
        </p:nvCxnSpPr>
        <p:spPr>
          <a:xfrm>
            <a:off x="1143621" y="557760"/>
            <a:ext cx="0" cy="5736508"/>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Otsikon paikkamerkki 1">
            <a:extLst>
              <a:ext uri="{FF2B5EF4-FFF2-40B4-BE49-F238E27FC236}">
                <a16:creationId xmlns:a16="http://schemas.microsoft.com/office/drawing/2014/main" id="{D5D4B195-9A4B-4226-8C21-060A5ED30A41}"/>
              </a:ext>
              <a:ext uri="{C183D7F6-B498-43B3-948B-1728B52AA6E4}">
                <adec:decorative xmlns:adec="http://schemas.microsoft.com/office/drawing/2017/decorative" val="1"/>
              </a:ext>
            </a:extLst>
          </p:cNvPr>
          <p:cNvSpPr txBox="1">
            <a:spLocks/>
          </p:cNvSpPr>
          <p:nvPr userDrawn="1"/>
        </p:nvSpPr>
        <p:spPr>
          <a:xfrm>
            <a:off x="380411" y="1298695"/>
            <a:ext cx="476113" cy="5241000"/>
          </a:xfrm>
          <a:prstGeom prst="rect">
            <a:avLst/>
          </a:prstGeom>
        </p:spPr>
        <p:txBody>
          <a:bodyPr vert="vert270" lIns="91440" tIns="45720" rIns="91440" bIns="45720" numCol="1"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R="0" algn="r" rtl="0"/>
            <a:r>
              <a:rPr lang="fi-FI" sz="900" b="0" i="0" u="none" strike="noStrike" spc="300" baseline="30000">
                <a:solidFill>
                  <a:schemeClr val="tx1"/>
                </a:solidFill>
                <a:latin typeface="Arial" panose="020B0604020202020204" pitchFamily="34" charset="0"/>
              </a:rPr>
              <a:t>ÖSTERBOTTENS VÄLFÄRDSOMRÅDE </a:t>
            </a:r>
            <a:r>
              <a:rPr lang="fi-FI" sz="900" b="0" i="0" u="none" strike="noStrike" spc="300" baseline="30000">
                <a:solidFill>
                  <a:schemeClr val="accent2"/>
                </a:solidFill>
                <a:latin typeface="Arial" panose="020B0604020202020204" pitchFamily="34" charset="0"/>
              </a:rPr>
              <a:t>| POHJANMAAN HYVINVOINTIALUE </a:t>
            </a:r>
          </a:p>
        </p:txBody>
      </p:sp>
    </p:spTree>
    <p:extLst>
      <p:ext uri="{BB962C8B-B14F-4D97-AF65-F5344CB8AC3E}">
        <p14:creationId xmlns:p14="http://schemas.microsoft.com/office/powerpoint/2010/main" val="323155449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709" r:id="rId5"/>
    <p:sldLayoutId id="2147483693" r:id="rId6"/>
    <p:sldLayoutId id="2147483694" r:id="rId7"/>
    <p:sldLayoutId id="2147483695" r:id="rId8"/>
    <p:sldLayoutId id="2147483696" r:id="rId9"/>
    <p:sldLayoutId id="2147483697" r:id="rId10"/>
    <p:sldLayoutId id="2147483708" r:id="rId11"/>
    <p:sldLayoutId id="2147483706" r:id="rId12"/>
    <p:sldLayoutId id="2147483701" r:id="rId13"/>
    <p:sldLayoutId id="2147483702" r:id="rId14"/>
    <p:sldLayoutId id="2147483703" r:id="rId15"/>
    <p:sldLayoutId id="2147483704" r:id="rId16"/>
    <p:sldLayoutId id="2147483705" r:id="rId17"/>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A7AAD77-E012-4221-83A5-D7ADEB8D241A}"/>
              </a:ext>
            </a:extLst>
          </p:cNvPr>
          <p:cNvSpPr>
            <a:spLocks noGrp="1"/>
          </p:cNvSpPr>
          <p:nvPr>
            <p:ph type="title"/>
          </p:nvPr>
        </p:nvSpPr>
        <p:spPr>
          <a:xfrm>
            <a:off x="1853390" y="762946"/>
            <a:ext cx="9125505" cy="90945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201F2BC0-DD14-447B-BE79-5BFE77A3D519}"/>
              </a:ext>
            </a:extLst>
          </p:cNvPr>
          <p:cNvSpPr>
            <a:spLocks noGrp="1"/>
          </p:cNvSpPr>
          <p:nvPr>
            <p:ph type="body" idx="1"/>
          </p:nvPr>
        </p:nvSpPr>
        <p:spPr>
          <a:xfrm>
            <a:off x="1853390" y="1807336"/>
            <a:ext cx="9125505"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235314FF-C2D7-405B-A15B-6B537B96F66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266216" y="552066"/>
            <a:ext cx="613457" cy="515001"/>
          </a:xfrm>
          <a:prstGeom prst="rect">
            <a:avLst/>
          </a:prstGeom>
        </p:spPr>
      </p:pic>
      <p:cxnSp>
        <p:nvCxnSpPr>
          <p:cNvPr id="10" name="Suora yhdysviiva 9">
            <a:extLst>
              <a:ext uri="{FF2B5EF4-FFF2-40B4-BE49-F238E27FC236}">
                <a16:creationId xmlns:a16="http://schemas.microsoft.com/office/drawing/2014/main" id="{8AE9BA5D-CB1F-42B4-95FA-B46C48732C58}"/>
              </a:ext>
            </a:extLst>
          </p:cNvPr>
          <p:cNvCxnSpPr/>
          <p:nvPr userDrawn="1"/>
        </p:nvCxnSpPr>
        <p:spPr>
          <a:xfrm>
            <a:off x="1143621" y="557760"/>
            <a:ext cx="0" cy="5736508"/>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1" name="Otsikon paikkamerkki 1">
            <a:extLst>
              <a:ext uri="{FF2B5EF4-FFF2-40B4-BE49-F238E27FC236}">
                <a16:creationId xmlns:a16="http://schemas.microsoft.com/office/drawing/2014/main" id="{D5D4B195-9A4B-4226-8C21-060A5ED30A41}"/>
              </a:ext>
              <a:ext uri="{C183D7F6-B498-43B3-948B-1728B52AA6E4}">
                <adec:decorative xmlns:adec="http://schemas.microsoft.com/office/drawing/2017/decorative" val="1"/>
              </a:ext>
            </a:extLst>
          </p:cNvPr>
          <p:cNvSpPr txBox="1">
            <a:spLocks/>
          </p:cNvSpPr>
          <p:nvPr userDrawn="1"/>
        </p:nvSpPr>
        <p:spPr>
          <a:xfrm>
            <a:off x="380411" y="1298695"/>
            <a:ext cx="476113" cy="5241000"/>
          </a:xfrm>
          <a:prstGeom prst="rect">
            <a:avLst/>
          </a:prstGeom>
        </p:spPr>
        <p:txBody>
          <a:bodyPr vert="vert270" lIns="91440" tIns="45720" rIns="91440" bIns="45720" numCol="1" rtlCol="0" anchor="ctr">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R="0" algn="r" rtl="0"/>
            <a:r>
              <a:rPr lang="fi-FI" sz="900" b="0" i="0" u="none" strike="noStrike" spc="300" baseline="30000">
                <a:solidFill>
                  <a:schemeClr val="tx1"/>
                </a:solidFill>
                <a:latin typeface="Arial" panose="020B0604020202020204" pitchFamily="34" charset="0"/>
              </a:rPr>
              <a:t>ÖSTERBOTTENS VÄLFÄRDSOMRÅDE </a:t>
            </a:r>
            <a:r>
              <a:rPr lang="fi-FI" sz="900" b="0" i="0" u="none" strike="noStrike" spc="300" baseline="30000">
                <a:solidFill>
                  <a:schemeClr val="accent2"/>
                </a:solidFill>
                <a:latin typeface="Arial" panose="020B0604020202020204" pitchFamily="34" charset="0"/>
              </a:rPr>
              <a:t>| POHJANMAAN HYVINVOINTIALUE </a:t>
            </a:r>
          </a:p>
        </p:txBody>
      </p:sp>
    </p:spTree>
    <p:extLst>
      <p:ext uri="{BB962C8B-B14F-4D97-AF65-F5344CB8AC3E}">
        <p14:creationId xmlns:p14="http://schemas.microsoft.com/office/powerpoint/2010/main" val="195624907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microsoft.com/office/2018/10/relationships/comments" Target="../comments/modernComment_233_62DC17AC.xml"/><Relationship Id="rId2" Type="http://schemas.openxmlformats.org/officeDocument/2006/relationships/notesSlide" Target="../notesSlides/notesSlide1.xml"/><Relationship Id="rId1" Type="http://schemas.openxmlformats.org/officeDocument/2006/relationships/slideLayout" Target="../slideLayouts/slideLayout36.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C4_2A6C7BBB.xml"/><Relationship Id="rId1" Type="http://schemas.openxmlformats.org/officeDocument/2006/relationships/slideLayout" Target="../slideLayouts/slideLayout27.xml"/><Relationship Id="rId5" Type="http://schemas.openxmlformats.org/officeDocument/2006/relationships/image" Target="../media/image11.sv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244_712695BD.xml"/><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4E7A8-5072-420C-8029-2B2F9E87BE12}"/>
              </a:ext>
            </a:extLst>
          </p:cNvPr>
          <p:cNvSpPr>
            <a:spLocks noGrp="1"/>
          </p:cNvSpPr>
          <p:nvPr>
            <p:ph type="title"/>
          </p:nvPr>
        </p:nvSpPr>
        <p:spPr/>
        <p:txBody>
          <a:bodyPr>
            <a:noAutofit/>
          </a:bodyPr>
          <a:lstStyle/>
          <a:p>
            <a:r>
              <a:rPr lang="fi-FI" sz="4800" dirty="0"/>
              <a:t>Omavalvonnan seurantatietojen raportointi</a:t>
            </a:r>
          </a:p>
        </p:txBody>
      </p:sp>
      <p:sp>
        <p:nvSpPr>
          <p:cNvPr id="3" name="Rubrik2">
            <a:extLst>
              <a:ext uri="{FF2B5EF4-FFF2-40B4-BE49-F238E27FC236}">
                <a16:creationId xmlns:a16="http://schemas.microsoft.com/office/drawing/2014/main" id="{CE2751FD-BF62-47E2-835B-FEDE70EA777A}"/>
              </a:ext>
            </a:extLst>
          </p:cNvPr>
          <p:cNvSpPr>
            <a:spLocks noGrp="1"/>
          </p:cNvSpPr>
          <p:nvPr>
            <p:ph type="body" idx="1"/>
          </p:nvPr>
        </p:nvSpPr>
        <p:spPr>
          <a:xfrm>
            <a:off x="2200099" y="3413033"/>
            <a:ext cx="9026197" cy="926211"/>
          </a:xfrm>
        </p:spPr>
        <p:txBody>
          <a:bodyPr vert="horz" lIns="91440" tIns="45720" rIns="91440" bIns="45720" rtlCol="0" anchor="t">
            <a:normAutofit/>
          </a:bodyPr>
          <a:lstStyle/>
          <a:p>
            <a:r>
              <a:rPr lang="fi-FI" dirty="0"/>
              <a:t>Tulosalue: Psykiatrian palvelut ja lyhytaikainen päihdehoito</a:t>
            </a:r>
            <a:endParaRPr lang="fi-FI" dirty="0">
              <a:cs typeface="Arial"/>
            </a:endParaRPr>
          </a:p>
          <a:p>
            <a:r>
              <a:rPr lang="fi-FI" dirty="0"/>
              <a:t>Raportoitava ajanjakso: tammikuu-huhtikuu 2026 (Q1)</a:t>
            </a:r>
            <a:endParaRPr lang="fi-FI" dirty="0">
              <a:cs typeface="Arial"/>
            </a:endParaRPr>
          </a:p>
        </p:txBody>
      </p:sp>
      <p:sp>
        <p:nvSpPr>
          <p:cNvPr id="5" name="TextBox 4"/>
          <p:cNvSpPr txBox="1"/>
          <p:nvPr/>
        </p:nvSpPr>
        <p:spPr>
          <a:xfrm>
            <a:off x="2200100" y="5153890"/>
            <a:ext cx="6683433" cy="738664"/>
          </a:xfrm>
          <a:prstGeom prst="rect">
            <a:avLst/>
          </a:prstGeom>
          <a:noFill/>
        </p:spPr>
        <p:txBody>
          <a:bodyPr wrap="square" lIns="91440" tIns="45720" rIns="91440" bIns="45720" rtlCol="0" anchor="t">
            <a:spAutoFit/>
          </a:bodyPr>
          <a:lstStyle/>
          <a:p>
            <a:r>
              <a:rPr lang="fi-FI" sz="1400" dirty="0">
                <a:solidFill>
                  <a:schemeClr val="bg1"/>
                </a:solidFill>
              </a:rPr>
              <a:t>Lyhenteet:</a:t>
            </a:r>
          </a:p>
          <a:p>
            <a:r>
              <a:rPr lang="fi-FI" sz="1400" dirty="0">
                <a:solidFill>
                  <a:schemeClr val="bg1"/>
                </a:solidFill>
              </a:rPr>
              <a:t>NPS (Net Promoter Score): Suositteluindeksi (asiakkaat ja henkilöstö)</a:t>
            </a:r>
            <a:endParaRPr lang="fi-FI" sz="1400" dirty="0">
              <a:solidFill>
                <a:schemeClr val="bg1"/>
              </a:solidFill>
              <a:cs typeface="Arial"/>
            </a:endParaRPr>
          </a:p>
          <a:p>
            <a:r>
              <a:rPr lang="fi-FI" sz="1400" dirty="0">
                <a:solidFill>
                  <a:schemeClr val="bg1"/>
                </a:solidFill>
              </a:rPr>
              <a:t>Haipro: Haitta- ja vaaratapahtumailmoitus -järjestelmä </a:t>
            </a:r>
            <a:endParaRPr lang="fi-FI" sz="1400" dirty="0">
              <a:solidFill>
                <a:schemeClr val="bg1"/>
              </a:solidFill>
              <a:cs typeface="Arial"/>
            </a:endParaRPr>
          </a:p>
        </p:txBody>
      </p:sp>
    </p:spTree>
    <p:extLst>
      <p:ext uri="{BB962C8B-B14F-4D97-AF65-F5344CB8AC3E}">
        <p14:creationId xmlns:p14="http://schemas.microsoft.com/office/powerpoint/2010/main" val="125734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c 10">
            <a:extLst>
              <a:ext uri="{FF2B5EF4-FFF2-40B4-BE49-F238E27FC236}">
                <a16:creationId xmlns:a16="http://schemas.microsoft.com/office/drawing/2014/main" id="{F1849AE3-4653-4A79-BE37-49DE155C8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rot="5931384">
            <a:off x="9044464" y="3679904"/>
            <a:ext cx="2987899" cy="2987899"/>
          </a:xfrm>
          <a:prstGeom prst="arc">
            <a:avLst>
              <a:gd name="adj1" fmla="val 15817365"/>
              <a:gd name="adj2" fmla="val 1781380"/>
            </a:avLst>
          </a:prstGeom>
          <a:ln w="127000" cap="rnd">
            <a:solidFill>
              <a:schemeClr val="accent5">
                <a:alpha val="35686"/>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02D604-4B15-77B4-DAFB-005465C73B81}"/>
              </a:ext>
            </a:extLst>
          </p:cNvPr>
          <p:cNvSpPr>
            <a:spLocks noGrp="1"/>
          </p:cNvSpPr>
          <p:nvPr>
            <p:ph type="title" idx="4294967295"/>
          </p:nvPr>
        </p:nvSpPr>
        <p:spPr>
          <a:xfrm>
            <a:off x="1653884" y="413813"/>
            <a:ext cx="9327754" cy="774907"/>
          </a:xfrm>
        </p:spPr>
        <p:txBody>
          <a:bodyPr/>
          <a:lstStyle/>
          <a:p>
            <a:r>
              <a:rPr lang="fi-FI" b="1" dirty="0"/>
              <a:t>Saatavuus</a:t>
            </a:r>
            <a:endParaRPr lang="sv-SE" dirty="0">
              <a:cs typeface="Arial" panose="020B0604020202020204"/>
            </a:endParaRPr>
          </a:p>
        </p:txBody>
      </p:sp>
      <p:sp>
        <p:nvSpPr>
          <p:cNvPr id="3" name="Rectangle: Rounded Corners 2">
            <a:extLst>
              <a:ext uri="{FF2B5EF4-FFF2-40B4-BE49-F238E27FC236}">
                <a16:creationId xmlns:a16="http://schemas.microsoft.com/office/drawing/2014/main" id="{BABB2387-2008-57CC-BB4A-9597C1A9050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auto">
          <a:xfrm>
            <a:off x="1260000" y="1224000"/>
            <a:ext cx="3600000" cy="5040462"/>
          </a:xfrm>
          <a:prstGeom prst="roundRect">
            <a:avLst/>
          </a:prstGeom>
          <a:solidFill>
            <a:schemeClr val="tx1">
              <a:lumMod val="20000"/>
              <a:lumOff val="80000"/>
              <a:alpha val="38000"/>
            </a:schemeClr>
          </a:solidFill>
          <a:ln w="28575" cap="flat" cmpd="sng" algn="ctr">
            <a:noFill/>
            <a:prstDash val="lgDash"/>
            <a:miter lim="800000"/>
            <a:headEnd type="none" w="med" len="med"/>
            <a:tailEnd type="none" w="med" len="med"/>
          </a:ln>
        </p:spPr>
        <p:txBody>
          <a:bodyPr lIns="0" tIns="18288" rIns="0" bIns="18288" rtlCol="0" anchor="ctr" anchorCtr="1">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400" b="0" i="0" u="none" strike="noStrike" kern="1200" cap="none" spc="0" normalizeH="0" baseline="0" noProof="0">
              <a:ln>
                <a:noFill/>
              </a:ln>
              <a:solidFill>
                <a:srgbClr val="213A8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AC808CD-48EC-E844-D2DD-5C1903E242DF}"/>
              </a:ext>
            </a:extLst>
          </p:cNvPr>
          <p:cNvSpPr txBox="1">
            <a:spLocks noGrp="1" noRot="1" noMove="1" noResize="1" noEditPoints="1" noAdjustHandles="1" noChangeArrowheads="1" noChangeShapeType="1"/>
          </p:cNvSpPr>
          <p:nvPr/>
        </p:nvSpPr>
        <p:spPr>
          <a:xfrm>
            <a:off x="1368000" y="1332000"/>
            <a:ext cx="3492000" cy="5786199"/>
          </a:xfrm>
          <a:prstGeom prst="rect">
            <a:avLst/>
          </a:prstGeom>
          <a:noFill/>
        </p:spPr>
        <p:txBody>
          <a:bodyPr wrap="square" lIns="91440" tIns="45720" rIns="91440" bIns="45720" rtlCol="0" anchor="t">
            <a:spAutoFit/>
          </a:bodyPr>
          <a:lstStyle/>
          <a:p>
            <a:pPr algn="ctr"/>
            <a:r>
              <a:rPr lang="fi-FI" sz="1600" b="1" dirty="0">
                <a:solidFill>
                  <a:schemeClr val="tx2"/>
                </a:solidFill>
              </a:rPr>
              <a:t>Hoitoon pääsy </a:t>
            </a:r>
          </a:p>
          <a:p>
            <a:pPr algn="ctr"/>
            <a:r>
              <a:rPr lang="fi-FI" sz="1600" b="1" dirty="0">
                <a:solidFill>
                  <a:schemeClr val="tx2"/>
                </a:solidFill>
              </a:rPr>
              <a:t>Erikoissairaanhoidon </a:t>
            </a:r>
            <a:r>
              <a:rPr lang="fi-FI" sz="1600" b="1">
                <a:solidFill>
                  <a:schemeClr val="tx2"/>
                </a:solidFill>
              </a:rPr>
              <a:t>avohoidon palveluissa</a:t>
            </a:r>
            <a:r>
              <a:rPr lang="fi-FI" sz="1400" b="1" dirty="0"/>
              <a:t>:</a:t>
            </a:r>
            <a:endParaRPr lang="fi-FI" sz="1400" b="1" dirty="0">
              <a:cs typeface="Arial"/>
            </a:endParaRPr>
          </a:p>
          <a:p>
            <a:pPr algn="ctr"/>
            <a:endParaRPr lang="fi-FI" sz="1400" b="1" dirty="0">
              <a:cs typeface="Arial"/>
            </a:endParaRPr>
          </a:p>
          <a:p>
            <a:r>
              <a:rPr lang="fi-FI" sz="1400" b="1">
                <a:cs typeface="Arial"/>
              </a:rPr>
              <a:t>Lapset ja nuoret:</a:t>
            </a:r>
            <a:endParaRPr lang="fi-FI" sz="1400" b="1" dirty="0">
              <a:cs typeface="Arial"/>
            </a:endParaRPr>
          </a:p>
          <a:p>
            <a:endParaRPr lang="fi-FI" sz="1400" b="1" dirty="0">
              <a:cs typeface="Arial"/>
            </a:endParaRPr>
          </a:p>
          <a:p>
            <a:r>
              <a:rPr lang="fi-FI" sz="1400" b="1">
                <a:cs typeface="Arial"/>
              </a:rPr>
              <a:t>Hoidon saatavuus pysyy hoitakuun sisällä.</a:t>
            </a:r>
            <a:endParaRPr lang="fi-FI" sz="1400" b="1" dirty="0">
              <a:cs typeface="Arial"/>
            </a:endParaRPr>
          </a:p>
          <a:p>
            <a:r>
              <a:rPr lang="fi-FI" sz="1400" b="1" dirty="0">
                <a:cs typeface="Arial"/>
              </a:rPr>
              <a:t>Kaikissa yksiköissä lähetteet käsitellään viikon sisällä niiden saapumisesta. Kiirellisiin tilanteisiin pystytään vastaamaan nopeasti. </a:t>
            </a:r>
            <a:r>
              <a:rPr lang="en-US" sz="1400" b="1" dirty="0" err="1">
                <a:cs typeface="Arial"/>
              </a:rPr>
              <a:t>Ensikäynnit</a:t>
            </a:r>
            <a:r>
              <a:rPr lang="en-US" sz="1400" b="1" dirty="0">
                <a:cs typeface="Arial"/>
              </a:rPr>
              <a:t> ja </a:t>
            </a:r>
            <a:r>
              <a:rPr lang="en-US" sz="1400" b="1" dirty="0" err="1">
                <a:cs typeface="Arial"/>
              </a:rPr>
              <a:t>hoidon</a:t>
            </a:r>
            <a:r>
              <a:rPr lang="en-US" sz="1400" b="1" dirty="0">
                <a:cs typeface="Arial"/>
              </a:rPr>
              <a:t> </a:t>
            </a:r>
            <a:r>
              <a:rPr lang="en-US" sz="1400" b="1" dirty="0" err="1">
                <a:cs typeface="Arial"/>
              </a:rPr>
              <a:t>aloitus</a:t>
            </a:r>
            <a:r>
              <a:rPr lang="en-US" sz="1400" b="1" dirty="0">
                <a:cs typeface="Arial"/>
              </a:rPr>
              <a:t> </a:t>
            </a:r>
            <a:r>
              <a:rPr lang="en-US" sz="1400" b="1" dirty="0" err="1">
                <a:cs typeface="Arial"/>
              </a:rPr>
              <a:t>toteutu</a:t>
            </a:r>
            <a:r>
              <a:rPr lang="en-US" sz="1400" b="1" dirty="0">
                <a:cs typeface="Arial"/>
              </a:rPr>
              <a:t>-vat </a:t>
            </a:r>
            <a:r>
              <a:rPr lang="en-US" sz="1400" b="1" dirty="0" err="1">
                <a:cs typeface="Arial"/>
              </a:rPr>
              <a:t>hoitotakuun</a:t>
            </a:r>
            <a:r>
              <a:rPr lang="en-US" sz="1400" b="1" dirty="0">
                <a:cs typeface="Arial"/>
              </a:rPr>
              <a:t> </a:t>
            </a:r>
            <a:r>
              <a:rPr lang="en-US" sz="1400" b="1" dirty="0" err="1">
                <a:cs typeface="Arial"/>
              </a:rPr>
              <a:t>aikana</a:t>
            </a:r>
            <a:r>
              <a:rPr lang="en-US" sz="1400" b="1" dirty="0">
                <a:cs typeface="Arial"/>
              </a:rPr>
              <a:t>.</a:t>
            </a:r>
          </a:p>
          <a:p>
            <a:endParaRPr lang="fi-FI" sz="1400" b="1" dirty="0">
              <a:cs typeface="Arial"/>
            </a:endParaRPr>
          </a:p>
          <a:p>
            <a:r>
              <a:rPr lang="fi-FI" sz="1400" b="1">
                <a:cs typeface="Arial"/>
              </a:rPr>
              <a:t>Aikuiset :</a:t>
            </a:r>
            <a:endParaRPr lang="fi-FI" sz="1400" b="1" dirty="0">
              <a:cs typeface="Arial"/>
            </a:endParaRPr>
          </a:p>
          <a:p>
            <a:endParaRPr lang="fi-FI" sz="1400" b="1" dirty="0">
              <a:cs typeface="Arial"/>
            </a:endParaRPr>
          </a:p>
          <a:p>
            <a:r>
              <a:rPr lang="fi-FI" sz="1400" b="1" dirty="0">
                <a:cs typeface="Arial"/>
              </a:rPr>
              <a:t>Lähetteet käsitellään ja hoidon tarve arvioidaan viikon kuluessa. Usein hoito voidaan aloittaa samalla </a:t>
            </a:r>
            <a:r>
              <a:rPr lang="fi-FI" sz="1400" b="1">
                <a:cs typeface="Arial"/>
              </a:rPr>
              <a:t>viikolla. Jonoja ei ole, hoitotakuu pitää hyvin.</a:t>
            </a:r>
            <a:endParaRPr lang="fi-FI" sz="1400" b="1" dirty="0">
              <a:cs typeface="Arial"/>
            </a:endParaRPr>
          </a:p>
          <a:p>
            <a:endParaRPr lang="fi-FI" sz="1400" b="1" dirty="0">
              <a:cs typeface="Arial"/>
            </a:endParaRPr>
          </a:p>
          <a:p>
            <a:r>
              <a:rPr lang="fi-FI" sz="1400" b="1">
                <a:cs typeface="Arial"/>
              </a:rPr>
              <a:t>Syömishäiriöhoidon päiväosastolla on ajoittain jonoa</a:t>
            </a:r>
            <a:r>
              <a:rPr lang="fi-FI" sz="1400">
                <a:cs typeface="Arial"/>
              </a:rPr>
              <a:t>.</a:t>
            </a:r>
            <a:r>
              <a:rPr lang="fi-FI" sz="1400">
                <a:solidFill>
                  <a:srgbClr val="008464"/>
                </a:solidFill>
                <a:cs typeface="Arial"/>
              </a:rPr>
              <a:t> </a:t>
            </a:r>
          </a:p>
          <a:p>
            <a:endParaRPr lang="fi-FI" sz="1400" dirty="0">
              <a:solidFill>
                <a:srgbClr val="008464"/>
              </a:solidFill>
              <a:cs typeface="Arial"/>
            </a:endParaRPr>
          </a:p>
        </p:txBody>
      </p:sp>
      <p:sp>
        <p:nvSpPr>
          <p:cNvPr id="9" name="TextBox 8">
            <a:extLst>
              <a:ext uri="{FF2B5EF4-FFF2-40B4-BE49-F238E27FC236}">
                <a16:creationId xmlns:a16="http://schemas.microsoft.com/office/drawing/2014/main" id="{6293015D-D1AE-6165-00F6-D490CA772E38}"/>
              </a:ext>
            </a:extLst>
          </p:cNvPr>
          <p:cNvSpPr txBox="1">
            <a:spLocks noGrp="1" noRot="1" noMove="1" noResize="1" noEditPoints="1" noAdjustHandles="1" noChangeArrowheads="1" noChangeShapeType="1"/>
          </p:cNvSpPr>
          <p:nvPr/>
        </p:nvSpPr>
        <p:spPr>
          <a:xfrm>
            <a:off x="4968000" y="1332000"/>
            <a:ext cx="3600000" cy="5155257"/>
          </a:xfrm>
          <a:prstGeom prst="rect">
            <a:avLst/>
          </a:prstGeom>
          <a:noFill/>
        </p:spPr>
        <p:txBody>
          <a:bodyPr wrap="square" lIns="91440" tIns="45720" rIns="91440" bIns="45720" rtlCol="0" anchor="t">
            <a:spAutoFit/>
          </a:bodyPr>
          <a:lstStyle/>
          <a:p>
            <a:pPr algn="ctr">
              <a:spcAft>
                <a:spcPts val="600"/>
              </a:spcAft>
              <a:defRPr/>
            </a:pPr>
            <a:r>
              <a:rPr lang="fi-FI" sz="1600" b="1">
                <a:solidFill>
                  <a:srgbClr val="00A174"/>
                </a:solidFill>
                <a:latin typeface="Arial" panose="020B0604020202020204"/>
              </a:rPr>
              <a:t>Psykiatrian osastohoidon tilanne</a:t>
            </a:r>
            <a:r>
              <a:rPr kumimoji="0" lang="fi-FI" sz="1600" b="1" i="0" u="none" strike="noStrike" kern="1200" cap="none" spc="0" normalizeH="0" baseline="0" noProof="0">
                <a:ln>
                  <a:noFill/>
                </a:ln>
                <a:solidFill>
                  <a:srgbClr val="00A174"/>
                </a:solidFill>
                <a:effectLst/>
                <a:uLnTx/>
                <a:uFillTx/>
                <a:latin typeface="Arial" panose="020B0604020202020204"/>
                <a:ea typeface="+mn-ea"/>
                <a:cs typeface="+mn-cs"/>
              </a:rPr>
              <a:t>:</a:t>
            </a:r>
          </a:p>
          <a:p>
            <a:endParaRPr lang="fi-FI" sz="1400" b="1" dirty="0">
              <a:solidFill>
                <a:schemeClr val="tx2"/>
              </a:solidFill>
              <a:cs typeface="Arial"/>
            </a:endParaRPr>
          </a:p>
          <a:p>
            <a:r>
              <a:rPr lang="fi-FI" sz="1400" b="1" dirty="0">
                <a:solidFill>
                  <a:schemeClr val="tx2"/>
                </a:solidFill>
                <a:cs typeface="Arial"/>
              </a:rPr>
              <a:t>Psykiatrian osastohoidossa on 38 hoitopaikkaa aikuiseille, 13 lapsille ja </a:t>
            </a:r>
            <a:r>
              <a:rPr lang="fi-FI" sz="1400" b="1">
                <a:solidFill>
                  <a:schemeClr val="tx2"/>
                </a:solidFill>
                <a:cs typeface="Arial"/>
              </a:rPr>
              <a:t>nuorille sekä 11 paikkaa lyhytaikaista päihdehoitoa varten.</a:t>
            </a:r>
            <a:endParaRPr lang="fi-FI" sz="1400" b="1" dirty="0">
              <a:solidFill>
                <a:schemeClr val="tx2"/>
              </a:solidFill>
              <a:cs typeface="Arial"/>
            </a:endParaRPr>
          </a:p>
          <a:p>
            <a:endParaRPr lang="fi-FI" sz="1400" b="1" dirty="0">
              <a:solidFill>
                <a:schemeClr val="tx2"/>
              </a:solidFill>
              <a:cs typeface="Arial"/>
            </a:endParaRPr>
          </a:p>
          <a:p>
            <a:r>
              <a:rPr lang="fi-FI" sz="1400" b="1" dirty="0">
                <a:solidFill>
                  <a:schemeClr val="tx2"/>
                </a:solidFill>
                <a:cs typeface="Arial"/>
              </a:rPr>
              <a:t>Aikuisten ja nuorten osastohoitoon ei </a:t>
            </a:r>
            <a:r>
              <a:rPr lang="fi-FI" sz="1400" b="1">
                <a:solidFill>
                  <a:schemeClr val="tx2"/>
                </a:solidFill>
                <a:cs typeface="Arial"/>
              </a:rPr>
              <a:t>ole jonoa.</a:t>
            </a:r>
            <a:endParaRPr lang="en-US">
              <a:solidFill>
                <a:schemeClr val="tx2"/>
              </a:solidFill>
              <a:cs typeface="Arial"/>
            </a:endParaRPr>
          </a:p>
          <a:p>
            <a:endParaRPr lang="fi-FI" sz="1400" b="1" dirty="0">
              <a:solidFill>
                <a:schemeClr val="tx2"/>
              </a:solidFill>
              <a:cs typeface="Arial"/>
            </a:endParaRPr>
          </a:p>
          <a:p>
            <a:r>
              <a:rPr lang="fi-FI" sz="1400" b="1" dirty="0">
                <a:solidFill>
                  <a:schemeClr val="tx2"/>
                </a:solidFill>
                <a:cs typeface="Arial"/>
              </a:rPr>
              <a:t>Lastenpsykiatrian osastolle t</a:t>
            </a:r>
            <a:r>
              <a:rPr lang="en-US" sz="1400" b="1" dirty="0" err="1">
                <a:solidFill>
                  <a:schemeClr val="tx2"/>
                </a:solidFill>
                <a:cs typeface="Arial"/>
              </a:rPr>
              <a:t>ullaan</a:t>
            </a:r>
            <a:r>
              <a:rPr lang="en-US" sz="1400" b="1" dirty="0">
                <a:solidFill>
                  <a:schemeClr val="tx2"/>
                </a:solidFill>
                <a:cs typeface="Arial"/>
              </a:rPr>
              <a:t> </a:t>
            </a:r>
            <a:r>
              <a:rPr lang="en-US" sz="1400" b="1" dirty="0" err="1">
                <a:solidFill>
                  <a:schemeClr val="tx2"/>
                </a:solidFill>
                <a:cs typeface="Arial"/>
              </a:rPr>
              <a:t>useinmiten</a:t>
            </a:r>
            <a:r>
              <a:rPr lang="en-US" sz="1400" b="1" dirty="0">
                <a:solidFill>
                  <a:schemeClr val="tx2"/>
                </a:solidFill>
                <a:cs typeface="Arial"/>
              </a:rPr>
              <a:t> </a:t>
            </a:r>
            <a:r>
              <a:rPr lang="en-US" sz="1400" b="1" dirty="0" err="1">
                <a:solidFill>
                  <a:schemeClr val="tx2"/>
                </a:solidFill>
                <a:cs typeface="Arial"/>
              </a:rPr>
              <a:t>suunnitellusti</a:t>
            </a:r>
            <a:r>
              <a:rPr lang="en-US" sz="1400" b="1" dirty="0">
                <a:solidFill>
                  <a:schemeClr val="tx2"/>
                </a:solidFill>
                <a:cs typeface="Arial"/>
              </a:rPr>
              <a:t>. </a:t>
            </a:r>
            <a:r>
              <a:rPr lang="en-US" sz="1400" b="1" dirty="0" err="1">
                <a:solidFill>
                  <a:schemeClr val="tx2"/>
                </a:solidFill>
                <a:cs typeface="Arial"/>
              </a:rPr>
              <a:t>Osastolle</a:t>
            </a:r>
            <a:r>
              <a:rPr lang="en-US" sz="1400" b="1" dirty="0">
                <a:solidFill>
                  <a:schemeClr val="tx2"/>
                </a:solidFill>
                <a:cs typeface="Arial"/>
              </a:rPr>
              <a:t> on </a:t>
            </a:r>
            <a:r>
              <a:rPr lang="en-US" sz="1400" b="1" dirty="0" err="1">
                <a:solidFill>
                  <a:schemeClr val="tx2"/>
                </a:solidFill>
                <a:cs typeface="Arial"/>
              </a:rPr>
              <a:t>ollut</a:t>
            </a:r>
            <a:r>
              <a:rPr lang="en-US" sz="1400" b="1" dirty="0">
                <a:solidFill>
                  <a:schemeClr val="tx2"/>
                </a:solidFill>
                <a:cs typeface="Arial"/>
              </a:rPr>
              <a:t> </a:t>
            </a:r>
            <a:r>
              <a:rPr lang="en-US" sz="1400" b="1" dirty="0" err="1">
                <a:solidFill>
                  <a:schemeClr val="tx2"/>
                </a:solidFill>
                <a:cs typeface="Arial"/>
              </a:rPr>
              <a:t>koko</a:t>
            </a:r>
            <a:r>
              <a:rPr lang="en-US" sz="1400" b="1" dirty="0">
                <a:solidFill>
                  <a:schemeClr val="tx2"/>
                </a:solidFill>
                <a:cs typeface="Arial"/>
              </a:rPr>
              <a:t> </a:t>
            </a:r>
            <a:r>
              <a:rPr lang="en-US" sz="1400" b="1" dirty="0" err="1">
                <a:solidFill>
                  <a:schemeClr val="tx2"/>
                </a:solidFill>
                <a:cs typeface="Arial"/>
              </a:rPr>
              <a:t>kevään</a:t>
            </a:r>
            <a:r>
              <a:rPr lang="en-US" sz="1400" b="1" dirty="0">
                <a:solidFill>
                  <a:schemeClr val="tx2"/>
                </a:solidFill>
                <a:cs typeface="Arial"/>
              </a:rPr>
              <a:t> </a:t>
            </a:r>
            <a:r>
              <a:rPr lang="en-US" sz="1400" b="1" dirty="0" err="1">
                <a:solidFill>
                  <a:schemeClr val="tx2"/>
                </a:solidFill>
                <a:cs typeface="Arial"/>
              </a:rPr>
              <a:t>lyhyt</a:t>
            </a:r>
            <a:r>
              <a:rPr lang="en-US" sz="1400" b="1" dirty="0">
                <a:solidFill>
                  <a:schemeClr val="tx2"/>
                </a:solidFill>
                <a:cs typeface="Arial"/>
              </a:rPr>
              <a:t> </a:t>
            </a:r>
            <a:r>
              <a:rPr lang="en-US" sz="1400" b="1" dirty="0" err="1">
                <a:solidFill>
                  <a:schemeClr val="tx2"/>
                </a:solidFill>
                <a:cs typeface="Arial"/>
              </a:rPr>
              <a:t>jono</a:t>
            </a:r>
            <a:r>
              <a:rPr lang="en-US" sz="1400" b="1" dirty="0">
                <a:solidFill>
                  <a:schemeClr val="tx2"/>
                </a:solidFill>
                <a:cs typeface="Arial"/>
              </a:rPr>
              <a:t>. Jonotus-</a:t>
            </a:r>
            <a:r>
              <a:rPr lang="en-US" sz="1400" b="1" dirty="0" err="1">
                <a:solidFill>
                  <a:schemeClr val="tx2"/>
                </a:solidFill>
                <a:cs typeface="Arial"/>
              </a:rPr>
              <a:t>aika</a:t>
            </a:r>
            <a:r>
              <a:rPr lang="en-US" sz="1400" b="1" dirty="0">
                <a:solidFill>
                  <a:schemeClr val="tx2"/>
                </a:solidFill>
                <a:cs typeface="Arial"/>
              </a:rPr>
              <a:t> </a:t>
            </a:r>
            <a:r>
              <a:rPr lang="en-US" sz="1400" b="1" dirty="0" err="1">
                <a:solidFill>
                  <a:schemeClr val="tx2"/>
                </a:solidFill>
                <a:cs typeface="Arial"/>
              </a:rPr>
              <a:t>ollut</a:t>
            </a:r>
            <a:r>
              <a:rPr lang="en-US" sz="1400" b="1" dirty="0">
                <a:solidFill>
                  <a:schemeClr val="tx2"/>
                </a:solidFill>
                <a:cs typeface="Arial"/>
              </a:rPr>
              <a:t> </a:t>
            </a:r>
            <a:r>
              <a:rPr lang="en-US" sz="1400" b="1" dirty="0" err="1">
                <a:solidFill>
                  <a:schemeClr val="tx2"/>
                </a:solidFill>
                <a:cs typeface="Arial"/>
              </a:rPr>
              <a:t>viikosta</a:t>
            </a:r>
            <a:r>
              <a:rPr lang="en-US" sz="1400" b="1" dirty="0">
                <a:solidFill>
                  <a:schemeClr val="tx2"/>
                </a:solidFill>
                <a:cs typeface="Arial"/>
              </a:rPr>
              <a:t> </a:t>
            </a:r>
            <a:r>
              <a:rPr lang="en-US" sz="1400" b="1" dirty="0" err="1">
                <a:solidFill>
                  <a:schemeClr val="tx2"/>
                </a:solidFill>
                <a:cs typeface="Arial"/>
              </a:rPr>
              <a:t>muutamaan</a:t>
            </a:r>
            <a:r>
              <a:rPr lang="en-US" sz="1400" b="1" dirty="0">
                <a:solidFill>
                  <a:schemeClr val="tx2"/>
                </a:solidFill>
                <a:cs typeface="Arial"/>
              </a:rPr>
              <a:t> </a:t>
            </a:r>
            <a:r>
              <a:rPr lang="en-US" sz="1400" b="1" dirty="0" err="1">
                <a:solidFill>
                  <a:schemeClr val="tx2"/>
                </a:solidFill>
                <a:cs typeface="Arial"/>
              </a:rPr>
              <a:t>viikkoon</a:t>
            </a:r>
            <a:r>
              <a:rPr lang="en-US" sz="1400" b="1" dirty="0">
                <a:solidFill>
                  <a:schemeClr val="tx2"/>
                </a:solidFill>
                <a:cs typeface="Arial"/>
              </a:rPr>
              <a:t>. </a:t>
            </a:r>
            <a:endParaRPr lang="en-US">
              <a:solidFill>
                <a:schemeClr val="tx2"/>
              </a:solidFill>
              <a:cs typeface="Arial"/>
            </a:endParaRPr>
          </a:p>
          <a:p>
            <a:endParaRPr lang="fi-FI" sz="1400" b="1" dirty="0">
              <a:solidFill>
                <a:schemeClr val="tx2"/>
              </a:solidFill>
              <a:cs typeface="Arial"/>
            </a:endParaRPr>
          </a:p>
          <a:p>
            <a:r>
              <a:rPr lang="fi-FI" sz="1400" b="1">
                <a:solidFill>
                  <a:schemeClr val="tx2"/>
                </a:solidFill>
                <a:cs typeface="Arial"/>
              </a:rPr>
              <a:t>Osastohoitoon tullaan lähetteellä </a:t>
            </a:r>
            <a:r>
              <a:rPr lang="fi-FI" sz="1400" b="1" dirty="0">
                <a:solidFill>
                  <a:schemeClr val="tx2"/>
                </a:solidFill>
                <a:cs typeface="Arial"/>
              </a:rPr>
              <a:t>hoidon arvioon perustuen. Päihdehoitoon voi hakeutua itsenäisesti.</a:t>
            </a:r>
          </a:p>
          <a:p>
            <a:endParaRPr lang="fi-FI" sz="1400" b="1" dirty="0">
              <a:solidFill>
                <a:schemeClr val="tx2"/>
              </a:solidFill>
              <a:cs typeface="Arial"/>
            </a:endParaRPr>
          </a:p>
          <a:p>
            <a:r>
              <a:rPr lang="fi-FI" sz="1400" b="1">
                <a:solidFill>
                  <a:schemeClr val="tx2"/>
                </a:solidFill>
                <a:cs typeface="Arial"/>
              </a:rPr>
              <a:t>Psykiatrian päivystys toimii 24/7.</a:t>
            </a:r>
            <a:endParaRPr lang="fi-FI" sz="1400" dirty="0">
              <a:solidFill>
                <a:schemeClr val="tx2"/>
              </a:solidFill>
              <a:cs typeface="Arial"/>
            </a:endParaRPr>
          </a:p>
          <a:p>
            <a:endParaRPr lang="en-US" sz="1400" dirty="0">
              <a:solidFill>
                <a:schemeClr val="tx2"/>
              </a:solidFill>
              <a:cs typeface="Arial"/>
            </a:endParaRPr>
          </a:p>
          <a:p>
            <a:endParaRPr lang="en-US" sz="1400" dirty="0">
              <a:solidFill>
                <a:schemeClr val="tx2"/>
              </a:solidFill>
              <a:cs typeface="Arial"/>
            </a:endParaRPr>
          </a:p>
        </p:txBody>
      </p:sp>
      <p:sp>
        <p:nvSpPr>
          <p:cNvPr id="8" name="TextBox 7">
            <a:extLst>
              <a:ext uri="{FF2B5EF4-FFF2-40B4-BE49-F238E27FC236}">
                <a16:creationId xmlns:a16="http://schemas.microsoft.com/office/drawing/2014/main" id="{F1B8EDDC-940B-BD35-84A1-1163B3466DE2}"/>
              </a:ext>
            </a:extLst>
          </p:cNvPr>
          <p:cNvSpPr txBox="1">
            <a:spLocks noGrp="1" noRot="1" noMove="1" noResize="1" noEditPoints="1" noAdjustHandles="1" noChangeArrowheads="1" noChangeShapeType="1"/>
          </p:cNvSpPr>
          <p:nvPr/>
        </p:nvSpPr>
        <p:spPr>
          <a:xfrm>
            <a:off x="8568000" y="1332000"/>
            <a:ext cx="3600000" cy="106182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fi-FI" sz="1600" b="1" i="0" u="none" strike="noStrike" kern="1200" cap="none" spc="0" normalizeH="0" baseline="0" noProof="0" dirty="0">
                <a:ln>
                  <a:noFill/>
                </a:ln>
                <a:solidFill>
                  <a:srgbClr val="00A174"/>
                </a:solidFill>
                <a:effectLst/>
                <a:uLnTx/>
                <a:uFillTx/>
                <a:latin typeface="Arial" panose="020B0604020202020204"/>
                <a:ea typeface="+mn-ea"/>
                <a:cs typeface="+mn-cs"/>
              </a:rPr>
              <a:t>Korjaavat toimenpiteet:</a:t>
            </a:r>
          </a:p>
          <a:p>
            <a:endParaRPr lang="fi-FI" sz="1400" dirty="0">
              <a:solidFill>
                <a:srgbClr val="213A8F"/>
              </a:solidFill>
              <a:latin typeface="Arial" panose="020B0604020202020204"/>
              <a:cs typeface="Arial"/>
            </a:endParaRPr>
          </a:p>
          <a:p>
            <a:r>
              <a:rPr lang="fi-FI" sz="1400" b="1">
                <a:solidFill>
                  <a:srgbClr val="213A8F"/>
                </a:solidFill>
                <a:ea typeface="+mn-lt"/>
                <a:cs typeface="+mn-lt"/>
              </a:rPr>
              <a:t>Hoidon saatavuus hyvä koko</a:t>
            </a:r>
            <a:r>
              <a:rPr lang="fi-FI" sz="1400" b="1" dirty="0">
                <a:cs typeface="Arial"/>
              </a:rPr>
              <a:t> </a:t>
            </a:r>
            <a:r>
              <a:rPr lang="fi-FI" sz="1400" b="1">
                <a:solidFill>
                  <a:srgbClr val="213A8F"/>
                </a:solidFill>
                <a:ea typeface="+mn-lt"/>
                <a:cs typeface="+mn-lt"/>
              </a:rPr>
              <a:t>psykiatrian erikoissairaanhoidon osalta.</a:t>
            </a:r>
            <a:endParaRPr lang="fi-FI" sz="1400" b="1">
              <a:ea typeface="+mn-lt"/>
              <a:cs typeface="+mn-lt"/>
            </a:endParaRPr>
          </a:p>
        </p:txBody>
      </p:sp>
    </p:spTree>
    <p:extLst>
      <p:ext uri="{BB962C8B-B14F-4D97-AF65-F5344CB8AC3E}">
        <p14:creationId xmlns:p14="http://schemas.microsoft.com/office/powerpoint/2010/main" val="550267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idx="4294967295"/>
          </p:nvPr>
        </p:nvSpPr>
        <p:spPr>
          <a:xfrm>
            <a:off x="1652400" y="414000"/>
            <a:ext cx="10343442" cy="909638"/>
          </a:xfrm>
        </p:spPr>
        <p:txBody>
          <a:bodyPr>
            <a:normAutofit/>
          </a:bodyPr>
          <a:lstStyle/>
          <a:p>
            <a:r>
              <a:rPr lang="fi-FI" b="1"/>
              <a:t>Turvallisuus ja laatu</a:t>
            </a:r>
            <a:endParaRPr lang="en-US" sz="1200" b="1"/>
          </a:p>
        </p:txBody>
      </p:sp>
      <p:sp>
        <p:nvSpPr>
          <p:cNvPr id="19" name="TextBox 18">
            <a:extLst>
              <a:ext uri="{FF2B5EF4-FFF2-40B4-BE49-F238E27FC236}">
                <a16:creationId xmlns:a16="http://schemas.microsoft.com/office/drawing/2014/main" id="{1CE3ECC4-2766-0EF7-1123-7E6207D264DE}"/>
              </a:ext>
            </a:extLst>
          </p:cNvPr>
          <p:cNvSpPr txBox="1">
            <a:spLocks noGrp="1" noRot="1" noMove="1" noResize="1" noEditPoints="1" noAdjustHandles="1" noChangeArrowheads="1" noChangeShapeType="1"/>
          </p:cNvSpPr>
          <p:nvPr/>
        </p:nvSpPr>
        <p:spPr>
          <a:xfrm>
            <a:off x="1202850" y="1656000"/>
            <a:ext cx="3422269" cy="2314544"/>
          </a:xfrm>
          <a:prstGeom prst="rect">
            <a:avLst/>
          </a:prstGeom>
          <a:noFill/>
        </p:spPr>
        <p:txBody>
          <a:bodyPr wrap="square" lIns="91440" tIns="45720" rIns="91440" bIns="45720" rtlCol="0" anchor="t">
            <a:spAutoFit/>
          </a:bodyPr>
          <a:lstStyle/>
          <a:p>
            <a:pPr>
              <a:lnSpc>
                <a:spcPct val="150000"/>
              </a:lnSpc>
            </a:pPr>
            <a:r>
              <a:rPr lang="sv-SE" sz="1400" b="1" dirty="0"/>
              <a:t>Status</a:t>
            </a:r>
            <a:r>
              <a:rPr lang="sv-SE" sz="1400" dirty="0"/>
              <a:t> 30.04.2026</a:t>
            </a:r>
          </a:p>
          <a:p>
            <a:pPr>
              <a:lnSpc>
                <a:spcPct val="150000"/>
              </a:lnSpc>
            </a:pPr>
            <a:r>
              <a:rPr lang="sv-SE" sz="1400" b="1" dirty="0" err="1"/>
              <a:t>Kaikki</a:t>
            </a:r>
            <a:r>
              <a:rPr lang="sv-SE" sz="1400" b="1" dirty="0"/>
              <a:t> </a:t>
            </a:r>
            <a:r>
              <a:rPr lang="sv-SE" sz="1400" b="1" dirty="0" err="1"/>
              <a:t>ilmoitukset</a:t>
            </a:r>
            <a:r>
              <a:rPr lang="sv-SE" sz="1400" b="1" dirty="0"/>
              <a:t>: 99</a:t>
            </a:r>
            <a:endParaRPr lang="sv-SE" sz="1400" dirty="0"/>
          </a:p>
          <a:p>
            <a:pPr>
              <a:lnSpc>
                <a:spcPct val="150000"/>
              </a:lnSpc>
            </a:pPr>
            <a:r>
              <a:rPr lang="sv-SE" sz="1400" b="1" dirty="0" err="1"/>
              <a:t>Odottaa</a:t>
            </a:r>
            <a:r>
              <a:rPr lang="sv-SE" sz="1400" b="1" dirty="0"/>
              <a:t> </a:t>
            </a:r>
            <a:r>
              <a:rPr lang="sv-SE" sz="1400" b="1" dirty="0" err="1"/>
              <a:t>käsittelyä</a:t>
            </a:r>
            <a:r>
              <a:rPr lang="sv-SE" sz="1400" b="1" dirty="0"/>
              <a:t>: 3</a:t>
            </a:r>
            <a:r>
              <a:rPr lang="sv-SE" sz="1400" dirty="0"/>
              <a:t> (3%)</a:t>
            </a:r>
            <a:endParaRPr lang="en-US" sz="1400" dirty="0"/>
          </a:p>
          <a:p>
            <a:pPr>
              <a:lnSpc>
                <a:spcPct val="150000"/>
              </a:lnSpc>
            </a:pPr>
            <a:r>
              <a:rPr lang="sv-SE" sz="1400" b="1" dirty="0" err="1"/>
              <a:t>Odottaa</a:t>
            </a:r>
            <a:r>
              <a:rPr lang="sv-SE" sz="1400" b="1" dirty="0"/>
              <a:t> </a:t>
            </a:r>
            <a:r>
              <a:rPr lang="sv-SE" sz="1400" b="1" dirty="0" err="1"/>
              <a:t>lisätietoa</a:t>
            </a:r>
            <a:r>
              <a:rPr lang="sv-SE" sz="1400" b="1" dirty="0"/>
              <a:t>: 0</a:t>
            </a:r>
            <a:r>
              <a:rPr lang="sv-SE" sz="1400" dirty="0"/>
              <a:t> (0%)</a:t>
            </a:r>
            <a:endParaRPr lang="sv-SE" sz="1400" dirty="0">
              <a:cs typeface="Arial"/>
            </a:endParaRPr>
          </a:p>
          <a:p>
            <a:pPr>
              <a:lnSpc>
                <a:spcPct val="150000"/>
              </a:lnSpc>
            </a:pPr>
            <a:r>
              <a:rPr lang="sv-SE" sz="1400" b="1" dirty="0" err="1"/>
              <a:t>Käsittelyssä</a:t>
            </a:r>
            <a:r>
              <a:rPr lang="sv-SE" sz="1400" b="1" dirty="0"/>
              <a:t>: 6</a:t>
            </a:r>
            <a:r>
              <a:rPr lang="sv-SE" sz="1400" dirty="0"/>
              <a:t> (6%)</a:t>
            </a:r>
            <a:br>
              <a:rPr lang="sv-SE" sz="1400" dirty="0"/>
            </a:br>
            <a:r>
              <a:rPr lang="sv-SE" sz="1400" b="1" dirty="0" err="1"/>
              <a:t>Valmis</a:t>
            </a:r>
            <a:r>
              <a:rPr lang="sv-SE" sz="1400" b="1" dirty="0"/>
              <a:t>: 90 </a:t>
            </a:r>
            <a:r>
              <a:rPr lang="sv-SE" sz="1400" dirty="0"/>
              <a:t>(91%)</a:t>
            </a:r>
            <a:endParaRPr lang="en-US" sz="1400" dirty="0"/>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13A8F"/>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62FE2FFB-F344-4344-940D-26D2C6046DF3}"/>
              </a:ext>
            </a:extLst>
          </p:cNvPr>
          <p:cNvSpPr txBox="1">
            <a:spLocks noGrp="1" noRot="1" noMove="1" noResize="1" noEditPoints="1" noAdjustHandles="1" noChangeArrowheads="1" noChangeShapeType="1"/>
          </p:cNvSpPr>
          <p:nvPr/>
        </p:nvSpPr>
        <p:spPr>
          <a:xfrm>
            <a:off x="4625119" y="1656000"/>
            <a:ext cx="348660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a:ln>
                  <a:noFill/>
                </a:ln>
                <a:solidFill>
                  <a:schemeClr val="accent5"/>
                </a:solidFill>
                <a:effectLst/>
                <a:uLnTx/>
                <a:uFillTx/>
                <a:latin typeface="Arial" panose="020B0604020202020204"/>
                <a:ea typeface="+mn-ea"/>
                <a:cs typeface="+mn-cs"/>
              </a:rPr>
              <a:t>Vaaratapahtuma ilmoitusten määrä</a:t>
            </a:r>
            <a:endParaRPr kumimoji="0" lang="en-US" sz="1600" b="1" i="0" u="none" strike="noStrike" kern="1200" cap="none" spc="0" normalizeH="0" baseline="0" noProof="0">
              <a:ln>
                <a:noFill/>
              </a:ln>
              <a:solidFill>
                <a:schemeClr val="accent5"/>
              </a:solidFill>
              <a:effectLst/>
              <a:uLnTx/>
              <a:uFillTx/>
              <a:latin typeface="Arial" panose="020B0604020202020204"/>
              <a:ea typeface="+mn-ea"/>
              <a:cs typeface="+mn-cs"/>
            </a:endParaRPr>
          </a:p>
        </p:txBody>
      </p:sp>
      <p:graphicFrame>
        <p:nvGraphicFramePr>
          <p:cNvPr id="5" name="Chart 4" descr="Taulukko Vaaratapahtumailmoitusten määrä &#10;Tammikuu-Huhtikuu 2023 52&#10;Tammikuu-Huhtikuu 2024 62&#10;Tammikuu-Huhtikuu 2025&#10;Toukokuu-Elokuu 2023 67&#10;Toukokuu-Elokuu 2024 71&#10;Toukokuu-Elokuu 2025&#10;Syyskuu-Joulukuu 2023 82&#10;Syyskuu- Joulukuu 2024 55&#10;Syyskuu- Joulukuu 2025"/>
          <p:cNvGraphicFramePr>
            <a:graphicFrameLocks/>
          </p:cNvGraphicFramePr>
          <p:nvPr>
            <p:extLst>
              <p:ext uri="{D42A27DB-BD31-4B8C-83A1-F6EECF244321}">
                <p14:modId xmlns:p14="http://schemas.microsoft.com/office/powerpoint/2010/main" val="3031608053"/>
              </p:ext>
            </p:extLst>
          </p:nvPr>
        </p:nvGraphicFramePr>
        <p:xfrm>
          <a:off x="4625120" y="2222459"/>
          <a:ext cx="3422268" cy="234974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15956D0F-8A7D-B8D5-5ACE-D0EBD28EE0A9}"/>
              </a:ext>
            </a:extLst>
          </p:cNvPr>
          <p:cNvSpPr txBox="1">
            <a:spLocks/>
          </p:cNvSpPr>
          <p:nvPr/>
        </p:nvSpPr>
        <p:spPr>
          <a:xfrm>
            <a:off x="8737384" y="1656000"/>
            <a:ext cx="3371874" cy="1169551"/>
          </a:xfrm>
          <a:prstGeom prst="rect">
            <a:avLst/>
          </a:prstGeom>
          <a:noFill/>
        </p:spPr>
        <p:txBody>
          <a:bodyPr wrap="square" lIns="91440" tIns="45720" rIns="91440" bIns="45720" rtlCol="0" anchor="t">
            <a:spAutoFit/>
          </a:bodyPr>
          <a:lstStyle/>
          <a:p>
            <a:r>
              <a:rPr lang="fi-FI" sz="1400" b="1" dirty="0">
                <a:solidFill>
                  <a:schemeClr val="accent5"/>
                </a:solidFill>
              </a:rPr>
              <a:t>Yleisimmät ilmoitustyypit:</a:t>
            </a:r>
            <a:endParaRPr lang="fi-FI" sz="1400" b="1" dirty="0">
              <a:solidFill>
                <a:schemeClr val="accent5"/>
              </a:solidFill>
              <a:cs typeface="Arial"/>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sz="1600" b="1" i="0" u="none" strike="noStrike" kern="1200" spc="0" baseline="0">
                <a:solidFill>
                  <a:srgbClr val="85C598"/>
                </a:solidFill>
                <a:latin typeface="+mn-lt"/>
                <a:ea typeface="+mn-ea"/>
                <a:cs typeface="+mn-cs"/>
              </a:defRPr>
            </a:pPr>
            <a:r>
              <a:rPr lang="sv-SE" sz="1400" b="1">
                <a:solidFill>
                  <a:srgbClr val="00A174"/>
                </a:solidFill>
                <a:latin typeface="Arial" panose="020B0604020202020204"/>
                <a:cs typeface="Arial"/>
              </a:rPr>
              <a:t>Lääkehoito</a:t>
            </a:r>
            <a:endParaRPr lang="sv-SE" sz="1400" b="1" i="0" u="none" strike="noStrike" kern="1200" cap="none" spc="0" normalizeH="0" baseline="0" noProof="0">
              <a:ln>
                <a:noFill/>
              </a:ln>
              <a:solidFill>
                <a:srgbClr val="00A174"/>
              </a:solidFill>
              <a:effectLst/>
              <a:uLnTx/>
              <a:uFillTx/>
              <a:latin typeface="Arial" panose="020B0604020202020204"/>
              <a:cs typeface="Arial"/>
            </a:endParaRPr>
          </a:p>
          <a:p>
            <a:pPr>
              <a:defRPr sz="1600" b="1" i="0" u="none" strike="noStrike" kern="1200" spc="0" baseline="0">
                <a:solidFill>
                  <a:srgbClr val="85C598"/>
                </a:solidFill>
                <a:latin typeface="+mn-lt"/>
                <a:ea typeface="+mn-ea"/>
                <a:cs typeface="+mn-cs"/>
              </a:defRPr>
            </a:pPr>
            <a:r>
              <a:rPr lang="sv-SE" sz="1400" b="1" dirty="0">
                <a:solidFill>
                  <a:srgbClr val="00A174"/>
                </a:solidFill>
                <a:latin typeface="Arial" panose="020B0604020202020204"/>
              </a:rPr>
              <a:t>2.</a:t>
            </a:r>
            <a:r>
              <a:rPr lang="sv-SE" sz="1400" b="1">
                <a:solidFill>
                  <a:srgbClr val="00A174"/>
                </a:solidFill>
                <a:latin typeface="Arial" panose="020B0604020202020204"/>
              </a:rPr>
              <a:t> Väkivalta</a:t>
            </a:r>
            <a:endParaRPr lang="sv-SE" sz="1400" b="1" dirty="0">
              <a:solidFill>
                <a:srgbClr val="00A174"/>
              </a:solidFill>
              <a:latin typeface="Arial" panose="020B0604020202020204"/>
              <a:cs typeface="Arial"/>
            </a:endParaRPr>
          </a:p>
          <a:p>
            <a:pPr>
              <a:defRPr sz="1600" b="1" i="0" u="none" strike="noStrike" kern="1200" spc="0" baseline="0">
                <a:solidFill>
                  <a:srgbClr val="85C598"/>
                </a:solidFill>
                <a:latin typeface="+mn-lt"/>
                <a:ea typeface="+mn-ea"/>
                <a:cs typeface="+mn-cs"/>
              </a:defRPr>
            </a:pPr>
            <a:r>
              <a:rPr kumimoji="0" lang="sv-SE" sz="1400" b="1" i="0" u="none" strike="noStrike" kern="1200" cap="none" spc="0" normalizeH="0" baseline="0" noProof="0" dirty="0">
                <a:ln>
                  <a:noFill/>
                </a:ln>
                <a:solidFill>
                  <a:srgbClr val="00A174"/>
                </a:solidFill>
                <a:effectLst/>
                <a:uLnTx/>
                <a:uFillTx/>
                <a:latin typeface="Arial" panose="020B0604020202020204"/>
                <a:ea typeface="+mn-ea"/>
                <a:cs typeface="+mn-cs"/>
              </a:rPr>
              <a:t>3.</a:t>
            </a:r>
            <a:r>
              <a:rPr lang="sv-SE" sz="1400" b="1" dirty="0">
                <a:solidFill>
                  <a:srgbClr val="00A174"/>
                </a:solidFill>
                <a:latin typeface="Arial" panose="020B0604020202020204"/>
              </a:rPr>
              <a:t> Hoidon/palvelun </a:t>
            </a:r>
            <a:r>
              <a:rPr lang="sv-SE" sz="1400" b="1">
                <a:solidFill>
                  <a:srgbClr val="00A174"/>
                </a:solidFill>
                <a:latin typeface="Arial" panose="020B0604020202020204"/>
              </a:rPr>
              <a:t>järjestely </a:t>
            </a:r>
            <a:r>
              <a:rPr lang="sv-SE" sz="1400" b="1" dirty="0">
                <a:solidFill>
                  <a:srgbClr val="00A174"/>
                </a:solidFill>
                <a:latin typeface="Arial" panose="020B0604020202020204"/>
              </a:rPr>
              <a:t>tai saatavuus</a:t>
            </a:r>
            <a:endParaRPr lang="sv-SE" sz="1400" b="1" i="0" u="none" strike="noStrike" kern="1200" cap="none" spc="0" normalizeH="0" baseline="0" noProof="0" dirty="0">
              <a:ln>
                <a:noFill/>
              </a:ln>
              <a:solidFill>
                <a:srgbClr val="00A174"/>
              </a:solidFill>
              <a:effectLst/>
              <a:uLnTx/>
              <a:uFillTx/>
              <a:latin typeface="Arial" panose="020B0604020202020204"/>
              <a:cs typeface="Arial"/>
            </a:endParaRPr>
          </a:p>
        </p:txBody>
      </p:sp>
      <p:sp>
        <p:nvSpPr>
          <p:cNvPr id="8" name="TextBox 7">
            <a:extLst>
              <a:ext uri="{FF2B5EF4-FFF2-40B4-BE49-F238E27FC236}">
                <a16:creationId xmlns:a16="http://schemas.microsoft.com/office/drawing/2014/main" id="{4CD06B2D-953A-6960-8AC0-E93428B9458C}"/>
              </a:ext>
            </a:extLst>
          </p:cNvPr>
          <p:cNvSpPr txBox="1">
            <a:spLocks noGrp="1" noRot="1" noMove="1" noResize="1" noEditPoints="1" noAdjustHandles="1" noChangeArrowheads="1" noChangeShapeType="1"/>
          </p:cNvSpPr>
          <p:nvPr/>
        </p:nvSpPr>
        <p:spPr>
          <a:xfrm>
            <a:off x="1232362" y="4083501"/>
            <a:ext cx="336324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a:ln>
                  <a:noFill/>
                </a:ln>
                <a:solidFill>
                  <a:srgbClr val="00A174"/>
                </a:solidFill>
                <a:effectLst/>
                <a:uLnTx/>
                <a:uFillTx/>
                <a:latin typeface="Arial" panose="020B0604020202020204"/>
                <a:ea typeface="+mn-ea"/>
                <a:cs typeface="+mn-cs"/>
              </a:rPr>
              <a:t>Asiakkaiden  ja omaisten tekemät vaaratapahtuma ilmoitusten määrä</a:t>
            </a:r>
            <a:endParaRPr kumimoji="0" lang="en-US" sz="1600" b="1" i="0" u="none" strike="noStrike" kern="1200" cap="none" spc="0" normalizeH="0" baseline="0" noProof="0">
              <a:ln>
                <a:noFill/>
              </a:ln>
              <a:solidFill>
                <a:srgbClr val="00A174"/>
              </a:solidFill>
              <a:effectLst/>
              <a:uLnTx/>
              <a:uFillTx/>
              <a:latin typeface="Arial" panose="020B0604020202020204"/>
              <a:ea typeface="+mn-ea"/>
              <a:cs typeface="+mn-cs"/>
            </a:endParaRPr>
          </a:p>
        </p:txBody>
      </p:sp>
      <p:graphicFrame>
        <p:nvGraphicFramePr>
          <p:cNvPr id="4" name="Chart 3" descr="Taulukko Asiakkaiden vaaratapahtumailmoitusten määrä &#10;Tammikuu-Huhtikuu 2023 6&#10;Tammikuu-Huhtikuu 2024 12&#10;Tammikuu-Huhtikuu 2025&#10;Toukokuu-Elokuu 2023 12&#10;Toukokuu-Elokuu 2024 14&#10;Toukokuu-Elokuu 2025&#10;Syyskuu-Joulukuu 2023 12&#10;Syyskuu- Joulukuu 2024 10&#10;Syyskuu- Joulukuu 2025">
            <a:extLst>
              <a:ext uri="{FF2B5EF4-FFF2-40B4-BE49-F238E27FC236}">
                <a16:creationId xmlns:a16="http://schemas.microsoft.com/office/drawing/2014/main" id="{978D73C4-AB78-1551-1C4B-BAD539B0D377}"/>
              </a:ext>
            </a:extLst>
          </p:cNvPr>
          <p:cNvGraphicFramePr>
            <a:graphicFrameLocks/>
          </p:cNvGraphicFramePr>
          <p:nvPr>
            <p:extLst>
              <p:ext uri="{D42A27DB-BD31-4B8C-83A1-F6EECF244321}">
                <p14:modId xmlns:p14="http://schemas.microsoft.com/office/powerpoint/2010/main" val="193043567"/>
              </p:ext>
            </p:extLst>
          </p:nvPr>
        </p:nvGraphicFramePr>
        <p:xfrm>
          <a:off x="1172367" y="4914498"/>
          <a:ext cx="3422269" cy="1833774"/>
        </p:xfrm>
        <a:graphic>
          <a:graphicData uri="http://schemas.openxmlformats.org/drawingml/2006/chart">
            <c:chart xmlns:c="http://schemas.openxmlformats.org/drawingml/2006/chart" xmlns:r="http://schemas.openxmlformats.org/officeDocument/2006/relationships" r:id="rId5"/>
          </a:graphicData>
        </a:graphic>
      </p:graphicFrame>
      <p:sp>
        <p:nvSpPr>
          <p:cNvPr id="34" name="TextBox 33">
            <a:extLst>
              <a:ext uri="{FF2B5EF4-FFF2-40B4-BE49-F238E27FC236}">
                <a16:creationId xmlns:a16="http://schemas.microsoft.com/office/drawing/2014/main" id="{9C73870F-CF5C-763D-46FF-436B85E5F74E}"/>
              </a:ext>
            </a:extLst>
          </p:cNvPr>
          <p:cNvSpPr txBox="1">
            <a:spLocks noGrp="1" noRot="1" noMove="1" noResize="1" noEditPoints="1" noAdjustHandles="1" noChangeArrowheads="1" noChangeShapeType="1"/>
          </p:cNvSpPr>
          <p:nvPr/>
        </p:nvSpPr>
        <p:spPr>
          <a:xfrm>
            <a:off x="4654767" y="4608000"/>
            <a:ext cx="191931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b="1">
                <a:solidFill>
                  <a:schemeClr val="accent5"/>
                </a:solidFill>
              </a:rPr>
              <a:t>Yhteydenotot potilasasia-vastaaville (kpl)</a:t>
            </a:r>
            <a:endParaRPr kumimoji="0" lang="en-US" sz="1600" b="1" i="0" u="none" strike="noStrike" kern="1200" cap="none" spc="0" normalizeH="0" baseline="0" noProof="0">
              <a:ln>
                <a:noFill/>
              </a:ln>
              <a:solidFill>
                <a:schemeClr val="accent5"/>
              </a:solidFill>
              <a:effectLst/>
              <a:uLnTx/>
              <a:uFillTx/>
              <a:latin typeface="Arial" panose="020B0604020202020204"/>
              <a:ea typeface="+mn-ea"/>
              <a:cs typeface="+mn-cs"/>
            </a:endParaRPr>
          </a:p>
        </p:txBody>
      </p:sp>
      <p:sp>
        <p:nvSpPr>
          <p:cNvPr id="35" name="TextBox 34">
            <a:extLst>
              <a:ext uri="{FF2B5EF4-FFF2-40B4-BE49-F238E27FC236}">
                <a16:creationId xmlns:a16="http://schemas.microsoft.com/office/drawing/2014/main" id="{1452C5F8-1BEF-D999-6460-DAE3985EA160}"/>
              </a:ext>
            </a:extLst>
          </p:cNvPr>
          <p:cNvSpPr txBox="1">
            <a:spLocks noGrp="1" noRot="1" noMove="1" noResize="1" noEditPoints="1" noAdjustHandles="1" noChangeArrowheads="1" noChangeShapeType="1"/>
          </p:cNvSpPr>
          <p:nvPr/>
        </p:nvSpPr>
        <p:spPr>
          <a:xfrm>
            <a:off x="4756520" y="5901368"/>
            <a:ext cx="1715806" cy="64633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3600" dirty="0">
                <a:solidFill>
                  <a:srgbClr val="213A8F"/>
                </a:solidFill>
                <a:latin typeface="Arial" panose="020B0604020202020204"/>
                <a:cs typeface="Arial"/>
              </a:rPr>
              <a:t>15</a:t>
            </a:r>
            <a:r>
              <a:rPr kumimoji="0" lang="fi-FI" sz="3600" b="0" i="0" u="none" strike="noStrike" kern="1200" cap="none" spc="0" normalizeH="0" baseline="0" noProof="0" dirty="0">
                <a:ln>
                  <a:noFill/>
                </a:ln>
                <a:solidFill>
                  <a:srgbClr val="213A8F"/>
                </a:solidFill>
                <a:effectLst/>
                <a:uLnTx/>
                <a:uFillTx/>
                <a:latin typeface="Arial" panose="020B0604020202020204"/>
                <a:ea typeface="+mn-ea"/>
                <a:cs typeface="Arial"/>
              </a:rPr>
              <a:t> </a:t>
            </a:r>
            <a:r>
              <a:rPr kumimoji="0" lang="fi-FI" sz="2400" b="0" i="0" u="none" strike="noStrike" kern="1200" cap="none" spc="0" normalizeH="0" baseline="0" noProof="0" dirty="0">
                <a:ln>
                  <a:noFill/>
                </a:ln>
                <a:solidFill>
                  <a:srgbClr val="213A8F"/>
                </a:solidFill>
                <a:effectLst/>
                <a:uLnTx/>
                <a:uFillTx/>
                <a:latin typeface="Arial" panose="020B0604020202020204"/>
                <a:ea typeface="+mn-ea"/>
                <a:cs typeface="Arial"/>
              </a:rPr>
              <a:t>(21)</a:t>
            </a:r>
            <a:endParaRPr kumimoji="0" lang="fi-FI" sz="3600" b="0" i="0" u="none" strike="noStrike" kern="1200" cap="none" spc="0" normalizeH="0" baseline="0" noProof="0" dirty="0">
              <a:ln>
                <a:noFill/>
              </a:ln>
              <a:solidFill>
                <a:srgbClr val="213A8F"/>
              </a:solidFill>
              <a:effectLst/>
              <a:uLnTx/>
              <a:uFillTx/>
              <a:latin typeface="Arial" panose="020B0604020202020204"/>
              <a:ea typeface="+mn-ea"/>
              <a:cs typeface="Arial"/>
            </a:endParaRPr>
          </a:p>
        </p:txBody>
      </p:sp>
      <p:sp>
        <p:nvSpPr>
          <p:cNvPr id="40" name="TextBox 39">
            <a:extLst>
              <a:ext uri="{FF2B5EF4-FFF2-40B4-BE49-F238E27FC236}">
                <a16:creationId xmlns:a16="http://schemas.microsoft.com/office/drawing/2014/main" id="{233BE2CB-1BD5-02F1-2A4E-9C3523AF8EDA}"/>
              </a:ext>
            </a:extLst>
          </p:cNvPr>
          <p:cNvSpPr txBox="1">
            <a:spLocks/>
          </p:cNvSpPr>
          <p:nvPr/>
        </p:nvSpPr>
        <p:spPr>
          <a:xfrm>
            <a:off x="8737384" y="3436425"/>
            <a:ext cx="3371874" cy="3170099"/>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0A174"/>
                </a:solidFill>
                <a:effectLst/>
                <a:uLnTx/>
                <a:uFillTx/>
                <a:latin typeface="Arial" panose="020B0604020202020204"/>
                <a:ea typeface="+mn-ea"/>
                <a:cs typeface="+mn-cs"/>
              </a:rPr>
              <a:t>Korjaavat</a:t>
            </a:r>
            <a:r>
              <a:rPr kumimoji="0" lang="sv-SE" sz="1600" b="1" i="0" u="none" strike="noStrike" kern="1200" cap="none" spc="0" normalizeH="0" baseline="0" noProof="0" dirty="0">
                <a:ln>
                  <a:noFill/>
                </a:ln>
                <a:solidFill>
                  <a:srgbClr val="00A174"/>
                </a:solidFill>
                <a:effectLst/>
                <a:uLnTx/>
                <a:uFillTx/>
                <a:latin typeface="Arial" panose="020B0604020202020204"/>
                <a:ea typeface="+mn-ea"/>
                <a:cs typeface="+mn-cs"/>
              </a:rPr>
              <a:t> </a:t>
            </a:r>
            <a:r>
              <a:rPr kumimoji="0" lang="sv-SE" sz="1600" b="1" i="0" u="none" strike="noStrike" kern="1200" cap="none" spc="0" normalizeH="0" baseline="0" noProof="0">
                <a:ln>
                  <a:noFill/>
                </a:ln>
                <a:solidFill>
                  <a:srgbClr val="00A174"/>
                </a:solidFill>
                <a:effectLst/>
                <a:uLnTx/>
                <a:uFillTx/>
                <a:latin typeface="Arial" panose="020B0604020202020204"/>
                <a:ea typeface="+mn-ea"/>
                <a:cs typeface="+mn-cs"/>
              </a:rPr>
              <a:t>toimenpiteet</a:t>
            </a:r>
          </a:p>
          <a:p>
            <a:pPr marL="285750" indent="-285750">
              <a:buFont typeface="Calibri"/>
              <a:buChar char="-"/>
            </a:pPr>
            <a:r>
              <a:rPr lang="sv-SE" sz="1400" b="1">
                <a:solidFill>
                  <a:srgbClr val="00A174"/>
                </a:solidFill>
                <a:cs typeface="Arial"/>
              </a:rPr>
              <a:t>Muistutetaan lääkehoidon kaksoistarkistus käytännöstä ja sen </a:t>
            </a:r>
            <a:r>
              <a:rPr lang="sv-SE" sz="1400" b="1" dirty="0">
                <a:solidFill>
                  <a:srgbClr val="00A174"/>
                </a:solidFill>
                <a:cs typeface="Arial"/>
              </a:rPr>
              <a:t>merkityksestä osastotunneilla.</a:t>
            </a:r>
          </a:p>
          <a:p>
            <a:pPr marL="285750" indent="-285750">
              <a:buFont typeface="Calibri"/>
              <a:buChar char="-"/>
            </a:pPr>
            <a:r>
              <a:rPr lang="sv-SE" sz="1400" b="1">
                <a:solidFill>
                  <a:srgbClr val="00A174"/>
                </a:solidFill>
                <a:cs typeface="Arial"/>
              </a:rPr>
              <a:t>Ennakointi ja toiminnan suunnittelu.</a:t>
            </a:r>
            <a:endParaRPr lang="sv-SE" sz="1400" b="1" dirty="0">
              <a:solidFill>
                <a:srgbClr val="00A174"/>
              </a:solidFill>
              <a:cs typeface="Arial"/>
            </a:endParaRPr>
          </a:p>
          <a:p>
            <a:pPr marL="285750" indent="-285750">
              <a:buFont typeface="Calibri"/>
              <a:buChar char="-"/>
            </a:pPr>
            <a:r>
              <a:rPr lang="sv-SE" sz="1400" b="1">
                <a:solidFill>
                  <a:srgbClr val="00A174"/>
                </a:solidFill>
                <a:cs typeface="Arial"/>
              </a:rPr>
              <a:t>Yhteistyön tiivistäminen sosiaalihuollon kanssa</a:t>
            </a:r>
            <a:endParaRPr lang="sv-SE" sz="1400" b="1" dirty="0">
              <a:solidFill>
                <a:srgbClr val="00A174"/>
              </a:solidFill>
              <a:cs typeface="Arial"/>
            </a:endParaRPr>
          </a:p>
          <a:p>
            <a:pPr marL="285750" indent="-285750">
              <a:buFont typeface="Calibri"/>
              <a:buChar char="-"/>
            </a:pPr>
            <a:endParaRPr lang="sv-SE" sz="1400" b="1" dirty="0">
              <a:solidFill>
                <a:srgbClr val="00A174"/>
              </a:solidFill>
              <a:cs typeface="Arial"/>
            </a:endParaRPr>
          </a:p>
          <a:p>
            <a:pPr marL="285750" indent="-285750">
              <a:buFont typeface="Calibri"/>
              <a:buChar char="-"/>
            </a:pPr>
            <a:endParaRPr lang="sv-SE" sz="1400" b="1" dirty="0">
              <a:solidFill>
                <a:srgbClr val="00A174"/>
              </a:solidFill>
              <a:cs typeface="Arial"/>
            </a:endParaRPr>
          </a:p>
          <a:p>
            <a:endParaRPr lang="sv-SE" sz="1400" b="1" dirty="0">
              <a:solidFill>
                <a:srgbClr val="00A174"/>
              </a:solidFill>
              <a:cs typeface="Arial"/>
            </a:endParaRPr>
          </a:p>
          <a:p>
            <a:endParaRPr lang="sv-SE" sz="1600" b="1" dirty="0">
              <a:solidFill>
                <a:srgbClr val="00A174"/>
              </a:solidFill>
              <a:cs typeface="Arial"/>
            </a:endParaRPr>
          </a:p>
          <a:p>
            <a:endParaRPr lang="fi-FI" sz="1400" dirty="0">
              <a:cs typeface="Arial"/>
            </a:endParaRPr>
          </a:p>
        </p:txBody>
      </p:sp>
      <p:sp>
        <p:nvSpPr>
          <p:cNvPr id="3" name="TextBox 2">
            <a:extLst>
              <a:ext uri="{FF2B5EF4-FFF2-40B4-BE49-F238E27FC236}">
                <a16:creationId xmlns:a16="http://schemas.microsoft.com/office/drawing/2014/main" id="{EDA9FF5D-4C93-48A9-4C4F-B3E6A5516A08}"/>
              </a:ext>
            </a:extLst>
          </p:cNvPr>
          <p:cNvSpPr txBox="1">
            <a:spLocks/>
          </p:cNvSpPr>
          <p:nvPr/>
        </p:nvSpPr>
        <p:spPr>
          <a:xfrm>
            <a:off x="8737384" y="5375122"/>
            <a:ext cx="3371874" cy="1200329"/>
          </a:xfrm>
          <a:prstGeom prst="rect">
            <a:avLst/>
          </a:prstGeom>
          <a:noFill/>
        </p:spPr>
        <p:txBody>
          <a:bodyPr wrap="square">
            <a:spAutoFit/>
          </a:bodyPr>
          <a:lstStyle/>
          <a:p>
            <a:r>
              <a:rPr lang="fi-FI" sz="1600" b="1" dirty="0">
                <a:solidFill>
                  <a:schemeClr val="accent5"/>
                </a:solidFill>
              </a:rPr>
              <a:t>Sosiaalihuollon epäkohtailmoitusten määrä (kpl):</a:t>
            </a:r>
          </a:p>
          <a:p>
            <a:pPr algn="ctr"/>
            <a:r>
              <a:rPr lang="fi-FI" sz="2400" dirty="0"/>
              <a:t>5 (4)</a:t>
            </a:r>
          </a:p>
          <a:p>
            <a:endParaRPr lang="en-US" sz="1600" b="1" dirty="0">
              <a:solidFill>
                <a:schemeClr val="accent5"/>
              </a:solidFill>
            </a:endParaRPr>
          </a:p>
        </p:txBody>
      </p:sp>
    </p:spTree>
    <p:extLst>
      <p:ext uri="{BB962C8B-B14F-4D97-AF65-F5344CB8AC3E}">
        <p14:creationId xmlns:p14="http://schemas.microsoft.com/office/powerpoint/2010/main" val="1658591148"/>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idx="4294967295"/>
          </p:nvPr>
        </p:nvSpPr>
        <p:spPr>
          <a:xfrm>
            <a:off x="1652400" y="414000"/>
            <a:ext cx="9124950" cy="909638"/>
          </a:xfrm>
        </p:spPr>
        <p:txBody>
          <a:bodyPr/>
          <a:lstStyle/>
          <a:p>
            <a:r>
              <a:rPr lang="fi-FI" b="1"/>
              <a:t>Asiakaskokemus</a:t>
            </a:r>
          </a:p>
        </p:txBody>
      </p:sp>
      <p:sp>
        <p:nvSpPr>
          <p:cNvPr id="4" name="TextBox 3">
            <a:extLst>
              <a:ext uri="{FF2B5EF4-FFF2-40B4-BE49-F238E27FC236}">
                <a16:creationId xmlns:a16="http://schemas.microsoft.com/office/drawing/2014/main" id="{88AD95C6-BCA0-C11E-FFBC-ADDBE23D28ED}"/>
              </a:ext>
            </a:extLst>
          </p:cNvPr>
          <p:cNvSpPr txBox="1"/>
          <p:nvPr/>
        </p:nvSpPr>
        <p:spPr>
          <a:xfrm>
            <a:off x="1175718" y="1292790"/>
            <a:ext cx="6744234" cy="338554"/>
          </a:xfrm>
          <a:prstGeom prst="rect">
            <a:avLst/>
          </a:prstGeom>
          <a:noFill/>
        </p:spPr>
        <p:txBody>
          <a:bodyPr wrap="square" lIns="91440" tIns="45720" rIns="91440" bIns="45720" rtlCol="0" anchor="t">
            <a:spAutoFit/>
          </a:bodyPr>
          <a:lstStyle/>
          <a:p>
            <a:pPr>
              <a:defRPr/>
            </a:pPr>
            <a:r>
              <a:rPr lang="fi-FI" sz="1600" dirty="0">
                <a:solidFill>
                  <a:schemeClr val="tx2"/>
                </a:solidFill>
              </a:rPr>
              <a:t>Asiakaspalautteen kokonaismäärä kauden aikana </a:t>
            </a:r>
            <a:r>
              <a:rPr kumimoji="0" lang="fi-FI" sz="1600" b="0" i="0" u="none" strike="noStrike" kern="1200" cap="none" spc="0" normalizeH="0" baseline="0" noProof="0">
                <a:ln>
                  <a:noFill/>
                </a:ln>
                <a:solidFill>
                  <a:srgbClr val="213A8F"/>
                </a:solidFill>
                <a:effectLst/>
                <a:uLnTx/>
                <a:uFillTx/>
                <a:latin typeface="Arial" panose="020B0604020202020204"/>
                <a:ea typeface="+mn-ea"/>
                <a:cs typeface="+mn-cs"/>
              </a:rPr>
              <a:t>: </a:t>
            </a:r>
            <a:r>
              <a:rPr lang="fi-FI" sz="1600">
                <a:solidFill>
                  <a:srgbClr val="213A8F"/>
                </a:solidFill>
                <a:latin typeface="Arial" panose="020B0604020202020204"/>
              </a:rPr>
              <a:t> 279</a:t>
            </a:r>
            <a:endParaRPr kumimoji="0" lang="fi-FI" sz="1600" b="0" i="0" u="none" strike="noStrike" kern="1200" cap="none" spc="0" normalizeH="0" baseline="0" noProof="0">
              <a:ln>
                <a:noFill/>
              </a:ln>
              <a:solidFill>
                <a:srgbClr val="213A8F"/>
              </a:solidFill>
              <a:effectLst/>
              <a:uLnTx/>
              <a:uFillTx/>
              <a:latin typeface="Arial" panose="020B0604020202020204"/>
              <a:ea typeface="+mn-ea"/>
              <a:cs typeface="+mn-cs"/>
            </a:endParaRPr>
          </a:p>
        </p:txBody>
      </p:sp>
      <p:pic>
        <p:nvPicPr>
          <p:cNvPr id="45" name="Picture 44">
            <a:extLst>
              <a:ext uri="{FF2B5EF4-FFF2-40B4-BE49-F238E27FC236}">
                <a16:creationId xmlns:a16="http://schemas.microsoft.com/office/drawing/2014/main" id="{324A56F3-DD2B-C231-82CE-480469E83CBF}"/>
              </a:ext>
              <a:ext uri="{C183D7F6-B498-43B3-948B-1728B52AA6E4}">
                <adec:decorative xmlns:adec="http://schemas.microsoft.com/office/drawing/2017/decorative" val="1"/>
              </a:ext>
            </a:extLst>
          </p:cNvPr>
          <p:cNvPicPr>
            <a:picLocks noChangeAspect="1"/>
          </p:cNvPicPr>
          <p:nvPr userDrawn="1"/>
        </p:nvPicPr>
        <p:blipFill>
          <a:blip r:embed="rId3"/>
          <a:srcRect l="14675" t="2749" r="15987" b="36779"/>
          <a:stretch/>
        </p:blipFill>
        <p:spPr>
          <a:xfrm>
            <a:off x="3509628" y="2986644"/>
            <a:ext cx="2942633" cy="1459042"/>
          </a:xfrm>
          <a:prstGeom prst="rect">
            <a:avLst/>
          </a:prstGeom>
        </p:spPr>
      </p:pic>
      <p:sp>
        <p:nvSpPr>
          <p:cNvPr id="12" name="TextBox 11"/>
          <p:cNvSpPr txBox="1">
            <a:spLocks noGrp="1" noRot="1" noMove="1" noResize="1" noEditPoints="1" noAdjustHandles="1" noChangeArrowheads="1" noChangeShapeType="1"/>
          </p:cNvSpPr>
          <p:nvPr/>
        </p:nvSpPr>
        <p:spPr>
          <a:xfrm>
            <a:off x="4084572" y="4515637"/>
            <a:ext cx="1676820"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a:solidFill>
                  <a:srgbClr val="213A8F"/>
                </a:solidFill>
                <a:latin typeface="Arial" panose="020B0604020202020204"/>
                <a:cs typeface="Arial"/>
              </a:rPr>
              <a:t>40(21</a:t>
            </a:r>
            <a:r>
              <a:rPr kumimoji="0" lang="fi-FI" sz="2000" b="0" i="0" u="none" strike="noStrike" kern="1200" cap="none" spc="0" normalizeH="0" baseline="0" noProof="0">
                <a:ln>
                  <a:noFill/>
                </a:ln>
                <a:solidFill>
                  <a:srgbClr val="213A8F"/>
                </a:solidFill>
                <a:effectLst/>
                <a:uLnTx/>
                <a:uFillTx/>
                <a:latin typeface="Arial" panose="020B0604020202020204"/>
                <a:ea typeface="+mn-ea"/>
                <a:cs typeface="Arial"/>
              </a:rPr>
              <a:t>)</a:t>
            </a:r>
          </a:p>
        </p:txBody>
      </p:sp>
      <p:cxnSp>
        <p:nvCxnSpPr>
          <p:cNvPr id="47" name="Straight Arrow Connector 46" descr="NPS luku. NPS voi vaihdella miinus 100 ja +100 välillä. Yleisesti yli 50 lukua pidetään hyvänä. Tulos">
            <a:extLst>
              <a:ext uri="{FF2B5EF4-FFF2-40B4-BE49-F238E27FC236}">
                <a16:creationId xmlns:a16="http://schemas.microsoft.com/office/drawing/2014/main" id="{ED56169F-95A3-E540-78EC-BEE34775611D}"/>
              </a:ext>
            </a:extLst>
          </p:cNvPr>
          <p:cNvCxnSpPr>
            <a:cxnSpLocks/>
          </p:cNvCxnSpPr>
          <p:nvPr/>
        </p:nvCxnSpPr>
        <p:spPr>
          <a:xfrm flipV="1">
            <a:off x="4978400" y="3163981"/>
            <a:ext cx="189306" cy="10264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DF85A01-D162-40B8-8855-659FF10BED98}"/>
              </a:ext>
            </a:extLst>
          </p:cNvPr>
          <p:cNvSpPr txBox="1">
            <a:spLocks noGrp="1" noRot="1" noMove="1" noResize="1" noEditPoints="1" noAdjustHandles="1" noChangeArrowheads="1" noChangeShapeType="1"/>
          </p:cNvSpPr>
          <p:nvPr/>
        </p:nvSpPr>
        <p:spPr>
          <a:xfrm>
            <a:off x="1278569" y="1901869"/>
            <a:ext cx="2273767"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Minulle jäi tunne, että minusta välitettiin kokonaisvaltaisesti</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6" name="Oval 5">
            <a:extLst>
              <a:ext uri="{FF2B5EF4-FFF2-40B4-BE49-F238E27FC236}">
                <a16:creationId xmlns:a16="http://schemas.microsoft.com/office/drawing/2014/main" id="{FC92C84C-5C3B-F151-B025-3AE820B9A966}"/>
              </a:ext>
            </a:extLst>
          </p:cNvPr>
          <p:cNvSpPr>
            <a:spLocks noGrp="1" noRot="1" noMove="1" noResize="1" noEditPoints="1" noAdjustHandles="1" noChangeArrowheads="1" noChangeShapeType="1"/>
          </p:cNvSpPr>
          <p:nvPr/>
        </p:nvSpPr>
        <p:spPr>
          <a:xfrm flipH="1">
            <a:off x="3726944" y="1807343"/>
            <a:ext cx="888365" cy="888365"/>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b="1">
                <a:solidFill>
                  <a:srgbClr val="213A8F"/>
                </a:solidFill>
                <a:latin typeface="Calibri" panose="020F0502020204030204"/>
              </a:rPr>
              <a:t>3,96</a:t>
            </a:r>
            <a:r>
              <a:rPr kumimoji="0" lang="fi-FI" sz="1400" b="1" i="0" u="none" strike="noStrike" kern="1200" cap="none" spc="0" normalizeH="0" baseline="0" noProof="0">
                <a:ln>
                  <a:noFill/>
                </a:ln>
                <a:solidFill>
                  <a:srgbClr val="213A8F"/>
                </a:solidFill>
                <a:effectLst/>
                <a:uLnTx/>
                <a:uFillTx/>
                <a:latin typeface="Calibri" panose="020F0502020204030204"/>
                <a:ea typeface="+mn-ea"/>
                <a:cs typeface="+mn-cs"/>
              </a:rPr>
              <a:t> </a:t>
            </a:r>
            <a:r>
              <a:rPr lang="fi-FI" sz="1400" b="1" dirty="0">
                <a:solidFill>
                  <a:srgbClr val="213A8F"/>
                </a:solidFill>
                <a:latin typeface="Calibri" panose="020F0502020204030204"/>
              </a:rPr>
              <a:t>(3,62)</a:t>
            </a:r>
            <a:endParaRPr kumimoji="0" lang="ko-KR" altLang="en-US" sz="1400" b="1" i="0" u="none" strike="noStrike" kern="1200" cap="none" spc="0" normalizeH="0" baseline="0" noProof="0" dirty="0">
              <a:ln>
                <a:noFill/>
              </a:ln>
              <a:solidFill>
                <a:srgbClr val="213A8F"/>
              </a:solidFill>
              <a:effectLst/>
              <a:uLnTx/>
              <a:uFillTx/>
              <a:latin typeface="Calibri" panose="020F0502020204030204"/>
              <a:ea typeface="맑은 고딕" panose="020B0503020000020004" pitchFamily="34" charset="-127"/>
              <a:cs typeface="+mn-cs"/>
            </a:endParaRPr>
          </a:p>
        </p:txBody>
      </p:sp>
      <p:sp>
        <p:nvSpPr>
          <p:cNvPr id="20" name="TextBox 19">
            <a:extLst>
              <a:ext uri="{FF2B5EF4-FFF2-40B4-BE49-F238E27FC236}">
                <a16:creationId xmlns:a16="http://schemas.microsoft.com/office/drawing/2014/main" id="{233EFF2A-7AAD-4B14-93EB-076EAD972153}"/>
              </a:ext>
            </a:extLst>
          </p:cNvPr>
          <p:cNvSpPr txBox="1">
            <a:spLocks noGrp="1" noRot="1" noMove="1" noResize="1" noEditPoints="1" noAdjustHandles="1" noChangeArrowheads="1" noChangeShapeType="1"/>
          </p:cNvSpPr>
          <p:nvPr/>
        </p:nvSpPr>
        <p:spPr>
          <a:xfrm>
            <a:off x="1121383" y="3104317"/>
            <a:ext cx="1474037"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Sain apua, kun sitä tarvitsin</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8" name="Oval 7">
            <a:extLst>
              <a:ext uri="{FF2B5EF4-FFF2-40B4-BE49-F238E27FC236}">
                <a16:creationId xmlns:a16="http://schemas.microsoft.com/office/drawing/2014/main" id="{E813F58C-C780-EB84-E9DC-197FFF85751B}"/>
              </a:ext>
            </a:extLst>
          </p:cNvPr>
          <p:cNvSpPr>
            <a:spLocks noGrp="1" noRot="1" noMove="1" noResize="1" noEditPoints="1" noAdjustHandles="1" noChangeArrowheads="1" noChangeShapeType="1"/>
          </p:cNvSpPr>
          <p:nvPr/>
        </p:nvSpPr>
        <p:spPr>
          <a:xfrm flipH="1">
            <a:off x="2790944" y="2968628"/>
            <a:ext cx="888365" cy="888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3,94 </a:t>
            </a:r>
            <a:r>
              <a:rPr lang="fi-FI" sz="1400" b="1" dirty="0">
                <a:solidFill>
                  <a:srgbClr val="213A8F"/>
                </a:solidFill>
                <a:latin typeface="Calibri" panose="020F0502020204030204"/>
              </a:rPr>
              <a:t>(3,61)</a:t>
            </a:r>
            <a:endParaRPr lang="ko-KR" altLang="en-US" sz="1400" b="1" dirty="0">
              <a:solidFill>
                <a:srgbClr val="213A8F"/>
              </a:solidFill>
              <a:latin typeface="Calibri" panose="020F0502020204030204"/>
              <a:ea typeface="맑은 고딕" panose="020B0503020000020004" pitchFamily="34" charset="-12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13A8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638B1F1-1001-4506-A2FF-BEFB60A16B37}"/>
              </a:ext>
            </a:extLst>
          </p:cNvPr>
          <p:cNvSpPr txBox="1">
            <a:spLocks noGrp="1" noRot="1" noMove="1" noResize="1" noEditPoints="1" noAdjustHandles="1" noChangeArrowheads="1" noChangeShapeType="1"/>
          </p:cNvSpPr>
          <p:nvPr/>
        </p:nvSpPr>
        <p:spPr>
          <a:xfrm>
            <a:off x="999241" y="4238639"/>
            <a:ext cx="1717652" cy="95410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Koin oloni turvalliseksi hoidon / palvelun aikana</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0" name="Oval 9">
            <a:extLst>
              <a:ext uri="{FF2B5EF4-FFF2-40B4-BE49-F238E27FC236}">
                <a16:creationId xmlns:a16="http://schemas.microsoft.com/office/drawing/2014/main" id="{D05A3689-C501-4953-E1F0-5AC35DB95161}"/>
              </a:ext>
            </a:extLst>
          </p:cNvPr>
          <p:cNvSpPr>
            <a:spLocks noGrp="1" noRot="1" noMove="1" noResize="1" noEditPoints="1" noAdjustHandles="1" noChangeArrowheads="1" noChangeShapeType="1"/>
          </p:cNvSpPr>
          <p:nvPr/>
        </p:nvSpPr>
        <p:spPr>
          <a:xfrm flipH="1">
            <a:off x="2790944" y="4246439"/>
            <a:ext cx="888365" cy="888365"/>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4,09 </a:t>
            </a:r>
            <a:r>
              <a:rPr lang="fi-FI" sz="1400" b="1" dirty="0">
                <a:solidFill>
                  <a:srgbClr val="213A8F"/>
                </a:solidFill>
                <a:latin typeface="Calibri" panose="020F0502020204030204"/>
              </a:rPr>
              <a:t>(3,60)</a:t>
            </a:r>
            <a:endParaRPr lang="ko-KR" altLang="en-US" sz="1400" b="1" dirty="0">
              <a:solidFill>
                <a:srgbClr val="213A8F"/>
              </a:solidFill>
              <a:latin typeface="Calibri" panose="020F0502020204030204"/>
              <a:ea typeface="맑은 고딕" panose="020B0503020000020004" pitchFamily="34" charset="-12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13A8F"/>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B3F3FCD-B03B-4D2C-B901-F47C7C5B1A68}"/>
              </a:ext>
            </a:extLst>
          </p:cNvPr>
          <p:cNvSpPr txBox="1">
            <a:spLocks noGrp="1" noRot="1" noMove="1" noResize="1" noEditPoints="1" noAdjustHandles="1" noChangeArrowheads="1" noChangeShapeType="1"/>
          </p:cNvSpPr>
          <p:nvPr/>
        </p:nvSpPr>
        <p:spPr>
          <a:xfrm>
            <a:off x="1121383" y="5562078"/>
            <a:ext cx="2419762"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Hoitoani / Asiaani koskevat päätökset tehtiin yhteistyössä kanssani</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1" name="Oval 10">
            <a:extLst>
              <a:ext uri="{FF2B5EF4-FFF2-40B4-BE49-F238E27FC236}">
                <a16:creationId xmlns:a16="http://schemas.microsoft.com/office/drawing/2014/main" id="{F072D9F9-54CA-6247-2E21-04389A729E30}"/>
              </a:ext>
            </a:extLst>
          </p:cNvPr>
          <p:cNvSpPr>
            <a:spLocks noGrp="1" noRot="1" noMove="1" noResize="1" noEditPoints="1" noAdjustHandles="1" noChangeArrowheads="1" noChangeShapeType="1"/>
          </p:cNvSpPr>
          <p:nvPr/>
        </p:nvSpPr>
        <p:spPr>
          <a:xfrm flipH="1">
            <a:off x="3726944" y="5462943"/>
            <a:ext cx="888365" cy="888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3,87 </a:t>
            </a:r>
            <a:r>
              <a:rPr lang="fi-FI" sz="1400" b="1" dirty="0">
                <a:solidFill>
                  <a:srgbClr val="213A8F"/>
                </a:solidFill>
                <a:latin typeface="Calibri" panose="020F0502020204030204"/>
              </a:rPr>
              <a:t>(3,48)</a:t>
            </a:r>
            <a:endParaRPr lang="ko-KR" altLang="en-US" sz="1400" b="1" dirty="0">
              <a:solidFill>
                <a:srgbClr val="213A8F"/>
              </a:solidFill>
              <a:latin typeface="Calibri" panose="020F0502020204030204"/>
              <a:ea typeface="맑은 고딕" panose="020B0503020000020004" pitchFamily="34" charset="-127"/>
            </a:endParaRPr>
          </a:p>
        </p:txBody>
      </p:sp>
      <p:sp>
        <p:nvSpPr>
          <p:cNvPr id="26" name="TextBox 25">
            <a:extLst>
              <a:ext uri="{FF2B5EF4-FFF2-40B4-BE49-F238E27FC236}">
                <a16:creationId xmlns:a16="http://schemas.microsoft.com/office/drawing/2014/main" id="{91314A2D-C318-415D-B409-0CD3638C3142}"/>
              </a:ext>
            </a:extLst>
          </p:cNvPr>
          <p:cNvSpPr txBox="1">
            <a:spLocks noGrp="1" noRot="1" noMove="1" noResize="1" noEditPoints="1" noAdjustHandles="1" noChangeArrowheads="1" noChangeShapeType="1"/>
          </p:cNvSpPr>
          <p:nvPr/>
        </p:nvSpPr>
        <p:spPr>
          <a:xfrm>
            <a:off x="6226771" y="1874018"/>
            <a:ext cx="221123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err="1">
                <a:ln>
                  <a:noFill/>
                </a:ln>
                <a:solidFill>
                  <a:schemeClr val="tx2"/>
                </a:solidFill>
                <a:effectLst/>
                <a:uLnTx/>
                <a:uFillTx/>
                <a:latin typeface="Arial" panose="020B0604020202020204"/>
                <a:ea typeface="굴림" panose="020B0600000101010101" pitchFamily="34" charset="-127"/>
                <a:cs typeface="Arial" pitchFamily="34" charset="0"/>
              </a:rPr>
              <a:t>Tiedän</a:t>
            </a:r>
            <a:r>
              <a:rPr kumimoji="0" lang="en-US"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 </a:t>
            </a:r>
            <a:r>
              <a:rPr kumimoji="0" lang="en-US" altLang="ko-KR" sz="1400" b="1" i="0" u="none" strike="noStrike" kern="1200" cap="none" spc="0" normalizeH="0" baseline="0" noProof="0" err="1">
                <a:ln>
                  <a:noFill/>
                </a:ln>
                <a:solidFill>
                  <a:schemeClr val="tx2"/>
                </a:solidFill>
                <a:effectLst/>
                <a:uLnTx/>
                <a:uFillTx/>
                <a:latin typeface="Arial" panose="020B0604020202020204"/>
                <a:ea typeface="굴림" panose="020B0600000101010101" pitchFamily="34" charset="-127"/>
                <a:cs typeface="Arial" pitchFamily="34" charset="0"/>
              </a:rPr>
              <a:t>miten</a:t>
            </a:r>
            <a:r>
              <a:rPr kumimoji="0" lang="en-US"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 </a:t>
            </a:r>
            <a:r>
              <a:rPr kumimoji="0" lang="en-US" altLang="ko-KR" sz="1400" b="1" i="0" u="none" strike="noStrike" kern="1200" cap="none" spc="0" normalizeH="0" baseline="0" noProof="0" err="1">
                <a:ln>
                  <a:noFill/>
                </a:ln>
                <a:solidFill>
                  <a:schemeClr val="tx2"/>
                </a:solidFill>
                <a:effectLst/>
                <a:uLnTx/>
                <a:uFillTx/>
                <a:latin typeface="Arial" panose="020B0604020202020204"/>
                <a:ea typeface="굴림" panose="020B0600000101010101" pitchFamily="34" charset="-127"/>
                <a:cs typeface="Arial" pitchFamily="34" charset="0"/>
              </a:rPr>
              <a:t>hoitoni</a:t>
            </a:r>
            <a:r>
              <a:rPr kumimoji="0" lang="en-US"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a:t>
            </a:r>
            <a:r>
              <a:rPr kumimoji="0" lang="en-US" altLang="ko-KR" sz="1400" b="1" i="0" u="none" strike="noStrike" kern="1200" cap="none" spc="0" normalizeH="0" baseline="0" noProof="0" err="1">
                <a:ln>
                  <a:noFill/>
                </a:ln>
                <a:solidFill>
                  <a:schemeClr val="tx2"/>
                </a:solidFill>
                <a:effectLst/>
                <a:uLnTx/>
                <a:uFillTx/>
                <a:latin typeface="Arial" panose="020B0604020202020204"/>
                <a:ea typeface="굴림" panose="020B0600000101010101" pitchFamily="34" charset="-127"/>
                <a:cs typeface="Arial" pitchFamily="34" charset="0"/>
              </a:rPr>
              <a:t>palveluni</a:t>
            </a:r>
            <a:r>
              <a:rPr kumimoji="0" lang="en-US"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 </a:t>
            </a:r>
            <a:r>
              <a:rPr kumimoji="0" lang="en-US" altLang="ko-KR" sz="1400" b="1" i="0" u="none" strike="noStrike" kern="1200" cap="none" spc="0" normalizeH="0" baseline="0" noProof="0" err="1">
                <a:ln>
                  <a:noFill/>
                </a:ln>
                <a:solidFill>
                  <a:schemeClr val="tx2"/>
                </a:solidFill>
                <a:effectLst/>
                <a:uLnTx/>
                <a:uFillTx/>
                <a:latin typeface="Arial" panose="020B0604020202020204"/>
                <a:ea typeface="굴림" panose="020B0600000101010101" pitchFamily="34" charset="-127"/>
                <a:cs typeface="Arial" pitchFamily="34" charset="0"/>
              </a:rPr>
              <a:t>jatkuu</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4" name="Oval 13">
            <a:extLst>
              <a:ext uri="{FF2B5EF4-FFF2-40B4-BE49-F238E27FC236}">
                <a16:creationId xmlns:a16="http://schemas.microsoft.com/office/drawing/2014/main" id="{A52C1C1D-3F16-BDAD-4824-BA1E16A22AAB}"/>
              </a:ext>
            </a:extLst>
          </p:cNvPr>
          <p:cNvSpPr>
            <a:spLocks noGrp="1" noRot="1" noMove="1" noResize="1" noEditPoints="1" noAdjustHandles="1" noChangeArrowheads="1" noChangeShapeType="1"/>
          </p:cNvSpPr>
          <p:nvPr/>
        </p:nvSpPr>
        <p:spPr>
          <a:xfrm>
            <a:off x="5238945" y="1807343"/>
            <a:ext cx="888365" cy="888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fi-FI" sz="1400" b="1">
                <a:solidFill>
                  <a:srgbClr val="213A8F"/>
                </a:solidFill>
                <a:latin typeface="Calibri" panose="020F0502020204030204"/>
              </a:rPr>
              <a:t>3,73 </a:t>
            </a:r>
            <a:r>
              <a:rPr lang="fi-FI" sz="1400" b="1" dirty="0">
                <a:solidFill>
                  <a:srgbClr val="213A8F"/>
                </a:solidFill>
                <a:latin typeface="Calibri" panose="020F0502020204030204"/>
              </a:rPr>
              <a:t>(3,91)</a:t>
            </a:r>
            <a:endParaRPr lang="ko-KR" altLang="en-US" sz="1400" b="1" dirty="0">
              <a:solidFill>
                <a:srgbClr val="213A8F"/>
              </a:solidFill>
              <a:latin typeface="Calibri" panose="020F0502020204030204"/>
              <a:ea typeface="맑은 고딕" panose="020B0503020000020004" pitchFamily="34" charset="-127"/>
            </a:endParaRPr>
          </a:p>
          <a:p>
            <a:pPr marL="0" marR="0" lvl="0" indent="0" algn="ctr" defTabSz="914400">
              <a:lnSpc>
                <a:spcPct val="100000"/>
              </a:lnSpc>
              <a:spcBef>
                <a:spcPts val="0"/>
              </a:spcBef>
              <a:spcAft>
                <a:spcPts val="0"/>
              </a:spcAft>
              <a:buNone/>
              <a:tabLst/>
              <a:defRPr/>
            </a:pPr>
            <a:endParaRPr kumimoji="0" lang="en-US" sz="1400" b="1" i="0" u="none" strike="noStrike" kern="1200" cap="none" spc="0" normalizeH="0" baseline="0" noProof="0" dirty="0">
              <a:ln>
                <a:noFill/>
              </a:ln>
              <a:solidFill>
                <a:srgbClr val="213A8F"/>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6ADA1682-79CB-477A-A9FB-04429119CA31}"/>
              </a:ext>
            </a:extLst>
          </p:cNvPr>
          <p:cNvSpPr txBox="1">
            <a:spLocks noGrp="1" noRot="1" noMove="1" noResize="1" noEditPoints="1" noAdjustHandles="1" noChangeArrowheads="1" noChangeShapeType="1"/>
          </p:cNvSpPr>
          <p:nvPr/>
        </p:nvSpPr>
        <p:spPr>
          <a:xfrm>
            <a:off x="7125529" y="2936140"/>
            <a:ext cx="162697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Saamani tieto hoidosta / palvelusta oli ymmärrettävää</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5" name="Oval 14">
            <a:extLst>
              <a:ext uri="{FF2B5EF4-FFF2-40B4-BE49-F238E27FC236}">
                <a16:creationId xmlns:a16="http://schemas.microsoft.com/office/drawing/2014/main" id="{91F4ED22-B579-FFEA-25A3-E180B31A858F}"/>
              </a:ext>
            </a:extLst>
          </p:cNvPr>
          <p:cNvSpPr>
            <a:spLocks noGrp="1" noRot="1" noMove="1" noResize="1" noEditPoints="1" noAdjustHandles="1" noChangeArrowheads="1" noChangeShapeType="1"/>
          </p:cNvSpPr>
          <p:nvPr/>
        </p:nvSpPr>
        <p:spPr>
          <a:xfrm>
            <a:off x="6174945" y="2971659"/>
            <a:ext cx="888365" cy="888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3,94 </a:t>
            </a:r>
            <a:r>
              <a:rPr lang="fi-FI" sz="1400" b="1" dirty="0">
                <a:solidFill>
                  <a:srgbClr val="213A8F"/>
                </a:solidFill>
                <a:latin typeface="Calibri" panose="020F0502020204030204"/>
              </a:rPr>
              <a:t>(3,47)</a:t>
            </a:r>
            <a:endParaRPr lang="ko-KR" altLang="en-US" sz="1400" b="1" dirty="0">
              <a:solidFill>
                <a:srgbClr val="213A8F"/>
              </a:solidFill>
              <a:latin typeface="Calibri" panose="020F0502020204030204"/>
              <a:ea typeface="맑은 고딕" panose="020B0503020000020004" pitchFamily="34" charset="-127"/>
            </a:endParaRPr>
          </a:p>
        </p:txBody>
      </p:sp>
      <p:sp>
        <p:nvSpPr>
          <p:cNvPr id="30" name="TextBox 29">
            <a:extLst>
              <a:ext uri="{FF2B5EF4-FFF2-40B4-BE49-F238E27FC236}">
                <a16:creationId xmlns:a16="http://schemas.microsoft.com/office/drawing/2014/main" id="{5C90F67E-E8DD-4501-A07D-85FF1F9BA783}"/>
              </a:ext>
            </a:extLst>
          </p:cNvPr>
          <p:cNvSpPr txBox="1">
            <a:spLocks noGrp="1" noRot="1" noMove="1" noResize="1" noEditPoints="1" noAdjustHandles="1" noChangeArrowheads="1" noChangeShapeType="1"/>
          </p:cNvSpPr>
          <p:nvPr/>
        </p:nvSpPr>
        <p:spPr>
          <a:xfrm>
            <a:off x="7213063" y="4319961"/>
            <a:ext cx="181380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Koin saamani hoidon / palvelun hyödylliseksi</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6" name="Oval 15">
            <a:extLst>
              <a:ext uri="{FF2B5EF4-FFF2-40B4-BE49-F238E27FC236}">
                <a16:creationId xmlns:a16="http://schemas.microsoft.com/office/drawing/2014/main" id="{663C17BA-C20A-A873-70A7-07D9EBCB38FD}"/>
              </a:ext>
            </a:extLst>
          </p:cNvPr>
          <p:cNvSpPr>
            <a:spLocks noGrp="1" noRot="1" noMove="1" noResize="1" noEditPoints="1" noAdjustHandles="1" noChangeArrowheads="1" noChangeShapeType="1"/>
          </p:cNvSpPr>
          <p:nvPr/>
        </p:nvSpPr>
        <p:spPr>
          <a:xfrm>
            <a:off x="6174945" y="4238639"/>
            <a:ext cx="888365" cy="888365"/>
          </a:xfrm>
          <a:prstGeom prst="ellipse">
            <a:avLst/>
          </a:prstGeom>
          <a:solidFill>
            <a:srgbClr val="85C5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4,04 </a:t>
            </a:r>
            <a:r>
              <a:rPr lang="fi-FI" sz="1400" b="1" dirty="0">
                <a:solidFill>
                  <a:srgbClr val="213A8F"/>
                </a:solidFill>
                <a:latin typeface="Calibri" panose="020F0502020204030204"/>
              </a:rPr>
              <a:t>(3,36)</a:t>
            </a:r>
            <a:endParaRPr lang="ko-KR" altLang="en-US" sz="1400" b="1" dirty="0">
              <a:solidFill>
                <a:srgbClr val="213A8F"/>
              </a:solidFill>
              <a:latin typeface="Calibri" panose="020F0502020204030204"/>
              <a:ea typeface="맑은 고딕" panose="020B0503020000020004" pitchFamily="34" charset="-127"/>
            </a:endParaRPr>
          </a:p>
        </p:txBody>
      </p:sp>
      <p:sp>
        <p:nvSpPr>
          <p:cNvPr id="32" name="TextBox 31">
            <a:extLst>
              <a:ext uri="{FF2B5EF4-FFF2-40B4-BE49-F238E27FC236}">
                <a16:creationId xmlns:a16="http://schemas.microsoft.com/office/drawing/2014/main" id="{5A2EC4E5-2652-4DA6-BD05-8425B8DEF364}"/>
              </a:ext>
            </a:extLst>
          </p:cNvPr>
          <p:cNvSpPr txBox="1">
            <a:spLocks noGrp="1" noRot="1" noMove="1" noResize="1" noEditPoints="1" noAdjustHandles="1" noChangeArrowheads="1" noChangeShapeType="1"/>
          </p:cNvSpPr>
          <p:nvPr/>
        </p:nvSpPr>
        <p:spPr>
          <a:xfrm>
            <a:off x="6268147" y="5576606"/>
            <a:ext cx="169543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altLang="ko-KR"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rPr>
              <a:t>Sain hoitoa ja palvelua äidinkielelläni</a:t>
            </a:r>
            <a:endParaRPr kumimoji="0" lang="ko-KR" altLang="en-US" sz="1400" b="1" i="0" u="none" strike="noStrike" kern="1200" cap="none" spc="0" normalizeH="0" baseline="0" noProof="0">
              <a:ln>
                <a:noFill/>
              </a:ln>
              <a:solidFill>
                <a:schemeClr val="tx2"/>
              </a:solidFill>
              <a:effectLst/>
              <a:uLnTx/>
              <a:uFillTx/>
              <a:latin typeface="Arial" panose="020B0604020202020204"/>
              <a:ea typeface="굴림" panose="020B0600000101010101" pitchFamily="34" charset="-127"/>
              <a:cs typeface="Arial" pitchFamily="34" charset="0"/>
            </a:endParaRPr>
          </a:p>
        </p:txBody>
      </p:sp>
      <p:sp>
        <p:nvSpPr>
          <p:cNvPr id="17" name="Oval 16">
            <a:extLst>
              <a:ext uri="{FF2B5EF4-FFF2-40B4-BE49-F238E27FC236}">
                <a16:creationId xmlns:a16="http://schemas.microsoft.com/office/drawing/2014/main" id="{DF3BAA92-15CD-634E-EE8B-B88EC1158307}"/>
              </a:ext>
            </a:extLst>
          </p:cNvPr>
          <p:cNvSpPr>
            <a:spLocks noGrp="1" noRot="1" noMove="1" noResize="1" noEditPoints="1" noAdjustHandles="1" noChangeArrowheads="1" noChangeShapeType="1"/>
          </p:cNvSpPr>
          <p:nvPr/>
        </p:nvSpPr>
        <p:spPr>
          <a:xfrm>
            <a:off x="5238945" y="5451123"/>
            <a:ext cx="888365" cy="8883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fi-FI" sz="1400" b="1">
                <a:solidFill>
                  <a:srgbClr val="213A8F"/>
                </a:solidFill>
                <a:latin typeface="Calibri" panose="020F0502020204030204"/>
              </a:rPr>
              <a:t>4,34 </a:t>
            </a:r>
            <a:r>
              <a:rPr lang="fi-FI" sz="1400" b="1" dirty="0">
                <a:solidFill>
                  <a:srgbClr val="213A8F"/>
                </a:solidFill>
                <a:latin typeface="Calibri" panose="020F0502020204030204"/>
              </a:rPr>
              <a:t>(4,04)</a:t>
            </a:r>
            <a:endParaRPr lang="ko-KR" altLang="en-US" sz="1400" b="1" dirty="0">
              <a:solidFill>
                <a:srgbClr val="213A8F"/>
              </a:solidFill>
              <a:latin typeface="Calibri" panose="020F0502020204030204"/>
              <a:ea typeface="맑은 고딕" panose="020B0503020000020004" pitchFamily="34" charset="-12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13A8F"/>
              </a:solidFill>
              <a:effectLst/>
              <a:uLnTx/>
              <a:uFillTx/>
              <a:latin typeface="Calibri" panose="020F0502020204030204"/>
              <a:ea typeface="+mn-ea"/>
              <a:cs typeface="+mn-cs"/>
            </a:endParaRPr>
          </a:p>
        </p:txBody>
      </p:sp>
      <p:sp>
        <p:nvSpPr>
          <p:cNvPr id="13" name="TextBox 12"/>
          <p:cNvSpPr txBox="1">
            <a:spLocks noGrp="1" noRot="1" noMove="1" noResize="1" noEditPoints="1" noAdjustHandles="1" noChangeArrowheads="1" noChangeShapeType="1"/>
          </p:cNvSpPr>
          <p:nvPr/>
        </p:nvSpPr>
        <p:spPr>
          <a:xfrm>
            <a:off x="9280024" y="711740"/>
            <a:ext cx="2857398" cy="3939540"/>
          </a:xfrm>
          <a:prstGeom prst="rect">
            <a:avLst/>
          </a:prstGeom>
          <a:noFill/>
        </p:spPr>
        <p:txBody>
          <a:bodyPr wrap="square" lIns="91440" tIns="45720" rIns="91440" bIns="45720" rtlCol="0" anchor="t">
            <a:spAutoFit/>
          </a:bodyPr>
          <a:lstStyle/>
          <a:p>
            <a:pPr lvl="0">
              <a:defRPr/>
            </a:pPr>
            <a:r>
              <a:rPr kumimoji="0" lang="fi-FI" sz="1600" b="1" i="0" u="none" strike="noStrike" kern="1200" cap="none" spc="0" normalizeH="0" baseline="0" noProof="0" dirty="0">
                <a:ln>
                  <a:noFill/>
                </a:ln>
                <a:solidFill>
                  <a:srgbClr val="213A8F"/>
                </a:solidFill>
                <a:effectLst/>
                <a:uLnTx/>
                <a:uFillTx/>
                <a:latin typeface="Arial"/>
                <a:ea typeface="+mn-ea"/>
                <a:cs typeface="Arial"/>
              </a:rPr>
              <a:t>Positiivinen palaute</a:t>
            </a:r>
            <a:endParaRPr lang="fi-FI" sz="1600" b="1" i="0" u="none" strike="noStrike" kern="1200" cap="none" spc="0" normalizeH="0" baseline="0" noProof="0" dirty="0">
              <a:ln>
                <a:noFill/>
              </a:ln>
              <a:solidFill>
                <a:srgbClr val="213A8F"/>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600" b="1" i="0" u="none" strike="noStrike" kern="1200" cap="none" spc="0" normalizeH="0" baseline="0" noProof="0" dirty="0">
              <a:ln>
                <a:noFill/>
              </a:ln>
              <a:solidFill>
                <a:srgbClr val="213A8F"/>
              </a:solidFill>
              <a:effectLst/>
              <a:uLnTx/>
              <a:uFillTx/>
              <a:latin typeface="Arial" panose="020B0604020202020204"/>
              <a:ea typeface="+mn-lt"/>
              <a:cs typeface="Arial" panose="020B0604020202020204"/>
            </a:endParaRPr>
          </a:p>
          <a:p>
            <a:pPr marL="285750" indent="-285750">
              <a:buFont typeface="Calibri"/>
              <a:buChar char="-"/>
              <a:defRPr/>
            </a:pPr>
            <a:r>
              <a:rPr lang="fi-FI" sz="1600" b="1">
                <a:solidFill>
                  <a:srgbClr val="213A8F"/>
                </a:solidFill>
                <a:latin typeface="Arial" panose="020B0604020202020204"/>
                <a:ea typeface="+mn-lt"/>
                <a:cs typeface="Arial" panose="020B0604020202020204"/>
              </a:rPr>
              <a:t>Kuunteleva ja rauhallinen henkilökunta</a:t>
            </a:r>
            <a:endParaRPr lang="fi-FI" sz="1600" b="1" dirty="0">
              <a:solidFill>
                <a:srgbClr val="213A8F"/>
              </a:solidFill>
              <a:latin typeface="Arial" panose="020B0604020202020204"/>
              <a:ea typeface="+mn-lt"/>
              <a:cs typeface="Arial" panose="020B0604020202020204"/>
            </a:endParaRPr>
          </a:p>
          <a:p>
            <a:pPr marL="285750" indent="-285750">
              <a:buFont typeface="Calibri"/>
              <a:buChar char="-"/>
              <a:defRPr/>
            </a:pPr>
            <a:r>
              <a:rPr lang="fi-FI" sz="1600" b="1">
                <a:solidFill>
                  <a:srgbClr val="213A8F"/>
                </a:solidFill>
                <a:latin typeface="Arial" panose="020B0604020202020204"/>
                <a:ea typeface="+mn-lt"/>
                <a:cs typeface="Arial" panose="020B0604020202020204"/>
              </a:rPr>
              <a:t>Ystävällinen kohtaaminen</a:t>
            </a:r>
            <a:endParaRPr lang="fi-FI" sz="1600" b="1" dirty="0">
              <a:solidFill>
                <a:srgbClr val="213A8F"/>
              </a:solidFill>
              <a:latin typeface="Arial" panose="020B0604020202020204"/>
              <a:ea typeface="+mn-lt"/>
              <a:cs typeface="Arial" panose="020B0604020202020204"/>
            </a:endParaRPr>
          </a:p>
          <a:p>
            <a:pPr marL="285750" indent="-285750">
              <a:buFont typeface="Calibri"/>
              <a:buChar char="-"/>
              <a:defRPr/>
            </a:pPr>
            <a:r>
              <a:rPr lang="fi-FI" sz="1600" b="1">
                <a:solidFill>
                  <a:srgbClr val="213A8F"/>
                </a:solidFill>
                <a:latin typeface="Arial" panose="020B0604020202020204"/>
                <a:ea typeface="+mn-lt"/>
                <a:cs typeface="Arial" panose="020B0604020202020204"/>
              </a:rPr>
              <a:t>Sain hyviä ahdistuksen hallintakeinoja</a:t>
            </a:r>
            <a:endParaRPr lang="fi-FI" sz="1600" b="1" dirty="0">
              <a:solidFill>
                <a:srgbClr val="213A8F"/>
              </a:solidFill>
              <a:latin typeface="Arial" panose="020B0604020202020204"/>
              <a:ea typeface="+mn-lt"/>
              <a:cs typeface="Arial" panose="020B0604020202020204"/>
            </a:endParaRPr>
          </a:p>
          <a:p>
            <a:pPr marL="285750" indent="-285750">
              <a:buFont typeface="Calibri"/>
              <a:buChar char="-"/>
              <a:defRPr/>
            </a:pPr>
            <a:endParaRPr lang="fi-FI" sz="1600" b="1" dirty="0">
              <a:solidFill>
                <a:srgbClr val="213A8F"/>
              </a:solidFill>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dirty="0">
                <a:ln>
                  <a:noFill/>
                </a:ln>
                <a:solidFill>
                  <a:srgbClr val="213A8F"/>
                </a:solidFill>
                <a:effectLst/>
                <a:uLnTx/>
                <a:uFillTx/>
                <a:latin typeface="Arial" panose="020B0604020202020204"/>
                <a:ea typeface="+mn-lt"/>
                <a:cs typeface="Arial" panose="020B0604020202020204"/>
              </a:rPr>
              <a:t>Negatiivinen palaute</a:t>
            </a:r>
            <a:endParaRPr lang="fi-FI" sz="1600" b="1" i="0" u="none" strike="noStrike" kern="1200" cap="none" spc="0" normalizeH="0" baseline="0" noProof="0" dirty="0">
              <a:ln>
                <a:noFill/>
              </a:ln>
              <a:solidFill>
                <a:srgbClr val="213A8F"/>
              </a:solidFill>
              <a:effectLst/>
              <a:uLnTx/>
              <a:uFillTx/>
              <a:latin typeface="Arial" panose="020B0604020202020204"/>
              <a:ea typeface="+mn-lt"/>
              <a:cs typeface="Arial" panose="020B0604020202020204"/>
            </a:endParaRPr>
          </a:p>
          <a:p>
            <a:pPr>
              <a:defRPr/>
            </a:pPr>
            <a:r>
              <a:rPr lang="fi-FI" sz="1600" b="1" dirty="0">
                <a:solidFill>
                  <a:srgbClr val="213A8F"/>
                </a:solidFill>
                <a:latin typeface="Arial" panose="020B0604020202020204"/>
                <a:ea typeface="+mn-lt"/>
                <a:cs typeface="Arial" panose="020B0604020202020204"/>
              </a:rPr>
              <a:t>-   omahoitajakeskustelu ei </a:t>
            </a:r>
            <a:r>
              <a:rPr lang="fi-FI" sz="1600" b="1">
                <a:solidFill>
                  <a:srgbClr val="213A8F"/>
                </a:solidFill>
                <a:latin typeface="Arial" panose="020B0604020202020204"/>
                <a:ea typeface="+mn-lt"/>
                <a:cs typeface="Arial" panose="020B0604020202020204"/>
              </a:rPr>
              <a:t>toteutunut päivittäin</a:t>
            </a:r>
            <a:endParaRPr lang="fi-FI" sz="1600" b="1" dirty="0">
              <a:solidFill>
                <a:srgbClr val="213A8F"/>
              </a:solidFill>
              <a:latin typeface="Arial" panose="020B0604020202020204"/>
              <a:ea typeface="+mn-lt"/>
              <a:cs typeface="Arial" panose="020B0604020202020204"/>
            </a:endParaRPr>
          </a:p>
          <a:p>
            <a:pPr>
              <a:defRPr/>
            </a:pPr>
            <a:endParaRPr lang="fi-FI" sz="1400" b="1" dirty="0">
              <a:solidFill>
                <a:srgbClr val="213A8F"/>
              </a:solidFill>
              <a:latin typeface="Arial" panose="020B0604020202020204"/>
              <a:ea typeface="+mn-lt"/>
              <a:cs typeface="Arial" panose="020B0604020202020204"/>
            </a:endParaRPr>
          </a:p>
          <a:p>
            <a:pPr>
              <a:defRPr/>
            </a:pPr>
            <a:r>
              <a:rPr lang="fi-FI" sz="1400" b="1">
                <a:solidFill>
                  <a:srgbClr val="213A8F"/>
                </a:solidFill>
                <a:latin typeface="Arial" panose="020B0604020202020204"/>
                <a:ea typeface="+mn-lt"/>
                <a:cs typeface="Arial" panose="020B0604020202020204"/>
              </a:rPr>
              <a:t> </a:t>
            </a:r>
            <a:endParaRPr lang="fi-FI" sz="1400" b="1" dirty="0">
              <a:solidFill>
                <a:srgbClr val="213A8F"/>
              </a:solidFill>
              <a:latin typeface="Arial" panose="020B0604020202020204"/>
              <a:ea typeface="+mn-lt"/>
              <a:cs typeface="Arial" panose="020B0604020202020204"/>
            </a:endParaRPr>
          </a:p>
          <a:p>
            <a:pPr marL="285750" indent="-285750">
              <a:buFont typeface="Calibri"/>
              <a:buChar char="-"/>
              <a:defRPr/>
            </a:pPr>
            <a:endParaRPr lang="fi-FI" sz="1400" b="1" dirty="0">
              <a:solidFill>
                <a:srgbClr val="213A8F"/>
              </a:solidFill>
              <a:latin typeface="Arial" panose="020B0604020202020204"/>
              <a:ea typeface="+mn-lt"/>
              <a:cs typeface="Arial" panose="020B0604020202020204"/>
            </a:endParaRPr>
          </a:p>
        </p:txBody>
      </p:sp>
      <p:pic>
        <p:nvPicPr>
          <p:cNvPr id="19" name="Graphic 18">
            <a:extLst>
              <a:ext uri="{FF2B5EF4-FFF2-40B4-BE49-F238E27FC236}">
                <a16:creationId xmlns:a16="http://schemas.microsoft.com/office/drawing/2014/main" id="{6E09F109-ADBA-1780-40A6-8753F266EC9E}"/>
              </a:ext>
              <a:ext uri="{C183D7F6-B498-43B3-948B-1728B52AA6E4}">
                <adec:decorative xmlns:adec="http://schemas.microsoft.com/office/drawing/2017/decorative" val="1"/>
              </a:ext>
            </a:extLst>
          </p:cNvPr>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2070" y="711740"/>
            <a:ext cx="659625" cy="659625"/>
          </a:xfrm>
          <a:prstGeom prst="rect">
            <a:avLst/>
          </a:prstGeom>
        </p:spPr>
      </p:pic>
      <p:pic>
        <p:nvPicPr>
          <p:cNvPr id="21" name="Graphic 20">
            <a:extLst>
              <a:ext uri="{FF2B5EF4-FFF2-40B4-BE49-F238E27FC236}">
                <a16:creationId xmlns:a16="http://schemas.microsoft.com/office/drawing/2014/main" id="{CF3BEB49-B738-30B9-FA55-DF1F8A1E45CD}"/>
              </a:ext>
              <a:ext uri="{C183D7F6-B498-43B3-948B-1728B52AA6E4}">
                <adec:decorative xmlns:adec="http://schemas.microsoft.com/office/drawing/2017/decorative" val="1"/>
              </a:ext>
            </a:extLst>
          </p:cNvPr>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72069" y="2008485"/>
            <a:ext cx="659625" cy="659625"/>
          </a:xfrm>
          <a:prstGeom prst="rect">
            <a:avLst/>
          </a:prstGeom>
        </p:spPr>
      </p:pic>
      <p:sp>
        <p:nvSpPr>
          <p:cNvPr id="5" name="TextBox 33">
            <a:extLst>
              <a:ext uri="{FF2B5EF4-FFF2-40B4-BE49-F238E27FC236}">
                <a16:creationId xmlns:a16="http://schemas.microsoft.com/office/drawing/2014/main" id="{6EB7A05C-2C4D-C2AF-9E93-7DC0CF2BE7B7}"/>
              </a:ext>
            </a:extLst>
          </p:cNvPr>
          <p:cNvSpPr txBox="1">
            <a:spLocks noGrp="1" noRot="1" noMove="1" noResize="1" noEditPoints="1" noAdjustHandles="1" noChangeArrowheads="1" noChangeShapeType="1"/>
          </p:cNvSpPr>
          <p:nvPr/>
        </p:nvSpPr>
        <p:spPr>
          <a:xfrm>
            <a:off x="9400039" y="5202831"/>
            <a:ext cx="1820593" cy="523220"/>
          </a:xfrm>
          <a:prstGeom prst="rect">
            <a:avLst/>
          </a:prstGeom>
          <a:noFill/>
        </p:spPr>
        <p:txBody>
          <a:bodyPr wrap="square" lIns="91440" tIns="45720" rIns="91440" bIns="45720" rtlCol="0" anchor="t">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chemeClr val="accent5"/>
                </a:solidFill>
                <a:effectLst/>
                <a:uLnTx/>
                <a:uFillTx/>
                <a:latin typeface="Arial" panose="020B0604020202020204"/>
                <a:ea typeface="+mn-ea"/>
                <a:cs typeface="+mn-cs"/>
              </a:rPr>
              <a:t>Muistutukset ja kantelut (lkm)</a:t>
            </a:r>
            <a:endParaRPr lang="en-US" sz="1400" b="1" i="0" u="none" strike="noStrike" kern="1200" cap="none" spc="0" normalizeH="0" baseline="0" noProof="0" dirty="0">
              <a:ln>
                <a:noFill/>
              </a:ln>
              <a:solidFill>
                <a:schemeClr val="accent5"/>
              </a:solidFill>
              <a:effectLst/>
              <a:uLnTx/>
              <a:uFillTx/>
              <a:latin typeface="Arial" panose="020B0604020202020204"/>
              <a:cs typeface="Arial"/>
            </a:endParaRPr>
          </a:p>
        </p:txBody>
      </p:sp>
      <p:sp>
        <p:nvSpPr>
          <p:cNvPr id="9" name="TextBox 13">
            <a:extLst>
              <a:ext uri="{FF2B5EF4-FFF2-40B4-BE49-F238E27FC236}">
                <a16:creationId xmlns:a16="http://schemas.microsoft.com/office/drawing/2014/main" id="{5517D60A-C591-4544-F224-CB292F193C1D}"/>
              </a:ext>
            </a:extLst>
          </p:cNvPr>
          <p:cNvSpPr txBox="1">
            <a:spLocks noGrp="1" noRot="1" noMove="1" noResize="1" noEditPoints="1" noAdjustHandles="1" noChangeArrowheads="1" noChangeShapeType="1"/>
          </p:cNvSpPr>
          <p:nvPr/>
        </p:nvSpPr>
        <p:spPr>
          <a:xfrm>
            <a:off x="9329174" y="5807706"/>
            <a:ext cx="1962321" cy="338554"/>
          </a:xfrm>
          <a:prstGeom prst="rect">
            <a:avLst/>
          </a:prstGeom>
          <a:noFill/>
        </p:spPr>
        <p:txBody>
          <a:bodyPr wrap="square" lIns="91440" tIns="45720" rIns="91440" bIns="45720" rtlCol="0" anchor="t">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b="1">
                <a:latin typeface="Arial" panose="020B0604020202020204"/>
              </a:rPr>
              <a:t>11(10</a:t>
            </a:r>
            <a:r>
              <a:rPr kumimoji="0" lang="fi-FI" sz="1600" b="1" i="0" u="none" strike="noStrike" kern="1200" cap="none" spc="0" normalizeH="0" baseline="0" noProof="0">
                <a:ln>
                  <a:noFill/>
                </a:ln>
                <a:effectLst/>
                <a:uLnTx/>
                <a:uFillTx/>
                <a:latin typeface="Arial" panose="020B0604020202020204"/>
                <a:ea typeface="+mn-ea"/>
                <a:cs typeface="+mn-cs"/>
              </a:rPr>
              <a:t>)</a:t>
            </a:r>
            <a:endParaRPr kumimoji="0" lang="en-US" sz="1800" b="1"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711752635"/>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2D604-4B15-77B4-DAFB-005465C73B81}"/>
              </a:ext>
            </a:extLst>
          </p:cNvPr>
          <p:cNvSpPr>
            <a:spLocks noGrp="1" noRot="1" noMove="1" noResize="1" noEditPoints="1" noAdjustHandles="1" noChangeArrowheads="1" noChangeShapeType="1"/>
          </p:cNvSpPr>
          <p:nvPr>
            <p:ph type="title" idx="4294967295"/>
          </p:nvPr>
        </p:nvSpPr>
        <p:spPr>
          <a:xfrm>
            <a:off x="1652400" y="414000"/>
            <a:ext cx="9125505" cy="909453"/>
          </a:xfrm>
        </p:spPr>
        <p:txBody>
          <a:bodyPr/>
          <a:lstStyle/>
          <a:p>
            <a:r>
              <a:rPr lang="fi-FI" b="1" dirty="0"/>
              <a:t>Osallisuus		</a:t>
            </a:r>
            <a:endParaRPr lang="sv-SE" dirty="0">
              <a:cs typeface="Arial" panose="020B0604020202020204"/>
            </a:endParaRPr>
          </a:p>
        </p:txBody>
      </p:sp>
      <p:sp>
        <p:nvSpPr>
          <p:cNvPr id="3" name="Rectangle: Rounded Corners 2">
            <a:extLst>
              <a:ext uri="{FF2B5EF4-FFF2-40B4-BE49-F238E27FC236}">
                <a16:creationId xmlns:a16="http://schemas.microsoft.com/office/drawing/2014/main" id="{BABB2387-2008-57CC-BB4A-9597C1A9050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auto">
          <a:xfrm>
            <a:off x="1205433" y="1323453"/>
            <a:ext cx="5111142" cy="3081597"/>
          </a:xfrm>
          <a:prstGeom prst="roundRect">
            <a:avLst/>
          </a:prstGeom>
          <a:solidFill>
            <a:schemeClr val="tx1">
              <a:alpha val="22000"/>
            </a:schemeClr>
          </a:solidFill>
          <a:ln w="28575" cap="flat" cmpd="sng" algn="ctr">
            <a:noFill/>
            <a:prstDash val="lgDash"/>
            <a:miter lim="800000"/>
            <a:headEnd type="none" w="med" len="med"/>
            <a:tailEnd type="none" w="med" len="med"/>
          </a:ln>
        </p:spPr>
        <p:txBody>
          <a:bodyPr lIns="0" tIns="18288" rIns="0" bIns="18288" rtlCol="0" anchor="ctr" anchorCtr="1">
            <a:normAutofit/>
          </a:bodyPr>
          <a:lstStyle/>
          <a:p>
            <a:pPr>
              <a:defRPr/>
            </a:pPr>
            <a:endParaRPr lang="fi-FI" sz="800" b="1" dirty="0">
              <a:solidFill>
                <a:srgbClr val="000000"/>
              </a:solidFill>
              <a:cs typeface="Arial"/>
            </a:endParaRPr>
          </a:p>
        </p:txBody>
      </p:sp>
      <p:sp>
        <p:nvSpPr>
          <p:cNvPr id="9" name="TextBox 8">
            <a:extLst>
              <a:ext uri="{FF2B5EF4-FFF2-40B4-BE49-F238E27FC236}">
                <a16:creationId xmlns:a16="http://schemas.microsoft.com/office/drawing/2014/main" id="{6293015D-D1AE-6165-00F6-D490CA772E38}"/>
              </a:ext>
            </a:extLst>
          </p:cNvPr>
          <p:cNvSpPr txBox="1">
            <a:spLocks noGrp="1" noRot="1" noMove="1" noResize="1" noEditPoints="1" noAdjustHandles="1" noChangeArrowheads="1" noChangeShapeType="1"/>
          </p:cNvSpPr>
          <p:nvPr/>
        </p:nvSpPr>
        <p:spPr>
          <a:xfrm>
            <a:off x="1205432" y="1431453"/>
            <a:ext cx="5111143" cy="3477875"/>
          </a:xfrm>
          <a:prstGeom prst="rect">
            <a:avLst/>
          </a:prstGeom>
          <a:noFill/>
        </p:spPr>
        <p:txBody>
          <a:bodyPr wrap="square" lIns="91440" tIns="45720" rIns="91440" bIns="45720" rtlCol="0" anchor="t">
            <a:spAutoFit/>
          </a:bodyPr>
          <a:lstStyle/>
          <a:p>
            <a:r>
              <a:rPr lang="fi-FI" sz="1400" b="1">
                <a:solidFill>
                  <a:schemeClr val="accent6"/>
                </a:solidFill>
                <a:latin typeface="+mj-lt"/>
              </a:rPr>
              <a:t>Miten tuetaan asiakkaiden ja läheisten osallisuuttapalveluiden suunnittelussa, toteutuksessa ja arvioinnissa:</a:t>
            </a:r>
            <a:endParaRPr lang="fi-FI" sz="1400" b="1" dirty="0">
              <a:solidFill>
                <a:schemeClr val="accent6"/>
              </a:solidFill>
              <a:cs typeface="Arial" panose="020B0604020202020204"/>
            </a:endParaRPr>
          </a:p>
          <a:p>
            <a:endParaRPr lang="fi-FI" sz="1400" b="1" dirty="0">
              <a:solidFill>
                <a:schemeClr val="accent6"/>
              </a:solidFill>
              <a:cs typeface="Arial" panose="020B0604020202020204"/>
            </a:endParaRPr>
          </a:p>
          <a:p>
            <a:r>
              <a:rPr lang="fi-FI" sz="1300" b="1">
                <a:solidFill>
                  <a:schemeClr val="accent6"/>
                </a:solidFill>
                <a:cs typeface="Arial"/>
              </a:rPr>
              <a:t>Mahdollisuus palautteen antamiseen eri tavoin.</a:t>
            </a:r>
            <a:endParaRPr lang="fi-FI" sz="1300" b="1" dirty="0">
              <a:solidFill>
                <a:schemeClr val="accent6"/>
              </a:solidFill>
              <a:cs typeface="Arial"/>
            </a:endParaRPr>
          </a:p>
          <a:p>
            <a:r>
              <a:rPr lang="fi-FI" sz="1300" b="1">
                <a:solidFill>
                  <a:schemeClr val="accent6"/>
                </a:solidFill>
                <a:cs typeface="Arial"/>
              </a:rPr>
              <a:t>Sovitut perhekeskustelut ja muu keskustelu omaisten kanssa salassapitosäädökset </a:t>
            </a:r>
            <a:r>
              <a:rPr lang="fi-FI" sz="1300" b="1" dirty="0">
                <a:solidFill>
                  <a:schemeClr val="accent6"/>
                </a:solidFill>
                <a:cs typeface="Arial"/>
              </a:rPr>
              <a:t>huomioiden.</a:t>
            </a:r>
          </a:p>
          <a:p>
            <a:r>
              <a:rPr lang="fi-FI" sz="1300" b="1" dirty="0">
                <a:solidFill>
                  <a:schemeClr val="accent6"/>
                </a:solidFill>
                <a:cs typeface="Arial"/>
              </a:rPr>
              <a:t>Lasten – ja nuorten palveluissa hoito on perhekeskeistä ja perhe </a:t>
            </a:r>
            <a:r>
              <a:rPr lang="fi-FI" sz="1300" b="1">
                <a:solidFill>
                  <a:schemeClr val="accent6"/>
                </a:solidFill>
                <a:cs typeface="Arial"/>
              </a:rPr>
              <a:t>huomioidaan aina osana hoitoa.</a:t>
            </a:r>
            <a:endParaRPr lang="fi-FI" sz="1300" b="1" dirty="0">
              <a:solidFill>
                <a:schemeClr val="accent6"/>
              </a:solidFill>
              <a:cs typeface="Arial"/>
            </a:endParaRPr>
          </a:p>
          <a:p>
            <a:r>
              <a:rPr lang="fi-FI" sz="1300" b="1">
                <a:solidFill>
                  <a:schemeClr val="accent6"/>
                </a:solidFill>
                <a:cs typeface="Arial"/>
              </a:rPr>
              <a:t>Osastohoidossa pidetään yhteisökeskusteluja/aamukokouksia potilaiden kanssa.  </a:t>
            </a:r>
            <a:endParaRPr lang="fi-FI" sz="1300" b="1" dirty="0">
              <a:solidFill>
                <a:schemeClr val="accent6"/>
              </a:solidFill>
              <a:cs typeface="Arial"/>
            </a:endParaRPr>
          </a:p>
          <a:p>
            <a:r>
              <a:rPr lang="fi-FI" sz="1300" b="1">
                <a:solidFill>
                  <a:schemeClr val="accent6"/>
                </a:solidFill>
                <a:cs typeface="Arial"/>
              </a:rPr>
              <a:t>Osastohoito kehittää parhaillaan sekä uusille työntekijöille että </a:t>
            </a:r>
            <a:r>
              <a:rPr lang="fi-FI" sz="1300" b="1" dirty="0">
                <a:solidFill>
                  <a:schemeClr val="accent6"/>
                </a:solidFill>
                <a:cs typeface="Arial"/>
              </a:rPr>
              <a:t>omaisille suunnattua tietoa omaisten osallisuudesta hoidossa sekä siitä, mitä palveluja omaiset voivat saada </a:t>
            </a:r>
            <a:r>
              <a:rPr lang="fi-FI" sz="1300" b="1">
                <a:solidFill>
                  <a:schemeClr val="accent6"/>
                </a:solidFill>
                <a:cs typeface="Arial"/>
              </a:rPr>
              <a:t>kolmannelta sektorilta.</a:t>
            </a:r>
            <a:endParaRPr lang="en-US" sz="1200" b="1">
              <a:solidFill>
                <a:schemeClr val="accent6"/>
              </a:solidFill>
              <a:cs typeface="Arial"/>
            </a:endParaRPr>
          </a:p>
          <a:p>
            <a:r>
              <a:rPr lang="sv-SE" sz="1200" b="1" dirty="0">
                <a:solidFill>
                  <a:schemeClr val="accent6"/>
                </a:solidFill>
                <a:cs typeface="Arial"/>
              </a:rPr>
              <a:t> </a:t>
            </a:r>
            <a:endParaRPr lang="fi-FI" sz="1200" b="1" dirty="0">
              <a:solidFill>
                <a:schemeClr val="accent6"/>
              </a:solidFill>
              <a:cs typeface="Arial"/>
            </a:endParaRPr>
          </a:p>
          <a:p>
            <a:endParaRPr lang="sv-SE" sz="900" b="1" dirty="0">
              <a:solidFill>
                <a:schemeClr val="accent5"/>
              </a:solidFill>
              <a:cs typeface="Arial"/>
            </a:endParaRPr>
          </a:p>
        </p:txBody>
      </p:sp>
      <p:sp>
        <p:nvSpPr>
          <p:cNvPr id="10" name="TextBox 9">
            <a:extLst>
              <a:ext uri="{FF2B5EF4-FFF2-40B4-BE49-F238E27FC236}">
                <a16:creationId xmlns:a16="http://schemas.microsoft.com/office/drawing/2014/main" id="{DAC808CD-48EC-E844-D2DD-5C1903E242DF}"/>
              </a:ext>
            </a:extLst>
          </p:cNvPr>
          <p:cNvSpPr txBox="1">
            <a:spLocks noGrp="1" noRot="1" noMove="1" noResize="1" noEditPoints="1" noAdjustHandles="1" noChangeArrowheads="1" noChangeShapeType="1"/>
          </p:cNvSpPr>
          <p:nvPr/>
        </p:nvSpPr>
        <p:spPr>
          <a:xfrm>
            <a:off x="6581755" y="1431453"/>
            <a:ext cx="5268869" cy="1738938"/>
          </a:xfrm>
          <a:prstGeom prst="rect">
            <a:avLst/>
          </a:prstGeom>
          <a:noFill/>
        </p:spPr>
        <p:txBody>
          <a:bodyPr wrap="square" lIns="91440" tIns="45720" rIns="91440" bIns="45720" rtlCol="0" anchor="t">
            <a:spAutoFit/>
          </a:bodyPr>
          <a:lstStyle/>
          <a:p>
            <a:pPr lvl="0"/>
            <a:r>
              <a:rPr lang="fi-FI" sz="1400" b="1" dirty="0">
                <a:solidFill>
                  <a:schemeClr val="accent5"/>
                </a:solidFill>
                <a:latin typeface="+mj-lt"/>
              </a:rPr>
              <a:t>Yhdessä sovitut teemat järjestöjen kanssa palveluiden kehittämiseen:</a:t>
            </a:r>
          </a:p>
          <a:p>
            <a:pPr>
              <a:defRPr/>
            </a:pPr>
            <a:endParaRPr lang="fi-FI" sz="1300" b="1" dirty="0">
              <a:solidFill>
                <a:schemeClr val="accent5"/>
              </a:solidFill>
              <a:latin typeface="Arial" panose="020B0604020202020204"/>
              <a:cs typeface="Arial"/>
            </a:endParaRPr>
          </a:p>
          <a:p>
            <a:pPr>
              <a:defRPr/>
            </a:pPr>
            <a:r>
              <a:rPr lang="sv-SE" sz="1300" b="1">
                <a:solidFill>
                  <a:schemeClr val="accent6"/>
                </a:solidFill>
                <a:latin typeface="Arial" panose="020B0604020202020204"/>
                <a:cs typeface="Arial"/>
              </a:rPr>
              <a:t>Itsemurhan ennaltaehkäisyn verkostotyö.</a:t>
            </a:r>
          </a:p>
          <a:p>
            <a:pPr>
              <a:defRPr/>
            </a:pPr>
            <a:endParaRPr lang="sv-SE" sz="1300" b="1" dirty="0">
              <a:solidFill>
                <a:schemeClr val="accent6"/>
              </a:solidFill>
              <a:cs typeface="Arial"/>
            </a:endParaRPr>
          </a:p>
          <a:p>
            <a:pPr>
              <a:defRPr/>
            </a:pPr>
            <a:r>
              <a:rPr lang="fi-FI" sz="1300" b="1">
                <a:solidFill>
                  <a:schemeClr val="accent6"/>
                </a:solidFill>
                <a:cs typeface="Arial"/>
              </a:rPr>
              <a:t>Project Liv lahjoittaa ”puuhakasseja” tai lapsille lahjoitettavia tuotteita säännöllisesti. </a:t>
            </a:r>
            <a:endParaRPr lang="sv-SE" sz="1300" b="1" dirty="0">
              <a:solidFill>
                <a:schemeClr val="accent6"/>
              </a:solidFill>
              <a:cs typeface="Arial"/>
            </a:endParaRPr>
          </a:p>
          <a:p>
            <a:pPr>
              <a:defRPr/>
            </a:pPr>
            <a:endParaRPr lang="sv-SE" sz="1400" dirty="0">
              <a:solidFill>
                <a:srgbClr val="213A8F"/>
              </a:solidFill>
              <a:latin typeface="Arial" panose="020B0604020202020204"/>
              <a:cs typeface="Arial" panose="020B0604020202020204"/>
            </a:endParaRPr>
          </a:p>
        </p:txBody>
      </p:sp>
      <p:sp>
        <p:nvSpPr>
          <p:cNvPr id="5" name="TextBox 4">
            <a:extLst>
              <a:ext uri="{FF2B5EF4-FFF2-40B4-BE49-F238E27FC236}">
                <a16:creationId xmlns:a16="http://schemas.microsoft.com/office/drawing/2014/main" id="{4D72DC3C-25D3-2071-DC1A-6ADA83D99563}"/>
              </a:ext>
            </a:extLst>
          </p:cNvPr>
          <p:cNvSpPr txBox="1">
            <a:spLocks noGrp="1" noRot="1" noMove="1" noResize="1" noEditPoints="1" noAdjustHandles="1" noChangeArrowheads="1" noChangeShapeType="1"/>
          </p:cNvSpPr>
          <p:nvPr/>
        </p:nvSpPr>
        <p:spPr>
          <a:xfrm>
            <a:off x="1205432" y="4667637"/>
            <a:ext cx="5111144" cy="1169551"/>
          </a:xfrm>
          <a:prstGeom prst="rect">
            <a:avLst/>
          </a:prstGeom>
          <a:noFill/>
        </p:spPr>
        <p:txBody>
          <a:bodyPr wrap="square" lIns="91440" tIns="45720" rIns="91440" bIns="45720" anchor="t">
            <a:spAutoFit/>
          </a:bodyPr>
          <a:lstStyle/>
          <a:p>
            <a:r>
              <a:rPr lang="fi-FI" sz="1400" b="1" dirty="0">
                <a:solidFill>
                  <a:schemeClr val="accent5"/>
                </a:solidFill>
                <a:latin typeface="+mj-lt"/>
              </a:rPr>
              <a:t>Asiakasosallistujia, kokemusosaajia tai asiakasraati on mukana palvelujen kehittämisessä ja arvioinnissa:</a:t>
            </a:r>
          </a:p>
          <a:p>
            <a:pPr>
              <a:defRPr/>
            </a:pPr>
            <a:endParaRPr lang="fi-FI" sz="1400" b="1" dirty="0">
              <a:solidFill>
                <a:schemeClr val="accent5"/>
              </a:solidFill>
              <a:latin typeface="Arial" panose="020B0604020202020204"/>
            </a:endParaRPr>
          </a:p>
          <a:p>
            <a:pPr>
              <a:defRPr/>
            </a:pPr>
            <a:r>
              <a:rPr lang="fi-FI" sz="1300" b="1">
                <a:solidFill>
                  <a:schemeClr val="accent5"/>
                </a:solidFill>
                <a:latin typeface="Arial" panose="020B0604020202020204"/>
                <a:cs typeface="Arial"/>
              </a:rPr>
              <a:t>Ei ole toteutunut.</a:t>
            </a:r>
            <a:endParaRPr lang="fi-FI" sz="1300" b="1" dirty="0">
              <a:solidFill>
                <a:schemeClr val="accent5"/>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chemeClr val="tx2"/>
                </a:solidFill>
                <a:effectLst/>
                <a:uLnTx/>
                <a:uFillTx/>
                <a:latin typeface="Arial" panose="020B0604020202020204"/>
                <a:ea typeface="+mn-ea"/>
                <a:cs typeface="+mn-cs"/>
              </a:rPr>
              <a:t>​</a:t>
            </a:r>
            <a:endParaRPr kumimoji="0" lang="fi-FI" sz="1400" b="0" i="0" u="none" strike="sngStrike" kern="1200" cap="none" spc="0" normalizeH="0" baseline="0" noProof="0" dirty="0">
              <a:ln>
                <a:noFill/>
              </a:ln>
              <a:solidFill>
                <a:schemeClr val="tx2"/>
              </a:solidFill>
              <a:effectLst/>
              <a:uLnTx/>
              <a:uFillTx/>
              <a:latin typeface="Arial" panose="020B0604020202020204"/>
              <a:ea typeface="+mn-ea"/>
              <a:cs typeface="Times New Roman"/>
            </a:endParaRPr>
          </a:p>
        </p:txBody>
      </p:sp>
      <p:sp>
        <p:nvSpPr>
          <p:cNvPr id="6" name="Rectangle: Rounded Corners 5">
            <a:extLst>
              <a:ext uri="{FF2B5EF4-FFF2-40B4-BE49-F238E27FC236}">
                <a16:creationId xmlns:a16="http://schemas.microsoft.com/office/drawing/2014/main" id="{FD3D0E33-C044-69BA-5072-E7EA05E13A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bwMode="auto">
          <a:xfrm>
            <a:off x="6581754" y="3264339"/>
            <a:ext cx="5268869" cy="3081597"/>
          </a:xfrm>
          <a:prstGeom prst="roundRect">
            <a:avLst/>
          </a:prstGeom>
          <a:solidFill>
            <a:schemeClr val="tx1">
              <a:alpha val="22000"/>
            </a:schemeClr>
          </a:solidFill>
          <a:ln w="28575" cap="flat" cmpd="sng" algn="ctr">
            <a:noFill/>
            <a:prstDash val="lgDash"/>
            <a:miter lim="800000"/>
            <a:headEnd type="none" w="med" len="med"/>
            <a:tailEnd type="none" w="med" len="med"/>
          </a:ln>
        </p:spPr>
        <p:txBody>
          <a:bodyPr lIns="0" tIns="18288" rIns="0" bIns="18288" rtlCol="0" anchor="ctr" anchorCtr="1">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400" b="0" i="0" u="none" strike="noStrike" kern="1200" cap="none" spc="0" normalizeH="0" baseline="0" noProof="0">
              <a:ln>
                <a:noFill/>
              </a:ln>
              <a:solidFill>
                <a:srgbClr val="213A8F"/>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669E2315-12F2-68DA-4393-F0437FF5C331}"/>
              </a:ext>
            </a:extLst>
          </p:cNvPr>
          <p:cNvSpPr txBox="1">
            <a:spLocks noGrp="1" noRot="1" noMove="1" noResize="1" noEditPoints="1" noAdjustHandles="1" noChangeArrowheads="1" noChangeShapeType="1"/>
          </p:cNvSpPr>
          <p:nvPr/>
        </p:nvSpPr>
        <p:spPr>
          <a:xfrm>
            <a:off x="6581754" y="3372339"/>
            <a:ext cx="5268870" cy="3170099"/>
          </a:xfrm>
          <a:prstGeom prst="rect">
            <a:avLst/>
          </a:prstGeom>
          <a:noFill/>
        </p:spPr>
        <p:txBody>
          <a:bodyPr wrap="square" lIns="91440" tIns="45720" rIns="91440" bIns="45720" rtlCol="0" anchor="t">
            <a:spAutoFit/>
          </a:bodyPr>
          <a:lstStyle/>
          <a:p>
            <a:r>
              <a:rPr lang="fi-FI" sz="1400" b="1" dirty="0">
                <a:solidFill>
                  <a:schemeClr val="accent5"/>
                </a:solidFill>
                <a:latin typeface="+mj-lt"/>
              </a:rPr>
              <a:t>Tehdyt toimenpiteet palvelujen käyttäjien tekemien haitta- ja vaaratapahtumailmoitusten,</a:t>
            </a:r>
          </a:p>
          <a:p>
            <a:r>
              <a:rPr lang="fi-FI" sz="1400" b="1">
                <a:solidFill>
                  <a:schemeClr val="accent5"/>
                </a:solidFill>
                <a:latin typeface="+mj-lt"/>
              </a:rPr>
              <a:t>muistutusten ja kanteluiden perusteella:</a:t>
            </a:r>
            <a:endParaRPr lang="fi-FI" sz="1400" b="1">
              <a:solidFill>
                <a:schemeClr val="accent5"/>
              </a:solidFill>
              <a:latin typeface="+mj-lt"/>
              <a:cs typeface="Arial"/>
            </a:endParaRPr>
          </a:p>
          <a:p>
            <a:endParaRPr lang="fi-FI" sz="1400" b="1" dirty="0">
              <a:solidFill>
                <a:schemeClr val="accent5"/>
              </a:solidFill>
              <a:latin typeface="+mj-lt"/>
              <a:cs typeface="Arial"/>
            </a:endParaRPr>
          </a:p>
          <a:p>
            <a:r>
              <a:rPr lang="fi-FI" sz="1300" b="1" dirty="0">
                <a:solidFill>
                  <a:schemeClr val="accent6"/>
                </a:solidFill>
                <a:cs typeface="Arial"/>
              </a:rPr>
              <a:t>Palautteet käsitellään ja niistä keskustellaan yhdessä työryhmän kanssa. </a:t>
            </a:r>
            <a:r>
              <a:rPr lang="fi-FI" sz="1300" b="1">
                <a:solidFill>
                  <a:schemeClr val="accent6"/>
                </a:solidFill>
                <a:latin typeface="Arial"/>
                <a:cs typeface="Arial"/>
              </a:rPr>
              <a:t>Kehittämisaiheita käsitelty hoitotyönkokouksessa ja osastotunnilla. </a:t>
            </a:r>
            <a:r>
              <a:rPr lang="fi-FI" sz="1300" b="1" dirty="0">
                <a:solidFill>
                  <a:schemeClr val="accent6"/>
                </a:solidFill>
                <a:cs typeface="Arial"/>
              </a:rPr>
              <a:t> </a:t>
            </a:r>
            <a:endParaRPr lang="en-US" sz="1300" b="1">
              <a:solidFill>
                <a:schemeClr val="accent6"/>
              </a:solidFill>
              <a:cs typeface="Arial"/>
            </a:endParaRPr>
          </a:p>
          <a:p>
            <a:r>
              <a:rPr lang="fi-FI" sz="1300" b="1">
                <a:solidFill>
                  <a:schemeClr val="accent6"/>
                </a:solidFill>
                <a:cs typeface="Arial"/>
              </a:rPr>
              <a:t>Lääkehoitoprosessin huomioiminen ja kertaaminen lääkelistojen sekä lääkejakovirheiden korjaamiseksi.</a:t>
            </a:r>
          </a:p>
          <a:p>
            <a:r>
              <a:rPr lang="fi-FI" sz="1300" b="1">
                <a:solidFill>
                  <a:schemeClr val="accent6"/>
                </a:solidFill>
                <a:latin typeface="+mj-lt"/>
                <a:cs typeface="Arial"/>
              </a:rPr>
              <a:t>Lähetekäytännön kehittäminen; informoidaan asiakasta. palautetuista lähetteistä ensilinjan miepä -palveluihin.</a:t>
            </a:r>
            <a:endParaRPr lang="fi-FI" sz="1300">
              <a:solidFill>
                <a:schemeClr val="accent6"/>
              </a:solidFill>
              <a:ea typeface="+mn-lt"/>
              <a:cs typeface="+mn-lt"/>
            </a:endParaRPr>
          </a:p>
          <a:p>
            <a:r>
              <a:rPr lang="fi-FI" sz="1300" b="1">
                <a:solidFill>
                  <a:schemeClr val="accent6"/>
                </a:solidFill>
                <a:latin typeface="+mj-lt"/>
                <a:cs typeface="Arial"/>
              </a:rPr>
              <a:t>Turvasuunnitelmien laatiminen.</a:t>
            </a:r>
            <a:endParaRPr lang="fi-FI" sz="1300" b="1">
              <a:solidFill>
                <a:schemeClr val="accent6"/>
              </a:solidFill>
              <a:cs typeface="Arial"/>
            </a:endParaRPr>
          </a:p>
          <a:p>
            <a:r>
              <a:rPr lang="fi-FI" sz="1300" b="1">
                <a:solidFill>
                  <a:schemeClr val="accent6"/>
                </a:solidFill>
                <a:ea typeface="+mn-lt"/>
                <a:cs typeface="+mn-lt"/>
              </a:rPr>
              <a:t>Hoitohenkilökunnan kanssa käydään keskustelu potilaisiin kohdistuneesta </a:t>
            </a:r>
            <a:r>
              <a:rPr lang="fi-FI" sz="1300" b="1" dirty="0">
                <a:solidFill>
                  <a:schemeClr val="accent6"/>
                </a:solidFill>
                <a:ea typeface="+mn-lt"/>
                <a:cs typeface="+mn-lt"/>
              </a:rPr>
              <a:t>epäasiallisesta käytöksestä.</a:t>
            </a:r>
            <a:endParaRPr lang="fi-FI" sz="1300" b="1" dirty="0">
              <a:solidFill>
                <a:schemeClr val="accent6"/>
              </a:solidFill>
            </a:endParaRPr>
          </a:p>
          <a:p>
            <a:endParaRPr lang="fi-FI" sz="1400" b="1" dirty="0">
              <a:solidFill>
                <a:schemeClr val="accent5"/>
              </a:solidFill>
              <a:latin typeface="+mj-lt"/>
              <a:cs typeface="Arial" panose="020B0604020202020204"/>
            </a:endParaRPr>
          </a:p>
        </p:txBody>
      </p:sp>
    </p:spTree>
    <p:extLst>
      <p:ext uri="{BB962C8B-B14F-4D97-AF65-F5344CB8AC3E}">
        <p14:creationId xmlns:p14="http://schemas.microsoft.com/office/powerpoint/2010/main" val="2238526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Rot="1" noMove="1" noResize="1" noEditPoints="1" noAdjustHandles="1" noChangeArrowheads="1" noChangeShapeType="1"/>
          </p:cNvSpPr>
          <p:nvPr>
            <p:ph type="title" idx="4294967295"/>
          </p:nvPr>
        </p:nvSpPr>
        <p:spPr>
          <a:xfrm>
            <a:off x="1652400" y="414000"/>
            <a:ext cx="9327754" cy="774907"/>
          </a:xfrm>
        </p:spPr>
        <p:txBody>
          <a:bodyPr>
            <a:normAutofit/>
          </a:bodyPr>
          <a:lstStyle/>
          <a:p>
            <a:r>
              <a:rPr lang="fi-FI" b="1"/>
              <a:t>Henkilöstö</a:t>
            </a:r>
            <a:endParaRPr lang="en-US" sz="1200" b="1"/>
          </a:p>
        </p:txBody>
      </p:sp>
      <p:sp>
        <p:nvSpPr>
          <p:cNvPr id="19" name="TextBox 18">
            <a:extLst>
              <a:ext uri="{FF2B5EF4-FFF2-40B4-BE49-F238E27FC236}">
                <a16:creationId xmlns:a16="http://schemas.microsoft.com/office/drawing/2014/main" id="{1CE3ECC4-2766-0EF7-1123-7E6207D264DE}"/>
              </a:ext>
            </a:extLst>
          </p:cNvPr>
          <p:cNvSpPr txBox="1">
            <a:spLocks noGrp="1" noRot="1" noMove="1" noResize="1" noEditPoints="1" noAdjustHandles="1" noChangeArrowheads="1" noChangeShapeType="1"/>
          </p:cNvSpPr>
          <p:nvPr/>
        </p:nvSpPr>
        <p:spPr>
          <a:xfrm>
            <a:off x="1202850" y="1656000"/>
            <a:ext cx="5152213" cy="1815882"/>
          </a:xfrm>
          <a:prstGeom prst="rect">
            <a:avLst/>
          </a:prstGeom>
          <a:noFill/>
        </p:spPr>
        <p:txBody>
          <a:bodyPr wrap="square" lIns="91440" tIns="45720" rIns="91440" bIns="45720" rtlCol="0" anchor="t">
            <a:spAutoFit/>
          </a:bodyPr>
          <a:lstStyle/>
          <a:p>
            <a:r>
              <a:rPr lang="sv-SE" sz="1600" b="1">
                <a:solidFill>
                  <a:schemeClr val="accent5"/>
                </a:solidFill>
              </a:rPr>
              <a:t>Henkilöstömäärä</a:t>
            </a:r>
            <a:r>
              <a:rPr lang="sv-SE" sz="1600" b="1" dirty="0">
                <a:solidFill>
                  <a:schemeClr val="accent5"/>
                </a:solidFill>
              </a:rPr>
              <a:t>:</a:t>
            </a:r>
          </a:p>
          <a:p>
            <a:endParaRPr lang="sv-SE" sz="1600" b="1" dirty="0">
              <a:solidFill>
                <a:schemeClr val="accent5"/>
              </a:solidFill>
            </a:endParaRPr>
          </a:p>
          <a:p>
            <a:r>
              <a:rPr lang="fi-FI" sz="1600" b="1"/>
              <a:t>Vakituisen hoitohenkilökunnan määrä n= 206</a:t>
            </a:r>
            <a:endParaRPr lang="fi-FI" sz="1600" b="1" dirty="0">
              <a:cs typeface="Arial"/>
            </a:endParaRPr>
          </a:p>
          <a:p>
            <a:endParaRPr lang="fi-FI" sz="1600" b="1" dirty="0">
              <a:cs typeface="Arial"/>
            </a:endParaRPr>
          </a:p>
          <a:p>
            <a:r>
              <a:rPr lang="fi-FI" sz="1600" b="1"/>
              <a:t>​Määräaikaisen hoitohenkilökunnan määrä  n= 7</a:t>
            </a:r>
            <a:endParaRPr lang="fi-FI" sz="1600" b="1" dirty="0">
              <a:cs typeface="Arial"/>
            </a:endParaRPr>
          </a:p>
          <a:p>
            <a:endParaRPr lang="fi-FI" sz="1600" b="1" dirty="0">
              <a:cs typeface="Arial"/>
            </a:endParaRPr>
          </a:p>
          <a:p>
            <a:r>
              <a:rPr lang="fi-FI" sz="1600" b="1"/>
              <a:t>Avoimien vakanssien määrä n= 2</a:t>
            </a:r>
            <a:endParaRPr lang="fi-FI" sz="1600" b="1">
              <a:cs typeface="Arial"/>
            </a:endParaRPr>
          </a:p>
        </p:txBody>
      </p:sp>
      <p:sp>
        <p:nvSpPr>
          <p:cNvPr id="6" name="TextBox 5">
            <a:extLst>
              <a:ext uri="{FF2B5EF4-FFF2-40B4-BE49-F238E27FC236}">
                <a16:creationId xmlns:a16="http://schemas.microsoft.com/office/drawing/2014/main" id="{6B29DF03-3E5E-F5BD-1388-9DB8FC99458C}"/>
              </a:ext>
            </a:extLst>
          </p:cNvPr>
          <p:cNvSpPr txBox="1">
            <a:spLocks noGrp="1" noRot="1" noMove="1" noResize="1" noEditPoints="1" noAdjustHandles="1" noChangeArrowheads="1" noChangeShapeType="1"/>
          </p:cNvSpPr>
          <p:nvPr/>
        </p:nvSpPr>
        <p:spPr>
          <a:xfrm>
            <a:off x="6434818" y="1674769"/>
            <a:ext cx="5652407" cy="2800767"/>
          </a:xfrm>
          <a:prstGeom prst="rect">
            <a:avLst/>
          </a:prstGeom>
          <a:noFill/>
        </p:spPr>
        <p:txBody>
          <a:bodyPr wrap="square" lIns="91440" tIns="45720" rIns="91440" bIns="45720" rtlCol="0" anchor="t">
            <a:spAutoFit/>
          </a:bodyPr>
          <a:lstStyle/>
          <a:p>
            <a:r>
              <a:rPr lang="fi-FI" sz="1600" b="1" dirty="0">
                <a:solidFill>
                  <a:schemeClr val="accent5"/>
                </a:solidFill>
              </a:rPr>
              <a:t>Työturvallisuusilmoituksia HaiPro-järjestelmän kautta: </a:t>
            </a:r>
          </a:p>
          <a:p>
            <a:endParaRPr lang="fi-FI" sz="1600" b="1" dirty="0">
              <a:solidFill>
                <a:schemeClr val="accent5"/>
              </a:solidFill>
              <a:cs typeface="Arial"/>
            </a:endParaRPr>
          </a:p>
          <a:p>
            <a:r>
              <a:rPr lang="fi-FI" sz="1600" b="1">
                <a:cs typeface="Arial"/>
              </a:rPr>
              <a:t>Ilmoitusten määrä: 43 (57)</a:t>
            </a:r>
            <a:endParaRPr lang="fi-FI" sz="1600" b="1" dirty="0">
              <a:cs typeface="Arial"/>
            </a:endParaRPr>
          </a:p>
          <a:p>
            <a:endParaRPr lang="fi-FI" sz="1600" b="1" dirty="0">
              <a:cs typeface="Arial"/>
            </a:endParaRPr>
          </a:p>
          <a:p>
            <a:r>
              <a:rPr lang="fi-FI" sz="1600" b="1" dirty="0">
                <a:cs typeface="Arial"/>
              </a:rPr>
              <a:t>Tavallisimmat tapahtumatyypit: </a:t>
            </a:r>
          </a:p>
          <a:p>
            <a:pPr marL="342900" indent="-342900">
              <a:buAutoNum type="arabicPeriod"/>
            </a:pPr>
            <a:endParaRPr lang="fi-FI" sz="1600" b="1" dirty="0">
              <a:cs typeface="Arial"/>
            </a:endParaRPr>
          </a:p>
          <a:p>
            <a:pPr marL="342900" indent="-342900">
              <a:buAutoNum type="arabicPeriod"/>
            </a:pPr>
            <a:r>
              <a:rPr lang="fi-FI" sz="1600" b="1">
                <a:cs typeface="Arial"/>
              </a:rPr>
              <a:t>Uhka tai väkivalta</a:t>
            </a:r>
            <a:endParaRPr lang="fi-FI" sz="1600" b="1" dirty="0">
              <a:cs typeface="Arial"/>
            </a:endParaRPr>
          </a:p>
          <a:p>
            <a:r>
              <a:rPr lang="fi-FI" sz="1600" b="1" dirty="0">
                <a:cs typeface="Arial"/>
              </a:rPr>
              <a:t>2.</a:t>
            </a:r>
            <a:r>
              <a:rPr lang="fi-FI" sz="1600" b="1">
                <a:cs typeface="Arial"/>
              </a:rPr>
              <a:t> Muu tapahtuma</a:t>
            </a:r>
            <a:endParaRPr lang="fi-FI" sz="1600" b="1" dirty="0">
              <a:cs typeface="Arial"/>
            </a:endParaRPr>
          </a:p>
          <a:p>
            <a:r>
              <a:rPr lang="fi-FI" sz="1600" b="1" dirty="0">
                <a:cs typeface="Arial"/>
              </a:rPr>
              <a:t>3.</a:t>
            </a:r>
            <a:r>
              <a:rPr lang="fi-FI" sz="1600" b="1">
                <a:cs typeface="Arial"/>
              </a:rPr>
              <a:t> Akuutti henkinen stressi (n=2)</a:t>
            </a:r>
          </a:p>
          <a:p>
            <a:r>
              <a:rPr lang="fi-FI" sz="1600" b="1">
                <a:cs typeface="Arial"/>
              </a:rPr>
              <a:t>3. Liukastuminen (n=2)</a:t>
            </a:r>
            <a:endParaRPr lang="fi-FI" sz="1600" b="1" dirty="0">
              <a:cs typeface="Arial"/>
            </a:endParaRPr>
          </a:p>
          <a:p>
            <a:endParaRPr lang="fi-FI" sz="1600" dirty="0">
              <a:cs typeface="Arial"/>
            </a:endParaRPr>
          </a:p>
        </p:txBody>
      </p:sp>
      <p:sp>
        <p:nvSpPr>
          <p:cNvPr id="9" name="TextBox 8">
            <a:extLst>
              <a:ext uri="{FF2B5EF4-FFF2-40B4-BE49-F238E27FC236}">
                <a16:creationId xmlns:a16="http://schemas.microsoft.com/office/drawing/2014/main" id="{C2510217-0C8D-2E97-58A5-04DBA954B1AA}"/>
              </a:ext>
            </a:extLst>
          </p:cNvPr>
          <p:cNvSpPr txBox="1">
            <a:spLocks noGrp="1" noRot="1" noMove="1" noResize="1" noEditPoints="1" noAdjustHandles="1" noChangeArrowheads="1" noChangeShapeType="1"/>
          </p:cNvSpPr>
          <p:nvPr/>
        </p:nvSpPr>
        <p:spPr>
          <a:xfrm>
            <a:off x="1249022" y="4474230"/>
            <a:ext cx="2179977" cy="1354217"/>
          </a:xfrm>
          <a:prstGeom prst="rect">
            <a:avLst/>
          </a:prstGeom>
          <a:noFill/>
        </p:spPr>
        <p:txBody>
          <a:bodyPr wrap="square" lIns="91440" tIns="45720" rIns="91440" bIns="45720" rtlCol="0" anchor="t">
            <a:spAutoFit/>
          </a:bodyPr>
          <a:lstStyle/>
          <a:p>
            <a:r>
              <a:rPr lang="fi-FI" sz="1600" b="1" dirty="0">
                <a:solidFill>
                  <a:schemeClr val="accent5"/>
                </a:solidFill>
                <a:cs typeface="Arial"/>
              </a:rPr>
              <a:t>Poissaolot</a:t>
            </a:r>
            <a:endParaRPr lang="fi-FI" b="1" dirty="0">
              <a:solidFill>
                <a:schemeClr val="accent5"/>
              </a:solidFill>
              <a:cs typeface="Arial"/>
            </a:endParaRPr>
          </a:p>
          <a:p>
            <a:pPr algn="ctr"/>
            <a:endParaRPr lang="fi-FI" b="1" dirty="0">
              <a:cs typeface="Arial"/>
            </a:endParaRPr>
          </a:p>
          <a:p>
            <a:pPr algn="ctr"/>
            <a:r>
              <a:rPr lang="fi-FI" sz="1600" b="1" dirty="0">
                <a:cs typeface="Arial"/>
              </a:rPr>
              <a:t>Sairaus-</a:t>
            </a:r>
          </a:p>
          <a:p>
            <a:pPr algn="ctr"/>
            <a:r>
              <a:rPr lang="fi-FI" sz="1600" b="1">
                <a:cs typeface="Arial"/>
              </a:rPr>
              <a:t>poissaolo n= 1233 kalenteripäivä</a:t>
            </a:r>
            <a:r>
              <a:rPr lang="fi-FI" sz="1600" b="1" dirty="0">
                <a:cs typeface="Arial"/>
              </a:rPr>
              <a:t>ä</a:t>
            </a:r>
          </a:p>
        </p:txBody>
      </p:sp>
      <p:grpSp>
        <p:nvGrpSpPr>
          <p:cNvPr id="4" name="Group 3">
            <a:extLst>
              <a:ext uri="{FF2B5EF4-FFF2-40B4-BE49-F238E27FC236}">
                <a16:creationId xmlns:a16="http://schemas.microsoft.com/office/drawing/2014/main" id="{28335A75-C657-FD3C-A38E-7E0A44B3D590}"/>
              </a:ext>
              <a:ext uri="{C183D7F6-B498-43B3-948B-1728B52AA6E4}">
                <adec:decorative xmlns:adec="http://schemas.microsoft.com/office/drawing/2017/decorative" val="1"/>
              </a:ext>
            </a:extLst>
          </p:cNvPr>
          <p:cNvGrpSpPr>
            <a:grpSpLocks noGrp="1" noUngrp="1" noRot="1" noMove="1" noResize="1"/>
          </p:cNvGrpSpPr>
          <p:nvPr/>
        </p:nvGrpSpPr>
        <p:grpSpPr>
          <a:xfrm>
            <a:off x="3664675" y="4451409"/>
            <a:ext cx="3046562" cy="1536231"/>
            <a:chOff x="4779818" y="4625439"/>
            <a:chExt cx="3046562" cy="1536231"/>
          </a:xfrm>
        </p:grpSpPr>
        <p:pic>
          <p:nvPicPr>
            <p:cNvPr id="5" name="Picture 4">
              <a:extLst>
                <a:ext uri="{FF2B5EF4-FFF2-40B4-BE49-F238E27FC236}">
                  <a16:creationId xmlns:a16="http://schemas.microsoft.com/office/drawing/2014/main" id="{668D9FE1-0C0C-31DB-8D42-A92BE7A4EB6F}"/>
                </a:ext>
              </a:extLst>
            </p:cNvPr>
            <p:cNvPicPr>
              <a:picLocks noGrp="1" noRot="1" noChangeAspect="1" noMove="1" noResize="1" noEditPoints="1" noAdjustHandles="1" noChangeArrowheads="1" noChangeShapeType="1" noCrop="1"/>
            </p:cNvPicPr>
            <p:nvPr userDrawn="1"/>
          </p:nvPicPr>
          <p:blipFill>
            <a:blip r:embed="rId4"/>
            <a:srcRect l="14675" t="2749" r="15987" b="36779"/>
            <a:stretch/>
          </p:blipFill>
          <p:spPr>
            <a:xfrm>
              <a:off x="4883747" y="4702628"/>
              <a:ext cx="2942633" cy="1459042"/>
            </a:xfrm>
            <a:prstGeom prst="rect">
              <a:avLst/>
            </a:prstGeom>
          </p:spPr>
        </p:pic>
        <p:sp>
          <p:nvSpPr>
            <p:cNvPr id="7" name="Rectangle 6">
              <a:extLst>
                <a:ext uri="{FF2B5EF4-FFF2-40B4-BE49-F238E27FC236}">
                  <a16:creationId xmlns:a16="http://schemas.microsoft.com/office/drawing/2014/main" id="{98087EAD-FB9A-CD0D-72E6-4413193A2D73}"/>
                </a:ext>
              </a:extLst>
            </p:cNvPr>
            <p:cNvSpPr>
              <a:spLocks noGrp="1" noRot="1" noMove="1" noResize="1" noEditPoints="1" noAdjustHandles="1" noChangeArrowheads="1" noChangeShapeType="1"/>
            </p:cNvSpPr>
            <p:nvPr userDrawn="1"/>
          </p:nvSpPr>
          <p:spPr>
            <a:xfrm>
              <a:off x="4779818" y="4625439"/>
              <a:ext cx="819397" cy="421569"/>
            </a:xfrm>
            <a:prstGeom prst="rect">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1">
                  <a:solidFill>
                    <a:schemeClr val="accent5"/>
                  </a:solidFill>
                </a:rPr>
                <a:t>NPS</a:t>
              </a:r>
            </a:p>
          </p:txBody>
        </p:sp>
      </p:grpSp>
      <p:cxnSp>
        <p:nvCxnSpPr>
          <p:cNvPr id="8" name="Straight Arrow Connector 7" descr="NPS luku. NPS voi vaihdella miinus 100 ja +100 välillä. Yleisesti yli 50 lukua pidetään hyvänä. Tulos">
            <a:extLst>
              <a:ext uri="{FF2B5EF4-FFF2-40B4-BE49-F238E27FC236}">
                <a16:creationId xmlns:a16="http://schemas.microsoft.com/office/drawing/2014/main" id="{88AD20E8-1F76-B2B7-7A9A-1C926ADE7F56}"/>
              </a:ext>
            </a:extLst>
          </p:cNvPr>
          <p:cNvCxnSpPr>
            <a:cxnSpLocks/>
          </p:cNvCxnSpPr>
          <p:nvPr/>
        </p:nvCxnSpPr>
        <p:spPr>
          <a:xfrm flipV="1">
            <a:off x="5220182" y="5182870"/>
            <a:ext cx="183577" cy="59289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C6C33A5-345B-5CC9-4D47-71B591630B52}"/>
              </a:ext>
            </a:extLst>
          </p:cNvPr>
          <p:cNvSpPr txBox="1">
            <a:spLocks noGrp="1" noRot="1" noMove="1" noResize="1" noEditPoints="1" noAdjustHandles="1" noChangeArrowheads="1" noChangeShapeType="1"/>
          </p:cNvSpPr>
          <p:nvPr/>
        </p:nvSpPr>
        <p:spPr>
          <a:xfrm>
            <a:off x="4401510" y="6007084"/>
            <a:ext cx="1676820"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b="1">
                <a:solidFill>
                  <a:srgbClr val="213A8F"/>
                </a:solidFill>
                <a:latin typeface="Arial" panose="020B0604020202020204"/>
                <a:cs typeface="Arial"/>
              </a:rPr>
              <a:t>25 (xx)</a:t>
            </a:r>
            <a:endParaRPr lang="fi-FI" sz="1400" b="1" i="0" u="none" strike="noStrike" kern="1200" cap="none" spc="0" normalizeH="0" baseline="0" noProof="0">
              <a:ln>
                <a:noFill/>
              </a:ln>
              <a:solidFill>
                <a:srgbClr val="213A8F"/>
              </a:solidFill>
              <a:effectLst/>
              <a:uLnTx/>
              <a:uFillTx/>
              <a:latin typeface="Arial" panose="020B0604020202020204"/>
              <a:cs typeface="Arial"/>
            </a:endParaRPr>
          </a:p>
        </p:txBody>
      </p:sp>
      <p:sp>
        <p:nvSpPr>
          <p:cNvPr id="40" name="TextBox 39">
            <a:extLst>
              <a:ext uri="{FF2B5EF4-FFF2-40B4-BE49-F238E27FC236}">
                <a16:creationId xmlns:a16="http://schemas.microsoft.com/office/drawing/2014/main" id="{233BE2CB-1BD5-02F1-2A4E-9C3523AF8EDA}"/>
              </a:ext>
            </a:extLst>
          </p:cNvPr>
          <p:cNvSpPr txBox="1">
            <a:spLocks noGrp="1" noRot="1" noMove="1" noResize="1" noEditPoints="1" noAdjustHandles="1" noChangeArrowheads="1" noChangeShapeType="1"/>
          </p:cNvSpPr>
          <p:nvPr/>
        </p:nvSpPr>
        <p:spPr>
          <a:xfrm>
            <a:off x="7133123" y="4303455"/>
            <a:ext cx="4954102" cy="3293209"/>
          </a:xfrm>
          <a:prstGeom prst="rect">
            <a:avLst/>
          </a:prstGeom>
          <a:noFill/>
        </p:spPr>
        <p:txBody>
          <a:bodyPr wrap="square" lIns="91440" tIns="45720" rIns="91440" bIns="45720" rtlCol="0" anchor="t">
            <a:spAutoFit/>
          </a:bodyPr>
          <a:lstStyle/>
          <a:p>
            <a:r>
              <a:rPr lang="fi-FI" sz="1600" b="1" dirty="0">
                <a:solidFill>
                  <a:schemeClr val="accent5"/>
                </a:solidFill>
              </a:rPr>
              <a:t>Työhyvinvointia edistävät toimenpiteet: </a:t>
            </a:r>
            <a:endParaRPr lang="fi-FI" sz="1600" b="1" baseline="0" dirty="0">
              <a:solidFill>
                <a:schemeClr val="accent5"/>
              </a:solidFill>
            </a:endParaRPr>
          </a:p>
          <a:p>
            <a:r>
              <a:rPr lang="fi-FI" sz="1600" b="1">
                <a:latin typeface="Arial"/>
                <a:ea typeface="+mn-lt"/>
                <a:cs typeface="Arial"/>
              </a:rPr>
              <a:t>Työvuorojen autonominen suunnittelu.</a:t>
            </a:r>
          </a:p>
          <a:p>
            <a:r>
              <a:rPr lang="fi-FI" sz="1600" b="1">
                <a:latin typeface="Arial"/>
                <a:ea typeface="+mn-lt"/>
                <a:cs typeface="Arial"/>
              </a:rPr>
              <a:t>Täydennyskoulutus.</a:t>
            </a:r>
          </a:p>
          <a:p>
            <a:r>
              <a:rPr lang="fi-FI" sz="1600" b="1">
                <a:latin typeface="Arial"/>
                <a:cs typeface="Arial"/>
              </a:rPr>
              <a:t>Työnohjaus.</a:t>
            </a:r>
          </a:p>
          <a:p>
            <a:r>
              <a:rPr lang="fi-FI" sz="1600" b="1">
                <a:latin typeface="Arial"/>
                <a:cs typeface="Arial"/>
              </a:rPr>
              <a:t>Säännölliset henkilöstöpalaverit.</a:t>
            </a:r>
          </a:p>
          <a:p>
            <a:r>
              <a:rPr lang="fi-FI" sz="1600" b="1">
                <a:latin typeface="Arial"/>
                <a:cs typeface="Arial"/>
              </a:rPr>
              <a:t>TYKY -päivät.</a:t>
            </a:r>
          </a:p>
          <a:p>
            <a:r>
              <a:rPr lang="fi-FI" sz="1600" b="1">
                <a:latin typeface="Arial"/>
                <a:cs typeface="Arial"/>
              </a:rPr>
              <a:t>Etätyömahdollisuudet avohoidon palveluissa.</a:t>
            </a:r>
          </a:p>
          <a:p>
            <a:r>
              <a:rPr lang="fi-FI" sz="1600" b="1">
                <a:latin typeface="Arial"/>
                <a:cs typeface="Arial"/>
              </a:rPr>
              <a:t>Esihenkilöiden tuki.</a:t>
            </a:r>
            <a:endParaRPr lang="fi-FI" sz="1600" b="1" dirty="0">
              <a:latin typeface="Arial"/>
              <a:cs typeface="Arial"/>
            </a:endParaRPr>
          </a:p>
          <a:p>
            <a:endParaRPr lang="fi-FI" sz="1600" dirty="0">
              <a:latin typeface="Arial"/>
              <a:ea typeface="+mn-lt"/>
              <a:cs typeface="Arial"/>
            </a:endParaRPr>
          </a:p>
          <a:p>
            <a:endParaRPr lang="fi-FI" sz="1600" dirty="0">
              <a:latin typeface="Segoe UI"/>
              <a:ea typeface="+mn-lt"/>
              <a:cs typeface="Segoe UI"/>
            </a:endParaRPr>
          </a:p>
          <a:p>
            <a:endParaRPr lang="fi-FI" sz="1600" dirty="0">
              <a:ea typeface="+mn-lt"/>
              <a:cs typeface="+mn-lt"/>
            </a:endParaRPr>
          </a:p>
          <a:p>
            <a:endParaRPr lang="fi-FI" sz="1600" dirty="0">
              <a:ea typeface="+mn-lt"/>
              <a:cs typeface="+mn-lt"/>
            </a:endParaRPr>
          </a:p>
          <a:p>
            <a:r>
              <a:rPr lang="fi-FI" sz="1600" dirty="0">
                <a:ea typeface="+mn-lt"/>
                <a:cs typeface="+mn-lt"/>
              </a:rPr>
              <a:t>​</a:t>
            </a:r>
            <a:endParaRPr lang="en-US" sz="1600" dirty="0">
              <a:ea typeface="+mn-lt"/>
              <a:cs typeface="+mn-lt"/>
            </a:endParaRPr>
          </a:p>
        </p:txBody>
      </p:sp>
    </p:spTree>
    <p:extLst>
      <p:ext uri="{BB962C8B-B14F-4D97-AF65-F5344CB8AC3E}">
        <p14:creationId xmlns:p14="http://schemas.microsoft.com/office/powerpoint/2010/main" val="189835410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VHP_teema">
  <a:themeElements>
    <a:clrScheme name="Mukautettu 2">
      <a:dk1>
        <a:srgbClr val="213A8F"/>
      </a:dk1>
      <a:lt1>
        <a:sysClr val="window" lastClr="FFFFFF"/>
      </a:lt1>
      <a:dk2>
        <a:srgbClr val="213A8F"/>
      </a:dk2>
      <a:lt2>
        <a:srgbClr val="FFFFFF"/>
      </a:lt2>
      <a:accent1>
        <a:srgbClr val="F39690"/>
      </a:accent1>
      <a:accent2>
        <a:srgbClr val="EB5C5F"/>
      </a:accent2>
      <a:accent3>
        <a:srgbClr val="D3433F"/>
      </a:accent3>
      <a:accent4>
        <a:srgbClr val="85C598"/>
      </a:accent4>
      <a:accent5>
        <a:srgbClr val="00A174"/>
      </a:accent5>
      <a:accent6>
        <a:srgbClr val="008464"/>
      </a:accent6>
      <a:hlink>
        <a:srgbClr val="85C598"/>
      </a:hlink>
      <a:folHlink>
        <a:srgbClr val="85C5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VPH_Esitys_YKSIKIELINEN_2.pptx" id="{AECD3884-1BFC-4290-BE28-A8FFA796B8E8}" vid="{031339A0-1D99-49A8-A499-33D9696D5D62}"/>
    </a:ext>
  </a:extLst>
</a:theme>
</file>

<file path=ppt/theme/theme2.xml><?xml version="1.0" encoding="utf-8"?>
<a:theme xmlns:a="http://schemas.openxmlformats.org/drawingml/2006/main" name="1_OVHP_teema">
  <a:themeElements>
    <a:clrScheme name="Mukautettu 2">
      <a:dk1>
        <a:srgbClr val="213A8F"/>
      </a:dk1>
      <a:lt1>
        <a:sysClr val="window" lastClr="FFFFFF"/>
      </a:lt1>
      <a:dk2>
        <a:srgbClr val="213A8F"/>
      </a:dk2>
      <a:lt2>
        <a:srgbClr val="FFFFFF"/>
      </a:lt2>
      <a:accent1>
        <a:srgbClr val="F39690"/>
      </a:accent1>
      <a:accent2>
        <a:srgbClr val="EB5C5F"/>
      </a:accent2>
      <a:accent3>
        <a:srgbClr val="D3433F"/>
      </a:accent3>
      <a:accent4>
        <a:srgbClr val="85C598"/>
      </a:accent4>
      <a:accent5>
        <a:srgbClr val="00A174"/>
      </a:accent5>
      <a:accent6>
        <a:srgbClr val="008464"/>
      </a:accent6>
      <a:hlink>
        <a:srgbClr val="85C598"/>
      </a:hlink>
      <a:folHlink>
        <a:srgbClr val="85C5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VPH_Esitys_YKSIKIELINEN_2.pptx" id="{AECD3884-1BFC-4290-BE28-A8FFA796B8E8}" vid="{031339A0-1D99-49A8-A499-33D9696D5D6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3C1B98F0537FBA449DB717B306849448" ma:contentTypeVersion="11" ma:contentTypeDescription="Luo uusi asiakirja." ma:contentTypeScope="" ma:versionID="ffec7477856e049654092ec13b88f97e">
  <xsd:schema xmlns:xsd="http://www.w3.org/2001/XMLSchema" xmlns:xs="http://www.w3.org/2001/XMLSchema" xmlns:p="http://schemas.microsoft.com/office/2006/metadata/properties" xmlns:ns2="839441cf-9fc8-48ff-90ea-9f7f0d2c099e" xmlns:ns3="3455b6da-c6c5-43e3-8c5f-8262ce86f511" targetNamespace="http://schemas.microsoft.com/office/2006/metadata/properties" ma:root="true" ma:fieldsID="b10ff0adcb21c4fb61d8d29adb347c2b" ns2:_="" ns3:_="">
    <xsd:import namespace="839441cf-9fc8-48ff-90ea-9f7f0d2c099e"/>
    <xsd:import namespace="3455b6da-c6c5-43e3-8c5f-8262ce86f51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9441cf-9fc8-48ff-90ea-9f7f0d2c09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Kuvien tunnisteet" ma:readOnly="false" ma:fieldId="{5cf76f15-5ced-4ddc-b409-7134ff3c332f}" ma:taxonomyMulti="true" ma:sspId="e6ea580d-a90f-4d05-8666-171099ee70e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55b6da-c6c5-43e3-8c5f-8262ce86f51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0c9560f-2a6e-447a-8afb-e8659893744b}" ma:internalName="TaxCatchAll" ma:showField="CatchAllData" ma:web="3455b6da-c6c5-43e3-8c5f-8262ce86f5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39441cf-9fc8-48ff-90ea-9f7f0d2c099e">
      <Terms xmlns="http://schemas.microsoft.com/office/infopath/2007/PartnerControls"/>
    </lcf76f155ced4ddcb4097134ff3c332f>
    <TaxCatchAll xmlns="3455b6da-c6c5-43e3-8c5f-8262ce86f51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B04D4E-7663-4605-9B91-FFF5D95C0D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9441cf-9fc8-48ff-90ea-9f7f0d2c099e"/>
    <ds:schemaRef ds:uri="3455b6da-c6c5-43e3-8c5f-8262ce86f5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1BDA3F-9081-465D-A0C8-DF261C8C3C7F}">
  <ds:schemaRefs>
    <ds:schemaRef ds:uri="http://schemas.openxmlformats.org/package/2006/metadata/core-properties"/>
    <ds:schemaRef ds:uri="http://www.w3.org/XML/1998/namespace"/>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3455b6da-c6c5-43e3-8c5f-8262ce86f511"/>
    <ds:schemaRef ds:uri="839441cf-9fc8-48ff-90ea-9f7f0d2c099e"/>
    <ds:schemaRef ds:uri="http://purl.org/dc/terms/"/>
  </ds:schemaRefs>
</ds:datastoreItem>
</file>

<file path=customXml/itemProps3.xml><?xml version="1.0" encoding="utf-8"?>
<ds:datastoreItem xmlns:ds="http://schemas.openxmlformats.org/officeDocument/2006/customXml" ds:itemID="{6D36C4CC-F8E6-4A8E-83BB-78CE33581119}">
  <ds:schemaRefs>
    <ds:schemaRef ds:uri="http://schemas.microsoft.com/sharepoint/v3/contenttype/forms"/>
  </ds:schemaRefs>
</ds:datastoreItem>
</file>

<file path=docMetadata/LabelInfo.xml><?xml version="1.0" encoding="utf-8"?>
<clbl:labelList xmlns:clbl="http://schemas.microsoft.com/office/2020/mipLabelMetadata">
  <clbl:label id="{2321cc12-b2a3-4edf-b26e-9eb151c69c7d}" enabled="0" method="" siteId="{2321cc12-b2a3-4edf-b26e-9eb151c69c7d}" removed="1"/>
</clbl:labelList>
</file>

<file path=docProps/app.xml><?xml version="1.0" encoding="utf-8"?>
<Properties xmlns="http://schemas.openxmlformats.org/officeDocument/2006/extended-properties" xmlns:vt="http://schemas.openxmlformats.org/officeDocument/2006/docPropsVTypes">
  <Template>OVPH_Esitys_YKSIKIELINEN</Template>
  <TotalTime>146</TotalTime>
  <Words>651</Words>
  <Application>Microsoft Office PowerPoint</Application>
  <PresentationFormat>Laajakuva</PresentationFormat>
  <Paragraphs>149</Paragraphs>
  <Slides>6</Slides>
  <Notes>2</Notes>
  <HiddenSlides>0</HiddenSlides>
  <MMClips>0</MMClips>
  <ScaleCrop>false</ScaleCrop>
  <HeadingPairs>
    <vt:vector size="4" baseType="variant">
      <vt:variant>
        <vt:lpstr>Teema</vt:lpstr>
      </vt:variant>
      <vt:variant>
        <vt:i4>2</vt:i4>
      </vt:variant>
      <vt:variant>
        <vt:lpstr>Dian otsikot</vt:lpstr>
      </vt:variant>
      <vt:variant>
        <vt:i4>6</vt:i4>
      </vt:variant>
    </vt:vector>
  </HeadingPairs>
  <TitlesOfParts>
    <vt:vector size="8" baseType="lpstr">
      <vt:lpstr>OVHP_teema</vt:lpstr>
      <vt:lpstr>1_OVHP_teema</vt:lpstr>
      <vt:lpstr>Omavalvonnan seurantatietojen raportointi</vt:lpstr>
      <vt:lpstr>Saatavuus</vt:lpstr>
      <vt:lpstr>Turvallisuus ja laatu</vt:lpstr>
      <vt:lpstr>Asiakaskokemus</vt:lpstr>
      <vt:lpstr>Osallisuus  </vt:lpstr>
      <vt:lpstr>Henkilöstö</vt:lpstr>
    </vt:vector>
  </TitlesOfParts>
  <Company>VSHP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Omavalvonnan seuratatietojen raportointi</dc:title>
  <dc:creator>Granö Anna Marie</dc:creator>
  <cp:lastModifiedBy>Jaakola Tanja</cp:lastModifiedBy>
  <cp:revision>719</cp:revision>
  <dcterms:created xsi:type="dcterms:W3CDTF">2023-11-14T05:41:58Z</dcterms:created>
  <dcterms:modified xsi:type="dcterms:W3CDTF">2026-06-15T11:05:54Z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0x0101003C1B98F0537FBA449DB717B306849448</vt:lpwstr>
  </property>
  <property fmtid="{D5CDD505-2E9C-101B-9397-08002B2CF9AE}" pid="3" name="MediaServiceImageTags">
    <vt:lpwstr/>
  </property>
</Properties>
</file>