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  <p:sldMasterId id="2147483733" r:id="rId5"/>
    <p:sldMasterId id="2147483746" r:id="rId6"/>
  </p:sldMasterIdLst>
  <p:notesMasterIdLst>
    <p:notesMasterId r:id="rId12"/>
  </p:notesMasterIdLst>
  <p:handoutMasterIdLst>
    <p:handoutMasterId r:id="rId13"/>
  </p:handoutMasterIdLst>
  <p:sldIdLst>
    <p:sldId id="583" r:id="rId7"/>
    <p:sldId id="584" r:id="rId8"/>
    <p:sldId id="563" r:id="rId9"/>
    <p:sldId id="586" r:id="rId10"/>
    <p:sldId id="274" r:id="rId11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7E0FC59-56D0-E944-DBCE-D81227EB1767}" name="Skuthälla Tanja" initials="ST" userId="S::tanja.skuthalla@ovph.fi::178ba649-bdec-4ba0-b6b5-65d2f655b5ca" providerId="AD"/>
  <p188:author id="{AFEABAD6-F391-E6D4-FFFD-D08E33702AA1}" name="Sundman Lisa" initials="SL" userId="S::lisa.sundman@ovph.fi::fec9133f-7357-46c1-9cd4-7e86e427af38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ranö Anna" initials="GA [2]" lastIdx="4" clrIdx="0">
    <p:extLst>
      <p:ext uri="{19B8F6BF-5375-455C-9EA6-DF929625EA0E}">
        <p15:presenceInfo xmlns:p15="http://schemas.microsoft.com/office/powerpoint/2012/main" userId="S::anna.grano@ovph.fi::a50b3b0e-1daf-4c22-886c-a5e083b4370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C8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7E6190-1C61-957A-07C6-E0C6566544AE}" v="342" dt="2026-07-02T11:50:42.730"/>
    <p1510:client id="{55591916-1EF2-4B12-8C6C-AD1EA43F33CB}" v="14" dt="2026-07-02T11:54:44.04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5" d="100"/>
          <a:sy n="35" d="100"/>
        </p:scale>
        <p:origin x="48" y="10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https://ovphfi-my.sharepoint.com/personal/anna_grano_ovph_fi/Documents/Skrivbordet/osavuosi%20exce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i-FI" sz="1800" b="1">
                <a:solidFill>
                  <a:schemeClr val="accent5"/>
                </a:solidFill>
              </a:rPr>
              <a:t>NPS</a:t>
            </a:r>
          </a:p>
        </c:rich>
      </c:tx>
      <c:layout>
        <c:manualLayout>
          <c:xMode val="edge"/>
          <c:yMode val="edge"/>
          <c:x val="0.207265186162476"/>
          <c:y val="1.881903321414459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24318486906693917"/>
          <c:y val="0.14360580618507832"/>
          <c:w val="0.48648861640386554"/>
          <c:h val="0.85639419381492166"/>
        </c:manualLayout>
      </c:layout>
      <c:doughnutChart>
        <c:varyColors val="1"/>
        <c:ser>
          <c:idx val="1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B6B-4883-B9A4-47730C896818}"/>
              </c:ext>
            </c:extLst>
          </c:dPt>
          <c:dPt>
            <c:idx val="1"/>
            <c:bubble3D val="0"/>
            <c:spPr>
              <a:solidFill>
                <a:srgbClr val="85C598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B6B-4883-B9A4-47730C896818}"/>
              </c:ext>
            </c:extLst>
          </c:dPt>
          <c:dPt>
            <c:idx val="2"/>
            <c:bubble3D val="0"/>
            <c:spPr>
              <a:solidFill>
                <a:srgbClr val="85C598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B6B-4883-B9A4-47730C896818}"/>
              </c:ext>
            </c:extLst>
          </c:dPt>
          <c:dPt>
            <c:idx val="3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B6B-4883-B9A4-47730C896818}"/>
              </c:ext>
            </c:extLst>
          </c:dPt>
          <c:dPt>
            <c:idx val="4"/>
            <c:bubble3D val="0"/>
            <c:spPr>
              <a:solidFill>
                <a:srgbClr val="F3969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1B6B-4883-B9A4-47730C896818}"/>
              </c:ext>
            </c:extLst>
          </c:dPt>
          <c:dPt>
            <c:idx val="5"/>
            <c:bubble3D val="0"/>
            <c:spPr>
              <a:solidFill>
                <a:srgbClr val="F3969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1B6B-4883-B9A4-47730C896818}"/>
              </c:ext>
            </c:extLst>
          </c:dPt>
          <c:dPt>
            <c:idx val="6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1B6B-4883-B9A4-47730C896818}"/>
              </c:ext>
            </c:extLst>
          </c:dPt>
          <c:val>
            <c:numRef>
              <c:f>Sheet1!$C$4:$C$10</c:f>
              <c:numCache>
                <c:formatCode>General</c:formatCode>
                <c:ptCount val="7"/>
                <c:pt idx="0">
                  <c:v>30</c:v>
                </c:pt>
                <c:pt idx="1">
                  <c:v>30</c:v>
                </c:pt>
                <c:pt idx="2">
                  <c:v>30</c:v>
                </c:pt>
                <c:pt idx="3">
                  <c:v>180</c:v>
                </c:pt>
                <c:pt idx="4">
                  <c:v>30</c:v>
                </c:pt>
                <c:pt idx="5">
                  <c:v>30</c:v>
                </c:pt>
                <c:pt idx="6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1B6B-4883-B9A4-47730C8968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pieChart>
        <c:varyColors val="1"/>
        <c:ser>
          <c:idx val="0"/>
          <c:order val="1"/>
          <c:spPr>
            <a:ln>
              <a:noFill/>
            </a:ln>
          </c:spPr>
          <c:explosion val="1"/>
          <c:dPt>
            <c:idx val="0"/>
            <c:bubble3D val="0"/>
            <c:spPr>
              <a:noFill/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0-1B6B-4883-B9A4-47730C896818}"/>
              </c:ext>
            </c:extLst>
          </c:dPt>
          <c:dPt>
            <c:idx val="1"/>
            <c:bubble3D val="0"/>
            <c:spPr>
              <a:solidFill>
                <a:schemeClr val="tx1"/>
              </a:solidFill>
              <a:ln>
                <a:solidFill>
                  <a:schemeClr val="tx2"/>
                </a:solidFill>
              </a:ln>
            </c:spPr>
            <c:extLst>
              <c:ext xmlns:c16="http://schemas.microsoft.com/office/drawing/2014/chart" uri="{C3380CC4-5D6E-409C-BE32-E72D297353CC}">
                <c16:uniqueId val="{00000012-1B6B-4883-B9A4-47730C896818}"/>
              </c:ext>
            </c:extLst>
          </c:dPt>
          <c:dPt>
            <c:idx val="2"/>
            <c:bubble3D val="0"/>
            <c:spPr>
              <a:noFill/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4-1B6B-4883-B9A4-47730C896818}"/>
              </c:ext>
            </c:extLst>
          </c:dPt>
          <c:val>
            <c:numRef>
              <c:f>Sheet1!$H$4:$H$7</c:f>
              <c:numCache>
                <c:formatCode>General</c:formatCode>
                <c:ptCount val="4"/>
                <c:pt idx="0">
                  <c:v>7</c:v>
                </c:pt>
                <c:pt idx="1">
                  <c:v>4</c:v>
                </c:pt>
                <c:pt idx="2">
                  <c:v>349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1B6B-4883-B9A4-47730C8968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8"/>
      </c:pieChart>
    </c:plotArea>
    <c:plotVisOnly val="0"/>
    <c:dispBlanksAs val="gap"/>
    <c:showDLblsOverMax val="0"/>
    <c:extLst/>
  </c:chart>
  <c:spPr>
    <a:noFill/>
  </c:spPr>
  <c:txPr>
    <a:bodyPr/>
    <a:lstStyle/>
    <a:p>
      <a:pPr>
        <a:defRPr/>
      </a:pPr>
      <a:endParaRPr lang="fi-FI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0.16794</cdr:x>
      <cdr:y>0.52968</cdr:y>
    </cdr:from>
    <cdr:to>
      <cdr:x>0.24046</cdr:x>
      <cdr:y>0.60358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2EF49A2B-42C4-A0A1-971A-6B2AF041DE6A}"/>
            </a:ext>
          </a:extLst>
        </cdr:cNvPr>
        <cdr:cNvSpPr txBox="1"/>
      </cdr:nvSpPr>
      <cdr:spPr>
        <a:xfrm xmlns:a="http://schemas.openxmlformats.org/drawingml/2006/main">
          <a:off x="1257300" y="2252664"/>
          <a:ext cx="542925" cy="3143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fi-FI" sz="1400" b="1" dirty="0"/>
        </a:p>
      </cdr:txBody>
    </cdr:sp>
  </cdr:relSizeAnchor>
  <cdr:relSizeAnchor xmlns:cdr="http://schemas.openxmlformats.org/drawingml/2006/chartDrawing">
    <cdr:from>
      <cdr:x>0.66327</cdr:x>
      <cdr:y>0.1956</cdr:y>
    </cdr:from>
    <cdr:to>
      <cdr:x>0.73579</cdr:x>
      <cdr:y>0.2695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7B95180D-753A-19AE-784D-029B67A2E35C}"/>
            </a:ext>
          </a:extLst>
        </cdr:cNvPr>
        <cdr:cNvSpPr txBox="1"/>
      </cdr:nvSpPr>
      <cdr:spPr>
        <a:xfrm xmlns:a="http://schemas.openxmlformats.org/drawingml/2006/main">
          <a:off x="4965700" y="831850"/>
          <a:ext cx="542925" cy="3143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fi-FI" sz="1400" b="1" dirty="0"/>
        </a:p>
      </cdr:txBody>
    </cdr:sp>
  </cdr:relSizeAnchor>
  <cdr:relSizeAnchor xmlns:cdr="http://schemas.openxmlformats.org/drawingml/2006/chartDrawing">
    <cdr:from>
      <cdr:x>0.24724</cdr:x>
      <cdr:y>0.19783</cdr:y>
    </cdr:from>
    <cdr:to>
      <cdr:x>0.31976</cdr:x>
      <cdr:y>0.27174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7B95180D-753A-19AE-784D-029B67A2E35C}"/>
            </a:ext>
          </a:extLst>
        </cdr:cNvPr>
        <cdr:cNvSpPr txBox="1"/>
      </cdr:nvSpPr>
      <cdr:spPr>
        <a:xfrm xmlns:a="http://schemas.openxmlformats.org/drawingml/2006/main">
          <a:off x="1851025" y="841375"/>
          <a:ext cx="542925" cy="3143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fi-FI" sz="1400" b="1" dirty="0"/>
        </a:p>
      </cdr:txBody>
    </cdr:sp>
  </cdr:relSizeAnchor>
  <cdr:relSizeAnchor xmlns:cdr="http://schemas.openxmlformats.org/drawingml/2006/chartDrawing">
    <cdr:from>
      <cdr:x>0.46735</cdr:x>
      <cdr:y>0.06346</cdr:y>
    </cdr:from>
    <cdr:to>
      <cdr:x>0.53986</cdr:x>
      <cdr:y>0.13736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7B95180D-753A-19AE-784D-029B67A2E35C}"/>
            </a:ext>
          </a:extLst>
        </cdr:cNvPr>
        <cdr:cNvSpPr txBox="1"/>
      </cdr:nvSpPr>
      <cdr:spPr>
        <a:xfrm xmlns:a="http://schemas.openxmlformats.org/drawingml/2006/main">
          <a:off x="3498850" y="269875"/>
          <a:ext cx="542925" cy="3143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fi-FI" sz="1400" b="1" dirty="0"/>
        </a:p>
      </cdr:txBody>
    </cdr:sp>
  </cdr:relSizeAnchor>
  <cdr:relSizeAnchor xmlns:cdr="http://schemas.openxmlformats.org/drawingml/2006/chartDrawing">
    <cdr:from>
      <cdr:x>0.74343</cdr:x>
      <cdr:y>0.52706</cdr:y>
    </cdr:from>
    <cdr:to>
      <cdr:x>0.81595</cdr:x>
      <cdr:y>0.60097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7B95180D-753A-19AE-784D-029B67A2E35C}"/>
            </a:ext>
          </a:extLst>
        </cdr:cNvPr>
        <cdr:cNvSpPr txBox="1"/>
      </cdr:nvSpPr>
      <cdr:spPr>
        <a:xfrm xmlns:a="http://schemas.openxmlformats.org/drawingml/2006/main">
          <a:off x="5565775" y="2241550"/>
          <a:ext cx="542925" cy="3143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fi-FI" sz="1400" b="1" dirty="0"/>
        </a:p>
      </cdr:txBody>
    </cdr:sp>
  </cdr:relSizeAnchor>
  <cdr:relSizeAnchor xmlns:cdr="http://schemas.openxmlformats.org/drawingml/2006/chartDrawing">
    <cdr:from>
      <cdr:x>0.16794</cdr:x>
      <cdr:y>0.52968</cdr:y>
    </cdr:from>
    <cdr:to>
      <cdr:x>0.28482</cdr:x>
      <cdr:y>0.61928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2EF49A2B-42C4-A0A1-971A-6B2AF041DE6A}"/>
            </a:ext>
          </a:extLst>
        </cdr:cNvPr>
        <cdr:cNvSpPr txBox="1"/>
      </cdr:nvSpPr>
      <cdr:spPr>
        <a:xfrm xmlns:a="http://schemas.openxmlformats.org/drawingml/2006/main">
          <a:off x="694498" y="1151452"/>
          <a:ext cx="483336" cy="1947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fi-FI" b="1" dirty="0">
              <a:solidFill>
                <a:schemeClr val="tx2"/>
              </a:solidFill>
            </a:rPr>
            <a:t>-100</a:t>
          </a:r>
        </a:p>
      </cdr:txBody>
    </cdr:sp>
  </cdr:relSizeAnchor>
  <cdr:relSizeAnchor xmlns:cdr="http://schemas.openxmlformats.org/drawingml/2006/chartDrawing">
    <cdr:from>
      <cdr:x>0.66327</cdr:x>
      <cdr:y>0.1956</cdr:y>
    </cdr:from>
    <cdr:to>
      <cdr:x>0.78247</cdr:x>
      <cdr:y>0.28817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7B95180D-753A-19AE-784D-029B67A2E35C}"/>
            </a:ext>
          </a:extLst>
        </cdr:cNvPr>
        <cdr:cNvSpPr txBox="1"/>
      </cdr:nvSpPr>
      <cdr:spPr>
        <a:xfrm xmlns:a="http://schemas.openxmlformats.org/drawingml/2006/main">
          <a:off x="2624911" y="439735"/>
          <a:ext cx="471731" cy="2081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i-FI" b="1" dirty="0">
              <a:solidFill>
                <a:schemeClr val="tx2"/>
              </a:solidFill>
            </a:rPr>
            <a:t>50</a:t>
          </a:r>
        </a:p>
      </cdr:txBody>
    </cdr:sp>
  </cdr:relSizeAnchor>
  <cdr:relSizeAnchor xmlns:cdr="http://schemas.openxmlformats.org/drawingml/2006/chartDrawing">
    <cdr:from>
      <cdr:x>0.19903</cdr:x>
      <cdr:y>0.19783</cdr:y>
    </cdr:from>
    <cdr:to>
      <cdr:x>0.31976</cdr:x>
      <cdr:y>0.28817</cdr:y>
    </cdr:to>
    <cdr:sp macro="" textlink="">
      <cdr:nvSpPr>
        <cdr:cNvPr id="9" name="TextBox 1">
          <a:extLst xmlns:a="http://schemas.openxmlformats.org/drawingml/2006/main">
            <a:ext uri="{FF2B5EF4-FFF2-40B4-BE49-F238E27FC236}">
              <a16:creationId xmlns:a16="http://schemas.microsoft.com/office/drawing/2014/main" id="{7B95180D-753A-19AE-784D-029B67A2E35C}"/>
            </a:ext>
          </a:extLst>
        </cdr:cNvPr>
        <cdr:cNvSpPr txBox="1"/>
      </cdr:nvSpPr>
      <cdr:spPr>
        <a:xfrm xmlns:a="http://schemas.openxmlformats.org/drawingml/2006/main">
          <a:off x="787656" y="444749"/>
          <a:ext cx="477804" cy="2030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i-FI" b="1" dirty="0">
              <a:solidFill>
                <a:schemeClr val="tx2"/>
              </a:solidFill>
            </a:rPr>
            <a:t>-50</a:t>
          </a:r>
        </a:p>
      </cdr:txBody>
    </cdr:sp>
  </cdr:relSizeAnchor>
  <cdr:relSizeAnchor xmlns:cdr="http://schemas.openxmlformats.org/drawingml/2006/chartDrawing">
    <cdr:from>
      <cdr:x>0.45695</cdr:x>
      <cdr:y>0</cdr:y>
    </cdr:from>
    <cdr:to>
      <cdr:x>0.52946</cdr:x>
      <cdr:y>0.0739</cdr:y>
    </cdr:to>
    <cdr:sp macro="" textlink="">
      <cdr:nvSpPr>
        <cdr:cNvPr id="10" name="TextBox 1">
          <a:extLst xmlns:a="http://schemas.openxmlformats.org/drawingml/2006/main">
            <a:ext uri="{FF2B5EF4-FFF2-40B4-BE49-F238E27FC236}">
              <a16:creationId xmlns:a16="http://schemas.microsoft.com/office/drawing/2014/main" id="{7B95180D-753A-19AE-784D-029B67A2E35C}"/>
            </a:ext>
          </a:extLst>
        </cdr:cNvPr>
        <cdr:cNvSpPr txBox="1"/>
      </cdr:nvSpPr>
      <cdr:spPr>
        <a:xfrm xmlns:a="http://schemas.openxmlformats.org/drawingml/2006/main">
          <a:off x="1808379" y="0"/>
          <a:ext cx="286960" cy="1661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i-FI" b="1" dirty="0">
              <a:solidFill>
                <a:schemeClr val="tx2"/>
              </a:solidFill>
            </a:rPr>
            <a:t>0</a:t>
          </a:r>
        </a:p>
      </cdr:txBody>
    </cdr:sp>
  </cdr:relSizeAnchor>
  <cdr:relSizeAnchor xmlns:cdr="http://schemas.openxmlformats.org/drawingml/2006/chartDrawing">
    <cdr:from>
      <cdr:x>0.71132</cdr:x>
      <cdr:y>0.52367</cdr:y>
    </cdr:from>
    <cdr:to>
      <cdr:x>0.85567</cdr:x>
      <cdr:y>0.61659</cdr:y>
    </cdr:to>
    <cdr:sp macro="" textlink="">
      <cdr:nvSpPr>
        <cdr:cNvPr id="11" name="TextBox 1">
          <a:extLst xmlns:a="http://schemas.openxmlformats.org/drawingml/2006/main">
            <a:ext uri="{FF2B5EF4-FFF2-40B4-BE49-F238E27FC236}">
              <a16:creationId xmlns:a16="http://schemas.microsoft.com/office/drawing/2014/main" id="{7B95180D-753A-19AE-784D-029B67A2E35C}"/>
            </a:ext>
          </a:extLst>
        </cdr:cNvPr>
        <cdr:cNvSpPr txBox="1"/>
      </cdr:nvSpPr>
      <cdr:spPr>
        <a:xfrm xmlns:a="http://schemas.openxmlformats.org/drawingml/2006/main">
          <a:off x="2941572" y="1138380"/>
          <a:ext cx="596944" cy="2019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i-FI" b="1" dirty="0">
              <a:solidFill>
                <a:schemeClr val="tx2"/>
              </a:solidFill>
            </a:rPr>
            <a:t>100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690A8B4-A175-47E0-9DA4-67B367CF719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708A30-2F99-4DC8-97D0-02632F0CEB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1332C6-2739-449A-8E1C-DF133202CBD0}" type="datetimeFigureOut">
              <a:rPr lang="fi-FI" smtClean="0"/>
              <a:t>2.7.2026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27B36E-21B3-4DF2-9912-01BC3F9EEE8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65EA9B-9ACE-4A36-A2A0-8F4A6523614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5E5EF4-BA7F-4A42-BB51-703B5F75C49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20949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0EBC61-E677-49EC-905C-8E373E977562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0DF54-D132-4835-A060-2DDF25001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313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B0DF54-D132-4835-A060-2DDF2500197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7988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DB2FD-E821-42CD-A42C-78AD0F702CB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849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9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mslag / Kan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>
            <a:extLst>
              <a:ext uri="{FF2B5EF4-FFF2-40B4-BE49-F238E27FC236}">
                <a16:creationId xmlns:a16="http://schemas.microsoft.com/office/drawing/2014/main" id="{9171C9EA-1BEC-4619-B728-CEDDB184F9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2744" y="0"/>
            <a:ext cx="1106925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D9989D6-F31F-4EC5-946F-B333986A87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0100" y="914885"/>
            <a:ext cx="7911566" cy="1486918"/>
          </a:xfrm>
        </p:spPr>
        <p:txBody>
          <a:bodyPr anchor="b">
            <a:normAutofit/>
          </a:bodyPr>
          <a:lstStyle>
            <a:lvl1pPr>
              <a:defRPr sz="4600" b="1"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sätta </a:t>
            </a:r>
            <a:br>
              <a:rPr lang="sv-SE"/>
            </a:br>
            <a:r>
              <a:rPr lang="sv-SE"/>
              <a:t>rubriken</a:t>
            </a:r>
            <a:endParaRPr lang="fi-FI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16C2E39-1FFB-4EB1-83CE-55B81ACB00A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176950" y="4108279"/>
            <a:ext cx="7934716" cy="34791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l"/>
            <a:r>
              <a:rPr lang="sv-SE" b="0" i="0">
                <a:effectLst/>
                <a:latin typeface="Segoe UI" panose="020B0502040204020203" pitchFamily="34" charset="0"/>
              </a:rPr>
              <a:t>Klicka för att sätta underrubriken</a:t>
            </a:r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708E07BC-A1CA-496B-A61F-21E71CE604A9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2200100" y="2424953"/>
            <a:ext cx="7911566" cy="1334867"/>
          </a:xfrm>
        </p:spPr>
        <p:txBody>
          <a:bodyPr>
            <a:noAutofit/>
          </a:bodyPr>
          <a:lstStyle>
            <a:lvl1pPr marL="0" indent="0">
              <a:buNone/>
              <a:defRPr sz="4600" b="1">
                <a:solidFill>
                  <a:srgbClr val="FDC84A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Lisää otsikko napsauttamalla</a:t>
            </a:r>
          </a:p>
        </p:txBody>
      </p:sp>
      <p:sp>
        <p:nvSpPr>
          <p:cNvPr id="13" name="Tekstin paikkamerkki 2">
            <a:extLst>
              <a:ext uri="{FF2B5EF4-FFF2-40B4-BE49-F238E27FC236}">
                <a16:creationId xmlns:a16="http://schemas.microsoft.com/office/drawing/2014/main" id="{AC70D423-A53E-412A-A2A0-552FE725DCAE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176950" y="4469073"/>
            <a:ext cx="7934716" cy="358516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FDC84A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Lisää alaotsikko napsauttamalla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977A0A71-A835-403F-AD0D-5E408F30A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12852" y="5824812"/>
            <a:ext cx="3688466" cy="608776"/>
          </a:xfrm>
          <a:prstGeom prst="rect">
            <a:avLst/>
          </a:prstGeom>
        </p:spPr>
      </p:pic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228ECC36-F686-4B0E-B126-D1ED6CF08A3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2184667" y="5924891"/>
            <a:ext cx="4443769" cy="233637"/>
          </a:xfrm>
        </p:spPr>
        <p:txBody>
          <a:bodyPr>
            <a:noAutofit/>
          </a:bodyPr>
          <a:lstStyle>
            <a:lvl1pPr marL="0" indent="0">
              <a:lnSpc>
                <a:spcPts val="1200"/>
              </a:lnSpc>
              <a:spcBef>
                <a:spcPts val="600"/>
              </a:spcBef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l"/>
            <a:r>
              <a:rPr lang="fi-FI" b="0" i="0" err="1">
                <a:effectLst/>
                <a:latin typeface="Segoe UI" panose="020B0502040204020203" pitchFamily="34" charset="0"/>
              </a:rPr>
              <a:t>Författarinformation</a:t>
            </a:r>
            <a:r>
              <a:rPr lang="fi-FI" b="0" i="0">
                <a:effectLst/>
                <a:latin typeface="Segoe UI" panose="020B0502040204020203" pitchFamily="34" charset="0"/>
              </a:rPr>
              <a:t> </a:t>
            </a:r>
            <a:r>
              <a:rPr lang="fi-FI" b="0" i="0" err="1">
                <a:effectLst/>
                <a:latin typeface="Segoe UI" panose="020B0502040204020203" pitchFamily="34" charset="0"/>
              </a:rPr>
              <a:t>Förnamn</a:t>
            </a:r>
            <a:r>
              <a:rPr lang="fi-FI" b="0" i="0">
                <a:effectLst/>
                <a:latin typeface="Segoe UI" panose="020B0502040204020203" pitchFamily="34" charset="0"/>
              </a:rPr>
              <a:t> </a:t>
            </a:r>
            <a:r>
              <a:rPr lang="fi-FI" b="0" i="0" err="1">
                <a:effectLst/>
                <a:latin typeface="Segoe UI" panose="020B0502040204020203" pitchFamily="34" charset="0"/>
              </a:rPr>
              <a:t>Efternamn</a:t>
            </a:r>
            <a:r>
              <a:rPr lang="fi-FI" b="0" i="0">
                <a:effectLst/>
                <a:latin typeface="Segoe UI" panose="020B0502040204020203" pitchFamily="34" charset="0"/>
              </a:rPr>
              <a:t> | Datum</a:t>
            </a:r>
          </a:p>
        </p:txBody>
      </p:sp>
      <p:sp>
        <p:nvSpPr>
          <p:cNvPr id="15" name="Tekstin paikkamerkki 2">
            <a:extLst>
              <a:ext uri="{FF2B5EF4-FFF2-40B4-BE49-F238E27FC236}">
                <a16:creationId xmlns:a16="http://schemas.microsoft.com/office/drawing/2014/main" id="{78223105-2747-431E-92BF-E23275C725C8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2184666" y="6176284"/>
            <a:ext cx="4443769" cy="233637"/>
          </a:xfrm>
        </p:spPr>
        <p:txBody>
          <a:bodyPr>
            <a:noAutofit/>
          </a:bodyPr>
          <a:lstStyle>
            <a:lvl1pPr marL="0" indent="0">
              <a:lnSpc>
                <a:spcPts val="1200"/>
              </a:lnSpc>
              <a:spcBef>
                <a:spcPts val="600"/>
              </a:spcBef>
              <a:buNone/>
              <a:defRPr sz="12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Tekijätiedot Etunimi Sukunimi | päivämäärä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3A2A972-8C04-8283-722B-7618460EA6C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2236" y="5822759"/>
            <a:ext cx="623685" cy="62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713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ellanrubrik / Väliotsik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>
            <a:extLst>
              <a:ext uri="{FF2B5EF4-FFF2-40B4-BE49-F238E27FC236}">
                <a16:creationId xmlns:a16="http://schemas.microsoft.com/office/drawing/2014/main" id="{9171C9EA-1BEC-4619-B728-CEDDB184F9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2744" y="0"/>
            <a:ext cx="1106925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Rectangle 4"/>
          <p:cNvSpPr/>
          <p:nvPr userDrawn="1"/>
        </p:nvSpPr>
        <p:spPr>
          <a:xfrm>
            <a:off x="1055716" y="-11424"/>
            <a:ext cx="11213869" cy="14033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">
            <a:extLst>
              <a:ext uri="{FF2B5EF4-FFF2-40B4-BE49-F238E27FC236}">
                <a16:creationId xmlns:a16="http://schemas.microsoft.com/office/drawing/2014/main" id="{205F0CE6-FF24-48D9-88EA-D77D0AB4F0AB}"/>
              </a:ext>
            </a:extLst>
          </p:cNvPr>
          <p:cNvSpPr>
            <a:spLocks noGrp="1"/>
          </p:cNvSpPr>
          <p:nvPr>
            <p:ph type="title" idx="4294967295" hasCustomPrompt="1"/>
          </p:nvPr>
        </p:nvSpPr>
        <p:spPr>
          <a:xfrm>
            <a:off x="1653884" y="413813"/>
            <a:ext cx="9327754" cy="774907"/>
          </a:xfrm>
        </p:spPr>
        <p:txBody>
          <a:bodyPr/>
          <a:lstStyle>
            <a:lvl1pPr>
              <a:defRPr b="1"/>
            </a:lvl1pPr>
          </a:lstStyle>
          <a:p>
            <a:r>
              <a:rPr lang="fi-FI" sz="3600">
                <a:solidFill>
                  <a:schemeClr val="tx1"/>
                </a:solidFill>
              </a:rPr>
              <a:t>Turvallisuus ja laatu</a:t>
            </a:r>
          </a:p>
        </p:txBody>
      </p:sp>
      <p:sp>
        <p:nvSpPr>
          <p:cNvPr id="26" name="TextBox 25"/>
          <p:cNvSpPr txBox="1"/>
          <p:nvPr userDrawn="1"/>
        </p:nvSpPr>
        <p:spPr>
          <a:xfrm>
            <a:off x="1197033" y="1404000"/>
            <a:ext cx="246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sz="1600" b="1" i="0" u="none" strike="noStrike" kern="1200" spc="0" baseline="0">
                <a:solidFill>
                  <a:srgbClr val="85C598"/>
                </a:solidFill>
                <a:latin typeface="+mn-lt"/>
                <a:ea typeface="+mn-ea"/>
                <a:cs typeface="+mn-cs"/>
              </a:defRPr>
            </a:pPr>
            <a:r>
              <a:rPr lang="fi-FI" b="1">
                <a:solidFill>
                  <a:schemeClr val="accent4"/>
                </a:solidFill>
              </a:rPr>
              <a:t>VAARATAPAHTUMA ILMOITUSTEN MÄÄRÄ</a:t>
            </a:r>
            <a:endParaRPr lang="en-US" b="1">
              <a:solidFill>
                <a:schemeClr val="accent4"/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4753431" y="1404000"/>
            <a:ext cx="246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sz="1600" b="1" i="0" u="none" strike="noStrike" kern="1200" spc="0" baseline="0">
                <a:solidFill>
                  <a:srgbClr val="85C598"/>
                </a:solidFill>
                <a:latin typeface="+mn-lt"/>
                <a:ea typeface="+mn-ea"/>
                <a:cs typeface="+mn-cs"/>
              </a:defRPr>
            </a:pPr>
            <a:r>
              <a:rPr lang="sv-SE" sz="1600" b="1">
                <a:solidFill>
                  <a:srgbClr val="85C598"/>
                </a:solidFill>
              </a:rPr>
              <a:t>VAARATAPAHTUMA ILMOITUKSET 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EC3B77E-0D3E-4B5A-8A4D-5EEF2CF1F41B}"/>
              </a:ext>
            </a:extLst>
          </p:cNvPr>
          <p:cNvCxnSpPr/>
          <p:nvPr userDrawn="1"/>
        </p:nvCxnSpPr>
        <p:spPr>
          <a:xfrm>
            <a:off x="1123602" y="4488872"/>
            <a:ext cx="11078095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6ADCBBD-B6ED-4152-B8C4-0DC573033107}"/>
              </a:ext>
            </a:extLst>
          </p:cNvPr>
          <p:cNvCxnSpPr/>
          <p:nvPr userDrawn="1"/>
        </p:nvCxnSpPr>
        <p:spPr>
          <a:xfrm>
            <a:off x="4680000" y="4488872"/>
            <a:ext cx="0" cy="2452255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A35BE4C-1B5A-48EE-84DB-C2B08640B807}"/>
              </a:ext>
            </a:extLst>
          </p:cNvPr>
          <p:cNvCxnSpPr/>
          <p:nvPr userDrawn="1"/>
        </p:nvCxnSpPr>
        <p:spPr>
          <a:xfrm>
            <a:off x="6480000" y="4488871"/>
            <a:ext cx="0" cy="2452255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941A194-48EB-4091-A182-F366B11A0BC8}"/>
              </a:ext>
            </a:extLst>
          </p:cNvPr>
          <p:cNvCxnSpPr/>
          <p:nvPr userDrawn="1"/>
        </p:nvCxnSpPr>
        <p:spPr>
          <a:xfrm>
            <a:off x="4680000" y="1299411"/>
            <a:ext cx="0" cy="318946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DF4010C-4B32-4FC4-9A31-D4B806832335}"/>
              </a:ext>
            </a:extLst>
          </p:cNvPr>
          <p:cNvCxnSpPr/>
          <p:nvPr userDrawn="1"/>
        </p:nvCxnSpPr>
        <p:spPr>
          <a:xfrm>
            <a:off x="8640000" y="1264071"/>
            <a:ext cx="0" cy="32248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E6CD3214-45BE-4687-A978-284152739751}"/>
              </a:ext>
            </a:extLst>
          </p:cNvPr>
          <p:cNvCxnSpPr/>
          <p:nvPr userDrawn="1"/>
        </p:nvCxnSpPr>
        <p:spPr>
          <a:xfrm>
            <a:off x="8280000" y="4488871"/>
            <a:ext cx="0" cy="2452255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0AC76652-7BC2-88D3-FC99-0BBA62C5158F}"/>
              </a:ext>
            </a:extLst>
          </p:cNvPr>
          <p:cNvSpPr txBox="1">
            <a:spLocks/>
          </p:cNvSpPr>
          <p:nvPr userDrawn="1"/>
        </p:nvSpPr>
        <p:spPr>
          <a:xfrm>
            <a:off x="1168417" y="4500000"/>
            <a:ext cx="3496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>
                <a:solidFill>
                  <a:schemeClr val="accent4"/>
                </a:solidFill>
              </a:rPr>
              <a:t>ASIAKKAIDEN TEKEMÄT VAARATAPAHTUMA-ILMOITUKSET MÄÄRÄ</a:t>
            </a:r>
            <a:endParaRPr lang="en-US" sz="1200" b="1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757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llanrubrik / Väliotsik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>
            <a:extLst>
              <a:ext uri="{FF2B5EF4-FFF2-40B4-BE49-F238E27FC236}">
                <a16:creationId xmlns:a16="http://schemas.microsoft.com/office/drawing/2014/main" id="{9171C9EA-1BEC-4619-B728-CEDDB184F9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2744" y="0"/>
            <a:ext cx="1106925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Rectangle 4"/>
          <p:cNvSpPr/>
          <p:nvPr userDrawn="1"/>
        </p:nvSpPr>
        <p:spPr>
          <a:xfrm>
            <a:off x="1055716" y="-11424"/>
            <a:ext cx="11213869" cy="14033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6660000" y="1291041"/>
            <a:ext cx="0" cy="5589917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6660000" y="4086000"/>
            <a:ext cx="5532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1128000" y="5404220"/>
            <a:ext cx="5532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88382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ellanrubrik / Väliotsik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>
            <a:extLst>
              <a:ext uri="{FF2B5EF4-FFF2-40B4-BE49-F238E27FC236}">
                <a16:creationId xmlns:a16="http://schemas.microsoft.com/office/drawing/2014/main" id="{9171C9EA-1BEC-4619-B728-CEDDB184F9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00329" y="0"/>
            <a:ext cx="1106925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Rectangle 4"/>
          <p:cNvSpPr/>
          <p:nvPr userDrawn="1"/>
        </p:nvSpPr>
        <p:spPr>
          <a:xfrm>
            <a:off x="1055716" y="-11424"/>
            <a:ext cx="11213869" cy="14033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">
            <a:extLst>
              <a:ext uri="{FF2B5EF4-FFF2-40B4-BE49-F238E27FC236}">
                <a16:creationId xmlns:a16="http://schemas.microsoft.com/office/drawing/2014/main" id="{205F0CE6-FF24-48D9-88EA-D77D0AB4F0AB}"/>
              </a:ext>
            </a:extLst>
          </p:cNvPr>
          <p:cNvSpPr>
            <a:spLocks noGrp="1"/>
          </p:cNvSpPr>
          <p:nvPr>
            <p:ph type="title" idx="4294967295" hasCustomPrompt="1"/>
          </p:nvPr>
        </p:nvSpPr>
        <p:spPr>
          <a:xfrm>
            <a:off x="1653884" y="413813"/>
            <a:ext cx="9327754" cy="774907"/>
          </a:xfrm>
        </p:spPr>
        <p:txBody>
          <a:bodyPr/>
          <a:lstStyle>
            <a:lvl1pPr>
              <a:defRPr b="1" baseline="0"/>
            </a:lvl1pPr>
          </a:lstStyle>
          <a:p>
            <a:r>
              <a:rPr lang="fi-FI" sz="3600">
                <a:solidFill>
                  <a:schemeClr val="tx1"/>
                </a:solidFill>
              </a:rPr>
              <a:t>Henkilöstö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97162" y="5073549"/>
            <a:ext cx="1926658" cy="1016988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3646650" y="4541635"/>
            <a:ext cx="705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b="1">
                <a:solidFill>
                  <a:schemeClr val="accent4"/>
                </a:solidFill>
              </a:rPr>
              <a:t>NPS</a:t>
            </a:r>
            <a:endParaRPr lang="en-US" sz="1600" b="1">
              <a:solidFill>
                <a:schemeClr val="accent4"/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1200329" y="4473964"/>
            <a:ext cx="1106925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3597370" y="4473964"/>
            <a:ext cx="0" cy="2502281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>
            <a:off x="6175394" y="4473963"/>
            <a:ext cx="0" cy="2502281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>
            <a:off x="4647744" y="1330534"/>
            <a:ext cx="0" cy="3143429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 userDrawn="1"/>
        </p:nvCxnSpPr>
        <p:spPr>
          <a:xfrm>
            <a:off x="8140167" y="1330534"/>
            <a:ext cx="0" cy="3145027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7401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Mellanrubrik / Väliotsik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>
            <a:extLst>
              <a:ext uri="{FF2B5EF4-FFF2-40B4-BE49-F238E27FC236}">
                <a16:creationId xmlns:a16="http://schemas.microsoft.com/office/drawing/2014/main" id="{9171C9EA-1BEC-4619-B728-CEDDB184F9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55343" y="-34782"/>
            <a:ext cx="11069254" cy="70110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Rectangle 4"/>
          <p:cNvSpPr/>
          <p:nvPr userDrawn="1"/>
        </p:nvSpPr>
        <p:spPr>
          <a:xfrm>
            <a:off x="1055716" y="-34781"/>
            <a:ext cx="11431557" cy="14267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">
            <a:extLst>
              <a:ext uri="{FF2B5EF4-FFF2-40B4-BE49-F238E27FC236}">
                <a16:creationId xmlns:a16="http://schemas.microsoft.com/office/drawing/2014/main" id="{205F0CE6-FF24-48D9-88EA-D77D0AB4F0AB}"/>
              </a:ext>
            </a:extLst>
          </p:cNvPr>
          <p:cNvSpPr>
            <a:spLocks noGrp="1"/>
          </p:cNvSpPr>
          <p:nvPr>
            <p:ph type="title" idx="4294967295" hasCustomPrompt="1"/>
          </p:nvPr>
        </p:nvSpPr>
        <p:spPr>
          <a:xfrm>
            <a:off x="1653884" y="413813"/>
            <a:ext cx="9327754" cy="774907"/>
          </a:xfrm>
        </p:spPr>
        <p:txBody>
          <a:bodyPr/>
          <a:lstStyle>
            <a:lvl1pPr>
              <a:defRPr b="1" baseline="0"/>
            </a:lvl1pPr>
          </a:lstStyle>
          <a:p>
            <a:r>
              <a:rPr lang="fi-FI" sz="3600">
                <a:solidFill>
                  <a:schemeClr val="tx1"/>
                </a:solidFill>
              </a:rPr>
              <a:t>Personal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97162" y="5073549"/>
            <a:ext cx="1926658" cy="1016988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1200329" y="4473964"/>
            <a:ext cx="1106925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3597370" y="4473964"/>
            <a:ext cx="0" cy="2502281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>
            <a:off x="6175394" y="4473963"/>
            <a:ext cx="0" cy="2502281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>
            <a:off x="4647744" y="1330534"/>
            <a:ext cx="0" cy="3143429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 userDrawn="1"/>
        </p:nvCxnSpPr>
        <p:spPr>
          <a:xfrm>
            <a:off x="8140167" y="1330534"/>
            <a:ext cx="0" cy="3145027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5743584-D823-48E2-ABA9-FB131738E2AB}"/>
              </a:ext>
            </a:extLst>
          </p:cNvPr>
          <p:cNvSpPr txBox="1"/>
          <p:nvPr userDrawn="1"/>
        </p:nvSpPr>
        <p:spPr>
          <a:xfrm>
            <a:off x="3646650" y="4541635"/>
            <a:ext cx="705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b="1">
                <a:solidFill>
                  <a:schemeClr val="accent4"/>
                </a:solidFill>
              </a:rPr>
              <a:t>NPS</a:t>
            </a:r>
            <a:endParaRPr lang="en-US" sz="1600" b="1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9286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ellanrubrik / Väliotsik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>
            <a:extLst>
              <a:ext uri="{FF2B5EF4-FFF2-40B4-BE49-F238E27FC236}">
                <a16:creationId xmlns:a16="http://schemas.microsoft.com/office/drawing/2014/main" id="{9171C9EA-1BEC-4619-B728-CEDDB184F9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2744" y="0"/>
            <a:ext cx="1106925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Rectangle 4"/>
          <p:cNvSpPr/>
          <p:nvPr userDrawn="1"/>
        </p:nvSpPr>
        <p:spPr>
          <a:xfrm>
            <a:off x="1055716" y="-11424"/>
            <a:ext cx="11213869" cy="14033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896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ellanrubrik / Väliotsikk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>
            <a:extLst>
              <a:ext uri="{FF2B5EF4-FFF2-40B4-BE49-F238E27FC236}">
                <a16:creationId xmlns:a16="http://schemas.microsoft.com/office/drawing/2014/main" id="{9171C9EA-1BEC-4619-B728-CEDDB184F9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2744" y="0"/>
            <a:ext cx="1106925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F6B8AB5D-811F-4B06-A2B7-A29159A8E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582" r="2599" b="7653"/>
          <a:stretch/>
        </p:blipFill>
        <p:spPr>
          <a:xfrm>
            <a:off x="2553495" y="-1"/>
            <a:ext cx="9638506" cy="6858001"/>
          </a:xfrm>
          <a:prstGeom prst="rect">
            <a:avLst/>
          </a:prstGeom>
        </p:spPr>
      </p:pic>
      <p:sp>
        <p:nvSpPr>
          <p:cNvPr id="7" name="Suorakulmio 6">
            <a:extLst>
              <a:ext uri="{FF2B5EF4-FFF2-40B4-BE49-F238E27FC236}">
                <a16:creationId xmlns:a16="http://schemas.microsoft.com/office/drawing/2014/main" id="{621CD312-6FC1-4BBF-800D-A161539795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28800" y="555585"/>
            <a:ext cx="9769034" cy="57641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6B794C0E-ABDA-46B2-87C9-9CE37E803D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51512" y="1481560"/>
            <a:ext cx="7881449" cy="2511706"/>
          </a:xfrm>
        </p:spPr>
        <p:txBody>
          <a:bodyPr anchor="b">
            <a:noAutofit/>
          </a:bodyPr>
          <a:lstStyle>
            <a:lvl1pPr>
              <a:defRPr sz="6000" b="1">
                <a:solidFill>
                  <a:schemeClr val="tx1"/>
                </a:solidFill>
              </a:defRPr>
            </a:lvl1pPr>
          </a:lstStyle>
          <a:p>
            <a:r>
              <a:rPr lang="sv-SE"/>
              <a:t>Klicka för att sätta </a:t>
            </a:r>
            <a:br>
              <a:rPr lang="sv-SE"/>
            </a:br>
            <a:r>
              <a:rPr lang="sv-SE"/>
              <a:t>rubriken</a:t>
            </a:r>
            <a:endParaRPr lang="fi-FI"/>
          </a:p>
        </p:txBody>
      </p:sp>
      <p:sp>
        <p:nvSpPr>
          <p:cNvPr id="15" name="Tekstin paikkamerkki 2">
            <a:extLst>
              <a:ext uri="{FF2B5EF4-FFF2-40B4-BE49-F238E27FC236}">
                <a16:creationId xmlns:a16="http://schemas.microsoft.com/office/drawing/2014/main" id="{3A0EC7A0-5676-4A13-9CF1-A4452678223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651511" y="4281899"/>
            <a:ext cx="7881449" cy="382697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l"/>
            <a:r>
              <a:rPr lang="sv-SE" b="0" i="0">
                <a:effectLst/>
                <a:latin typeface="Segoe UI" panose="020B0502040204020203" pitchFamily="34" charset="0"/>
              </a:rPr>
              <a:t>Klicka för att sätta underrubriken</a:t>
            </a:r>
          </a:p>
        </p:txBody>
      </p:sp>
    </p:spTree>
    <p:extLst>
      <p:ext uri="{BB962C8B-B14F-4D97-AF65-F5344CB8AC3E}">
        <p14:creationId xmlns:p14="http://schemas.microsoft.com/office/powerpoint/2010/main" val="9865506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ellanrubrik / Väliotsikk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Kuva 11">
            <a:extLst>
              <a:ext uri="{FF2B5EF4-FFF2-40B4-BE49-F238E27FC236}">
                <a16:creationId xmlns:a16="http://schemas.microsoft.com/office/drawing/2014/main" id="{97326C7A-C2EB-4325-8143-E8591DB578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122" r="2989" b="8476"/>
          <a:stretch/>
        </p:blipFill>
        <p:spPr>
          <a:xfrm>
            <a:off x="2550911" y="0"/>
            <a:ext cx="9641089" cy="6858000"/>
          </a:xfrm>
          <a:prstGeom prst="rect">
            <a:avLst/>
          </a:prstGeom>
        </p:spPr>
      </p:pic>
      <p:sp>
        <p:nvSpPr>
          <p:cNvPr id="7" name="Suorakulmio 6">
            <a:extLst>
              <a:ext uri="{FF2B5EF4-FFF2-40B4-BE49-F238E27FC236}">
                <a16:creationId xmlns:a16="http://schemas.microsoft.com/office/drawing/2014/main" id="{621CD312-6FC1-4BBF-800D-A161539795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28800" y="555585"/>
            <a:ext cx="9769034" cy="57641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9E67AA12-B1E4-4AFF-9D09-DF4180C6A3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51512" y="1481560"/>
            <a:ext cx="7881449" cy="2511706"/>
          </a:xfrm>
        </p:spPr>
        <p:txBody>
          <a:bodyPr anchor="b">
            <a:noAutofit/>
          </a:bodyPr>
          <a:lstStyle>
            <a:lvl1pPr>
              <a:defRPr sz="6000" b="1">
                <a:solidFill>
                  <a:schemeClr val="tx1"/>
                </a:solidFill>
              </a:defRPr>
            </a:lvl1pPr>
          </a:lstStyle>
          <a:p>
            <a:r>
              <a:rPr lang="sv-SE"/>
              <a:t>Klicka för att sätta </a:t>
            </a:r>
            <a:br>
              <a:rPr lang="sv-SE"/>
            </a:br>
            <a:r>
              <a:rPr lang="sv-SE"/>
              <a:t>rubriken</a:t>
            </a:r>
            <a:endParaRPr lang="fi-FI"/>
          </a:p>
        </p:txBody>
      </p:sp>
      <p:sp>
        <p:nvSpPr>
          <p:cNvPr id="15" name="Tekstin paikkamerkki 2">
            <a:extLst>
              <a:ext uri="{FF2B5EF4-FFF2-40B4-BE49-F238E27FC236}">
                <a16:creationId xmlns:a16="http://schemas.microsoft.com/office/drawing/2014/main" id="{1BBE9987-4AB2-4C77-9BF5-E044F5744C4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651511" y="4281900"/>
            <a:ext cx="7881449" cy="428996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l"/>
            <a:r>
              <a:rPr lang="sv-SE" b="0" i="0">
                <a:effectLst/>
                <a:latin typeface="Segoe UI" panose="020B0502040204020203" pitchFamily="34" charset="0"/>
              </a:rPr>
              <a:t>Klicka för att sätta underrubriken</a:t>
            </a:r>
          </a:p>
        </p:txBody>
      </p:sp>
    </p:spTree>
    <p:extLst>
      <p:ext uri="{BB962C8B-B14F-4D97-AF65-F5344CB8AC3E}">
        <p14:creationId xmlns:p14="http://schemas.microsoft.com/office/powerpoint/2010/main" val="6303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/ 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37403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/ Lope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4">
            <a:extLst>
              <a:ext uri="{FF2B5EF4-FFF2-40B4-BE49-F238E27FC236}">
                <a16:creationId xmlns:a16="http://schemas.microsoft.com/office/drawing/2014/main" id="{7CFEF7D0-89E7-4DFE-9FC4-7B4ABF4A53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2744" y="0"/>
            <a:ext cx="1106925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kstin paikkamerkki 2">
            <a:extLst>
              <a:ext uri="{FF2B5EF4-FFF2-40B4-BE49-F238E27FC236}">
                <a16:creationId xmlns:a16="http://schemas.microsoft.com/office/drawing/2014/main" id="{18EE2646-56AA-4BB0-8E80-712AD9226B4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043858" y="3604926"/>
            <a:ext cx="7710725" cy="35163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err="1"/>
              <a:t>Förnamn</a:t>
            </a:r>
            <a:r>
              <a:rPr lang="fi-FI"/>
              <a:t> </a:t>
            </a:r>
            <a:r>
              <a:rPr lang="fi-FI" err="1"/>
              <a:t>Efternamn</a:t>
            </a:r>
            <a:r>
              <a:rPr lang="fi-FI"/>
              <a:t> | </a:t>
            </a:r>
            <a:r>
              <a:rPr lang="fi-FI" err="1"/>
              <a:t>Kontaktinformation</a:t>
            </a:r>
            <a:r>
              <a:rPr lang="fi-FI"/>
              <a:t> | osterbottensvalfard.fi</a:t>
            </a:r>
          </a:p>
        </p:txBody>
      </p:sp>
    </p:spTree>
    <p:extLst>
      <p:ext uri="{BB962C8B-B14F-4D97-AF65-F5344CB8AC3E}">
        <p14:creationId xmlns:p14="http://schemas.microsoft.com/office/powerpoint/2010/main" val="16444860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740C8-D333-7BD8-7F8B-4FB751A616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B61685-0C43-A11F-1542-AB655CB332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3D563F-D878-CA67-1856-07AF07FAD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11312-C0C7-4077-913B-954EC2BE3C8A}" type="datetimeFigureOut">
              <a:rPr lang="sv-SE" smtClean="0"/>
              <a:t>2026-07-02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B66903-474A-482F-6ADD-1F486FDED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C04297-E23C-466C-DDB8-6B6F06EC4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25F97-B967-4C24-B0FD-1AC97B330AD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71802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mslag / Kan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>
            <a:extLst>
              <a:ext uri="{FF2B5EF4-FFF2-40B4-BE49-F238E27FC236}">
                <a16:creationId xmlns:a16="http://schemas.microsoft.com/office/drawing/2014/main" id="{9171C9EA-1BEC-4619-B728-CEDDB184F91C}"/>
              </a:ext>
            </a:extLst>
          </p:cNvPr>
          <p:cNvSpPr/>
          <p:nvPr userDrawn="1"/>
        </p:nvSpPr>
        <p:spPr>
          <a:xfrm>
            <a:off x="1122744" y="0"/>
            <a:ext cx="1106925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D9989D6-F31F-4EC5-946F-B333986A87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0100" y="914884"/>
            <a:ext cx="7911566" cy="2072107"/>
          </a:xfrm>
        </p:spPr>
        <p:txBody>
          <a:bodyPr anchor="b">
            <a:normAutofit/>
          </a:bodyPr>
          <a:lstStyle>
            <a:lvl1pPr>
              <a:defRPr sz="6600" b="1"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sätta </a:t>
            </a:r>
            <a:br>
              <a:rPr lang="sv-SE"/>
            </a:br>
            <a:r>
              <a:rPr lang="sv-SE"/>
              <a:t>rubriken</a:t>
            </a:r>
            <a:endParaRPr lang="fi-FI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16C2E39-1FFB-4EB1-83CE-55B81ACB00A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200100" y="3413033"/>
            <a:ext cx="7934716" cy="347919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l"/>
            <a:r>
              <a:rPr lang="sv-SE" b="0" i="0">
                <a:effectLst/>
                <a:latin typeface="Segoe UI" panose="020B0502040204020203" pitchFamily="34" charset="0"/>
              </a:rPr>
              <a:t>Klicka för att sätta underrubriken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977A0A71-A835-403F-AD0D-5E408F30A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6218" y="5824812"/>
            <a:ext cx="3688466" cy="608776"/>
          </a:xfrm>
          <a:prstGeom prst="rect">
            <a:avLst/>
          </a:prstGeom>
        </p:spPr>
      </p:pic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228ECC36-F686-4B0E-B126-D1ED6CF08A3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2184667" y="6156384"/>
            <a:ext cx="4443769" cy="233637"/>
          </a:xfrm>
        </p:spPr>
        <p:txBody>
          <a:bodyPr>
            <a:noAutofit/>
          </a:bodyPr>
          <a:lstStyle>
            <a:lvl1pPr marL="0" indent="0">
              <a:lnSpc>
                <a:spcPts val="1200"/>
              </a:lnSpc>
              <a:spcBef>
                <a:spcPts val="600"/>
              </a:spcBef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l"/>
            <a:r>
              <a:rPr lang="fi-FI" b="0" i="0" err="1">
                <a:effectLst/>
                <a:latin typeface="Segoe UI" panose="020B0502040204020203" pitchFamily="34" charset="0"/>
              </a:rPr>
              <a:t>Författarinformation</a:t>
            </a:r>
            <a:r>
              <a:rPr lang="fi-FI" b="0" i="0">
                <a:effectLst/>
                <a:latin typeface="Segoe UI" panose="020B0502040204020203" pitchFamily="34" charset="0"/>
              </a:rPr>
              <a:t> </a:t>
            </a:r>
            <a:r>
              <a:rPr lang="fi-FI" b="0" i="0" err="1">
                <a:effectLst/>
                <a:latin typeface="Segoe UI" panose="020B0502040204020203" pitchFamily="34" charset="0"/>
              </a:rPr>
              <a:t>Förnamn</a:t>
            </a:r>
            <a:r>
              <a:rPr lang="fi-FI" b="0" i="0">
                <a:effectLst/>
                <a:latin typeface="Segoe UI" panose="020B0502040204020203" pitchFamily="34" charset="0"/>
              </a:rPr>
              <a:t> </a:t>
            </a:r>
            <a:r>
              <a:rPr lang="fi-FI" b="0" i="0" err="1">
                <a:effectLst/>
                <a:latin typeface="Segoe UI" panose="020B0502040204020203" pitchFamily="34" charset="0"/>
              </a:rPr>
              <a:t>Efternamn</a:t>
            </a:r>
            <a:r>
              <a:rPr lang="fi-FI" b="0" i="0">
                <a:effectLst/>
                <a:latin typeface="Segoe UI" panose="020B0502040204020203" pitchFamily="34" charset="0"/>
              </a:rPr>
              <a:t> | Datum</a:t>
            </a:r>
          </a:p>
        </p:txBody>
      </p:sp>
    </p:spTree>
    <p:extLst>
      <p:ext uri="{BB962C8B-B14F-4D97-AF65-F5344CB8AC3E}">
        <p14:creationId xmlns:p14="http://schemas.microsoft.com/office/powerpoint/2010/main" val="29597676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D8E61-544F-F722-8BA4-ED92DDFB1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207953-2D94-09CD-3684-8C95CE257A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057011-6BE0-41B9-C79D-2D053366E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11312-C0C7-4077-913B-954EC2BE3C8A}" type="datetimeFigureOut">
              <a:rPr lang="sv-SE" smtClean="0"/>
              <a:t>2026-07-02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96BE3B-1DFE-E0ED-7236-7E0AED39D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842E3E-9255-EAC7-0117-A673EE156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25F97-B967-4C24-B0FD-1AC97B330AD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4562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C5020-3E0A-C4D8-F08A-63FCE1DF3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354B75-82A1-64AE-9953-5F700E00A2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1DC228-08EA-EE9B-ACDB-3C7AEDB78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11312-C0C7-4077-913B-954EC2BE3C8A}" type="datetimeFigureOut">
              <a:rPr lang="sv-SE" smtClean="0"/>
              <a:t>2026-07-02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68350B-2ADC-D07C-614C-DF6C69DFD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5D5810-C589-DC5F-A0DC-F147A50BC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25F97-B967-4C24-B0FD-1AC97B330AD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28113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D2F30-1A4E-42A1-1D1C-C72EFD73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E7D1CD-F062-22C2-B4ED-2918A47DE2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E8F67B-1E08-EA81-B3B6-D560BC24C5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33F1E5-9956-5223-918E-304AE661B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11312-C0C7-4077-913B-954EC2BE3C8A}" type="datetimeFigureOut">
              <a:rPr lang="sv-SE" smtClean="0"/>
              <a:t>2026-07-02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32D52F-DC52-5C8F-3FC3-05B5FF9C9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005C27-D16F-E4FC-B50A-729AE81E2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25F97-B967-4C24-B0FD-1AC97B330AD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42676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EF519-4184-ECE9-7956-CCB505DA7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C8D208-987A-7F8B-9C13-88D00BB3D8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285971-C888-20E0-E908-2B78714430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7854C5-747C-BA34-C83D-59EEB60A11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07C5CE-FE18-B777-B67D-849BBEDBF9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440B24-AA0D-C1F3-A5F2-1196DB6C0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11312-C0C7-4077-913B-954EC2BE3C8A}" type="datetimeFigureOut">
              <a:rPr lang="sv-SE" smtClean="0"/>
              <a:t>2026-07-02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8B96A8-A479-55FC-1856-BBCC48C0A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A5806C-A040-EC59-272A-A6B9088BA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25F97-B967-4C24-B0FD-1AC97B330AD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66277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B8AEB-1C93-57C9-1727-B593CD221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CC7A8B-0E0D-3D54-2978-A361CA216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11312-C0C7-4077-913B-954EC2BE3C8A}" type="datetimeFigureOut">
              <a:rPr lang="sv-SE" smtClean="0"/>
              <a:t>2026-07-02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C5AB15-420E-7707-A956-81151D43B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823D66-2398-CC30-4552-C7BCA2E52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25F97-B967-4C24-B0FD-1AC97B330AD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8657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BB7020-E447-CC90-5D96-0044E3315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11312-C0C7-4077-913B-954EC2BE3C8A}" type="datetimeFigureOut">
              <a:rPr lang="sv-SE" smtClean="0"/>
              <a:t>2026-07-02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A228C46-1584-2DF5-63FE-E5FB7FAB6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EE34FD-34D1-2C87-D758-C9FF4A4F5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25F97-B967-4C24-B0FD-1AC97B330AD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517825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FD914-7473-43AC-BFB9-9755196BB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C2010-36D8-F5AC-7CC4-8589841ED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A4AFDE-2254-2DA5-21AB-291A611C5A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59B3B5-D392-3340-C0CA-5E297A2F0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11312-C0C7-4077-913B-954EC2BE3C8A}" type="datetimeFigureOut">
              <a:rPr lang="sv-SE" smtClean="0"/>
              <a:t>2026-07-02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CE97B4-C5CB-1FFD-77A9-2EED7E7C5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4D68BA-39B2-1444-4AE6-CCF53E0FE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25F97-B967-4C24-B0FD-1AC97B330AD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58273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C8E66-B3BD-2448-E8E0-3786368D3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E2D34C-2D75-7286-9193-B91D1E740F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FB551D-F25E-7869-DE7E-F3D199A509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C88B89-21BE-29BB-B75D-C265F75B9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11312-C0C7-4077-913B-954EC2BE3C8A}" type="datetimeFigureOut">
              <a:rPr lang="sv-SE" smtClean="0"/>
              <a:t>2026-07-02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F5ADA2-AC89-44D8-7529-3992AD3F9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A83DB8-F9EA-1279-D6EB-3C9D4DED3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25F97-B967-4C24-B0FD-1AC97B330AD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056231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4B60F-82EF-F8CA-EC02-7946D2248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3BC6E9-C562-DE15-6046-AFBD481B8C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8CFBCE-5335-E60D-22F9-9935B3519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11312-C0C7-4077-913B-954EC2BE3C8A}" type="datetimeFigureOut">
              <a:rPr lang="sv-SE" smtClean="0"/>
              <a:t>2026-07-02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9AAB7D-CC1D-4776-8678-960304765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A49981-FF5C-4ACA-2221-4FE1C4981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25F97-B967-4C24-B0FD-1AC97B330AD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91106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99608F8-2B1E-6CE4-5952-3CBA708F49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D8C750-1718-2912-7C80-C36CBD48DE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315462-4EEA-1290-C595-BF53F2AE7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11312-C0C7-4077-913B-954EC2BE3C8A}" type="datetimeFigureOut">
              <a:rPr lang="sv-SE" smtClean="0"/>
              <a:t>2026-07-02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0DCCBA-7397-B508-D967-AC999DEBE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204E8-BA6E-8D25-85E5-169EBE3EB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25F97-B967-4C24-B0FD-1AC97B330AD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8069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mslag + bild / Kansi +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>
            <a:extLst>
              <a:ext uri="{FF2B5EF4-FFF2-40B4-BE49-F238E27FC236}">
                <a16:creationId xmlns:a16="http://schemas.microsoft.com/office/drawing/2014/main" id="{9171C9EA-1BEC-4619-B728-CEDDB184F9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2744" y="0"/>
            <a:ext cx="1106925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D9989D6-F31F-4EC5-946F-B333986A87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2742" y="567159"/>
            <a:ext cx="4911522" cy="2299519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sätta rubriken</a:t>
            </a:r>
            <a:endParaRPr lang="fi-FI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16C2E39-1FFB-4EB1-83CE-55B81ACB00A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92742" y="3136739"/>
            <a:ext cx="4911522" cy="1018844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l"/>
            <a:r>
              <a:rPr lang="sv-SE" b="0" i="0">
                <a:effectLst/>
                <a:latin typeface="Segoe UI" panose="020B0502040204020203" pitchFamily="34" charset="0"/>
              </a:rPr>
              <a:t>Klicka för att sätta underrubriken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977A0A71-A835-403F-AD0D-5E408F30A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92742" y="5824812"/>
            <a:ext cx="3688466" cy="608776"/>
          </a:xfrm>
          <a:prstGeom prst="rect">
            <a:avLst/>
          </a:prstGeom>
        </p:spPr>
      </p:pic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228ECC36-F686-4B0E-B126-D1ED6CF08A3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792743" y="4425644"/>
            <a:ext cx="4911521" cy="279730"/>
          </a:xfrm>
        </p:spPr>
        <p:txBody>
          <a:bodyPr>
            <a:noAutofit/>
          </a:bodyPr>
          <a:lstStyle>
            <a:lvl1pPr marL="0" indent="0">
              <a:lnSpc>
                <a:spcPts val="1200"/>
              </a:lnSpc>
              <a:spcBef>
                <a:spcPts val="600"/>
              </a:spcBef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l"/>
            <a:r>
              <a:rPr lang="fi-FI" b="0" i="0" err="1">
                <a:effectLst/>
                <a:latin typeface="Segoe UI" panose="020B0502040204020203" pitchFamily="34" charset="0"/>
              </a:rPr>
              <a:t>Författarinformation</a:t>
            </a:r>
            <a:r>
              <a:rPr lang="fi-FI" b="0" i="0">
                <a:effectLst/>
                <a:latin typeface="Segoe UI" panose="020B0502040204020203" pitchFamily="34" charset="0"/>
              </a:rPr>
              <a:t> </a:t>
            </a:r>
            <a:r>
              <a:rPr lang="fi-FI" b="0" i="0" err="1">
                <a:effectLst/>
                <a:latin typeface="Segoe UI" panose="020B0502040204020203" pitchFamily="34" charset="0"/>
              </a:rPr>
              <a:t>Förnamn</a:t>
            </a:r>
            <a:r>
              <a:rPr lang="fi-FI" b="0" i="0">
                <a:effectLst/>
                <a:latin typeface="Segoe UI" panose="020B0502040204020203" pitchFamily="34" charset="0"/>
              </a:rPr>
              <a:t> </a:t>
            </a:r>
            <a:r>
              <a:rPr lang="fi-FI" b="0" i="0" err="1">
                <a:effectLst/>
                <a:latin typeface="Segoe UI" panose="020B0502040204020203" pitchFamily="34" charset="0"/>
              </a:rPr>
              <a:t>Efternamn</a:t>
            </a:r>
            <a:r>
              <a:rPr lang="fi-FI" b="0" i="0">
                <a:effectLst/>
                <a:latin typeface="Segoe UI" panose="020B0502040204020203" pitchFamily="34" charset="0"/>
              </a:rPr>
              <a:t> | Datum</a:t>
            </a:r>
          </a:p>
        </p:txBody>
      </p:sp>
      <p:sp>
        <p:nvSpPr>
          <p:cNvPr id="10" name="Sisällön paikkamerkki 2">
            <a:extLst>
              <a:ext uri="{FF2B5EF4-FFF2-40B4-BE49-F238E27FC236}">
                <a16:creationId xmlns:a16="http://schemas.microsoft.com/office/drawing/2014/main" id="{B1E416C0-4E6D-428D-8B11-8AA4319A4838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7209212" y="1"/>
            <a:ext cx="4980065" cy="6858000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b="0" i="0" err="1">
                <a:effectLst/>
                <a:latin typeface="Segoe UI" panose="020B0502040204020203" pitchFamily="34" charset="0"/>
              </a:rPr>
              <a:t>Infoga</a:t>
            </a:r>
            <a:r>
              <a:rPr lang="fi-FI" b="0" i="0">
                <a:effectLst/>
                <a:latin typeface="Segoe UI" panose="020B0502040204020203" pitchFamily="34" charset="0"/>
              </a:rPr>
              <a:t> bild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2419962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mslag / Kan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>
            <a:extLst>
              <a:ext uri="{FF2B5EF4-FFF2-40B4-BE49-F238E27FC236}">
                <a16:creationId xmlns:a16="http://schemas.microsoft.com/office/drawing/2014/main" id="{9171C9EA-1BEC-4619-B728-CEDDB184F9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2744" y="0"/>
            <a:ext cx="1106925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D9989D6-F31F-4EC5-946F-B333986A87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0100" y="914885"/>
            <a:ext cx="7911566" cy="1486918"/>
          </a:xfrm>
        </p:spPr>
        <p:txBody>
          <a:bodyPr anchor="b">
            <a:normAutofit/>
          </a:bodyPr>
          <a:lstStyle>
            <a:lvl1pPr>
              <a:defRPr sz="4600" b="1"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sätta </a:t>
            </a:r>
            <a:br>
              <a:rPr lang="sv-SE"/>
            </a:br>
            <a:r>
              <a:rPr lang="sv-SE"/>
              <a:t>rubriken</a:t>
            </a:r>
            <a:endParaRPr lang="fi-FI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16C2E39-1FFB-4EB1-83CE-55B81ACB00A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176950" y="4108279"/>
            <a:ext cx="7934716" cy="34791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l"/>
            <a:r>
              <a:rPr lang="sv-SE" b="0" i="0">
                <a:effectLst/>
                <a:latin typeface="Segoe UI" panose="020B0502040204020203" pitchFamily="34" charset="0"/>
              </a:rPr>
              <a:t>Klicka för att sätta underrubriken</a:t>
            </a:r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708E07BC-A1CA-496B-A61F-21E71CE604A9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2200100" y="2424953"/>
            <a:ext cx="7911566" cy="1334867"/>
          </a:xfrm>
        </p:spPr>
        <p:txBody>
          <a:bodyPr>
            <a:noAutofit/>
          </a:bodyPr>
          <a:lstStyle>
            <a:lvl1pPr marL="0" indent="0">
              <a:buNone/>
              <a:defRPr sz="4600" b="1">
                <a:solidFill>
                  <a:srgbClr val="FDC84A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Lisää otsikko napsauttamalla</a:t>
            </a:r>
          </a:p>
        </p:txBody>
      </p:sp>
      <p:sp>
        <p:nvSpPr>
          <p:cNvPr id="13" name="Tekstin paikkamerkki 2">
            <a:extLst>
              <a:ext uri="{FF2B5EF4-FFF2-40B4-BE49-F238E27FC236}">
                <a16:creationId xmlns:a16="http://schemas.microsoft.com/office/drawing/2014/main" id="{AC70D423-A53E-412A-A2A0-552FE725DCAE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176950" y="4469073"/>
            <a:ext cx="7934716" cy="358516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FDC84A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Lisää alaotsikko napsauttamalla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977A0A71-A835-403F-AD0D-5E408F30A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12852" y="5824812"/>
            <a:ext cx="3688466" cy="608776"/>
          </a:xfrm>
          <a:prstGeom prst="rect">
            <a:avLst/>
          </a:prstGeom>
        </p:spPr>
      </p:pic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228ECC36-F686-4B0E-B126-D1ED6CF08A3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2184667" y="5924891"/>
            <a:ext cx="4443769" cy="233637"/>
          </a:xfrm>
        </p:spPr>
        <p:txBody>
          <a:bodyPr>
            <a:noAutofit/>
          </a:bodyPr>
          <a:lstStyle>
            <a:lvl1pPr marL="0" indent="0">
              <a:lnSpc>
                <a:spcPts val="1200"/>
              </a:lnSpc>
              <a:spcBef>
                <a:spcPts val="600"/>
              </a:spcBef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l"/>
            <a:r>
              <a:rPr lang="fi-FI" b="0" i="0" err="1">
                <a:effectLst/>
                <a:latin typeface="Segoe UI" panose="020B0502040204020203" pitchFamily="34" charset="0"/>
              </a:rPr>
              <a:t>Författarinformation</a:t>
            </a:r>
            <a:r>
              <a:rPr lang="fi-FI" b="0" i="0">
                <a:effectLst/>
                <a:latin typeface="Segoe UI" panose="020B0502040204020203" pitchFamily="34" charset="0"/>
              </a:rPr>
              <a:t> </a:t>
            </a:r>
            <a:r>
              <a:rPr lang="fi-FI" b="0" i="0" err="1">
                <a:effectLst/>
                <a:latin typeface="Segoe UI" panose="020B0502040204020203" pitchFamily="34" charset="0"/>
              </a:rPr>
              <a:t>Förnamn</a:t>
            </a:r>
            <a:r>
              <a:rPr lang="fi-FI" b="0" i="0">
                <a:effectLst/>
                <a:latin typeface="Segoe UI" panose="020B0502040204020203" pitchFamily="34" charset="0"/>
              </a:rPr>
              <a:t> </a:t>
            </a:r>
            <a:r>
              <a:rPr lang="fi-FI" b="0" i="0" err="1">
                <a:effectLst/>
                <a:latin typeface="Segoe UI" panose="020B0502040204020203" pitchFamily="34" charset="0"/>
              </a:rPr>
              <a:t>Efternamn</a:t>
            </a:r>
            <a:r>
              <a:rPr lang="fi-FI" b="0" i="0">
                <a:effectLst/>
                <a:latin typeface="Segoe UI" panose="020B0502040204020203" pitchFamily="34" charset="0"/>
              </a:rPr>
              <a:t> | Datum</a:t>
            </a:r>
          </a:p>
        </p:txBody>
      </p:sp>
      <p:sp>
        <p:nvSpPr>
          <p:cNvPr id="15" name="Tekstin paikkamerkki 2">
            <a:extLst>
              <a:ext uri="{FF2B5EF4-FFF2-40B4-BE49-F238E27FC236}">
                <a16:creationId xmlns:a16="http://schemas.microsoft.com/office/drawing/2014/main" id="{78223105-2747-431E-92BF-E23275C725C8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2184666" y="6176284"/>
            <a:ext cx="4443769" cy="233637"/>
          </a:xfrm>
        </p:spPr>
        <p:txBody>
          <a:bodyPr>
            <a:noAutofit/>
          </a:bodyPr>
          <a:lstStyle>
            <a:lvl1pPr marL="0" indent="0">
              <a:lnSpc>
                <a:spcPts val="1200"/>
              </a:lnSpc>
              <a:spcBef>
                <a:spcPts val="600"/>
              </a:spcBef>
              <a:buNone/>
              <a:defRPr sz="12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Tekijätiedot Etunimi Sukunimi | päivämäärä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3A2A972-8C04-8283-722B-7618460EA6C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2236" y="5822759"/>
            <a:ext cx="623685" cy="62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5937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mslag + bild / Kansi +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>
            <a:extLst>
              <a:ext uri="{FF2B5EF4-FFF2-40B4-BE49-F238E27FC236}">
                <a16:creationId xmlns:a16="http://schemas.microsoft.com/office/drawing/2014/main" id="{9171C9EA-1BEC-4619-B728-CEDDB184F9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2744" y="0"/>
            <a:ext cx="1106925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D9989D6-F31F-4EC5-946F-B333986A87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1915" y="558169"/>
            <a:ext cx="4911522" cy="1486918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sätta rubriken</a:t>
            </a:r>
            <a:endParaRPr lang="fi-FI"/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708E07BC-A1CA-496B-A61F-21E71CE604A9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6691915" y="2068237"/>
            <a:ext cx="4911522" cy="1318543"/>
          </a:xfrm>
        </p:spPr>
        <p:txBody>
          <a:bodyPr>
            <a:noAutofit/>
          </a:bodyPr>
          <a:lstStyle>
            <a:lvl1pPr marL="0" indent="0">
              <a:buNone/>
              <a:defRPr sz="3600" b="1">
                <a:solidFill>
                  <a:srgbClr val="FDC84A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Lisää otsikko napsauttamalla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16C2E39-1FFB-4EB1-83CE-55B81ACB00A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691915" y="3754925"/>
            <a:ext cx="4911522" cy="400658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l"/>
            <a:r>
              <a:rPr lang="sv-SE" b="0" i="0">
                <a:effectLst/>
                <a:latin typeface="Segoe UI" panose="020B0502040204020203" pitchFamily="34" charset="0"/>
              </a:rPr>
              <a:t>Klicka för att sätta underrubriken</a:t>
            </a:r>
          </a:p>
        </p:txBody>
      </p:sp>
      <p:sp>
        <p:nvSpPr>
          <p:cNvPr id="13" name="Tekstin paikkamerkki 2">
            <a:extLst>
              <a:ext uri="{FF2B5EF4-FFF2-40B4-BE49-F238E27FC236}">
                <a16:creationId xmlns:a16="http://schemas.microsoft.com/office/drawing/2014/main" id="{AC70D423-A53E-412A-A2A0-552FE725DCAE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6691915" y="4173594"/>
            <a:ext cx="4911522" cy="400658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DC84A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Lisää alaotsikko napsauttamalla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228ECC36-F686-4B0E-B126-D1ED6CF08A3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691915" y="4722474"/>
            <a:ext cx="4911521" cy="279730"/>
          </a:xfrm>
        </p:spPr>
        <p:txBody>
          <a:bodyPr>
            <a:noAutofit/>
          </a:bodyPr>
          <a:lstStyle>
            <a:lvl1pPr marL="0" indent="0">
              <a:lnSpc>
                <a:spcPts val="1200"/>
              </a:lnSpc>
              <a:spcBef>
                <a:spcPts val="600"/>
              </a:spcBef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l"/>
            <a:r>
              <a:rPr lang="fi-FI" b="0" i="0" err="1">
                <a:effectLst/>
                <a:latin typeface="Segoe UI" panose="020B0502040204020203" pitchFamily="34" charset="0"/>
              </a:rPr>
              <a:t>Författarinformation</a:t>
            </a:r>
            <a:r>
              <a:rPr lang="fi-FI" b="0" i="0">
                <a:effectLst/>
                <a:latin typeface="Segoe UI" panose="020B0502040204020203" pitchFamily="34" charset="0"/>
              </a:rPr>
              <a:t> </a:t>
            </a:r>
            <a:r>
              <a:rPr lang="fi-FI" b="0" i="0" err="1">
                <a:effectLst/>
                <a:latin typeface="Segoe UI" panose="020B0502040204020203" pitchFamily="34" charset="0"/>
              </a:rPr>
              <a:t>Förnamn</a:t>
            </a:r>
            <a:r>
              <a:rPr lang="fi-FI" b="0" i="0">
                <a:effectLst/>
                <a:latin typeface="Segoe UI" panose="020B0502040204020203" pitchFamily="34" charset="0"/>
              </a:rPr>
              <a:t> </a:t>
            </a:r>
            <a:r>
              <a:rPr lang="fi-FI" b="0" i="0" err="1">
                <a:effectLst/>
                <a:latin typeface="Segoe UI" panose="020B0502040204020203" pitchFamily="34" charset="0"/>
              </a:rPr>
              <a:t>Efternamn</a:t>
            </a:r>
            <a:r>
              <a:rPr lang="fi-FI" b="0" i="0">
                <a:effectLst/>
                <a:latin typeface="Segoe UI" panose="020B0502040204020203" pitchFamily="34" charset="0"/>
              </a:rPr>
              <a:t> | Datum</a:t>
            </a:r>
          </a:p>
        </p:txBody>
      </p:sp>
      <p:sp>
        <p:nvSpPr>
          <p:cNvPr id="15" name="Tekstin paikkamerkki 2">
            <a:extLst>
              <a:ext uri="{FF2B5EF4-FFF2-40B4-BE49-F238E27FC236}">
                <a16:creationId xmlns:a16="http://schemas.microsoft.com/office/drawing/2014/main" id="{78223105-2747-431E-92BF-E23275C725C8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6691914" y="5025558"/>
            <a:ext cx="4911521" cy="279730"/>
          </a:xfrm>
        </p:spPr>
        <p:txBody>
          <a:bodyPr>
            <a:noAutofit/>
          </a:bodyPr>
          <a:lstStyle>
            <a:lvl1pPr marL="0" indent="0">
              <a:lnSpc>
                <a:spcPts val="1200"/>
              </a:lnSpc>
              <a:spcBef>
                <a:spcPts val="600"/>
              </a:spcBef>
              <a:buNone/>
              <a:defRPr sz="1200">
                <a:solidFill>
                  <a:srgbClr val="FDC84A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Tekijätiedot Etunimi Sukunimi | päivämäärä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977A0A71-A835-403F-AD0D-5E408F30A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14969" y="5824812"/>
            <a:ext cx="3688466" cy="608776"/>
          </a:xfrm>
          <a:prstGeom prst="rect">
            <a:avLst/>
          </a:prstGeom>
        </p:spPr>
      </p:pic>
      <p:sp>
        <p:nvSpPr>
          <p:cNvPr id="10" name="Sisällön paikkamerkki 2">
            <a:extLst>
              <a:ext uri="{FF2B5EF4-FFF2-40B4-BE49-F238E27FC236}">
                <a16:creationId xmlns:a16="http://schemas.microsoft.com/office/drawing/2014/main" id="{B1E416C0-4E6D-428D-8B11-8AA4319A4838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1123288" y="1"/>
            <a:ext cx="4980065" cy="6858000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b="0" i="0" err="1">
                <a:effectLst/>
                <a:latin typeface="Segoe UI" panose="020B0502040204020203" pitchFamily="34" charset="0"/>
              </a:rPr>
              <a:t>Infoga</a:t>
            </a:r>
            <a:r>
              <a:rPr lang="fi-FI" b="0" i="0">
                <a:effectLst/>
                <a:latin typeface="Segoe UI" panose="020B0502040204020203" pitchFamily="34" charset="0"/>
              </a:rPr>
              <a:t> bild </a:t>
            </a:r>
            <a:r>
              <a:rPr lang="sv-SE" b="0" i="0">
                <a:effectLst/>
                <a:latin typeface="Segoe UI" panose="020B0502040204020203" pitchFamily="34" charset="0"/>
              </a:rPr>
              <a:t>/ </a:t>
            </a:r>
            <a:r>
              <a:rPr lang="fi-FI"/>
              <a:t>Lisää kuva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CF88B838-07D4-C566-14F2-470F15E7B2A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2236" y="5822759"/>
            <a:ext cx="623685" cy="62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3069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/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31CCC9F-863F-4912-9980-8F52D25522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53391" y="762946"/>
            <a:ext cx="4491680" cy="1563565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sv-SE"/>
              <a:t>Klicka för att sätta </a:t>
            </a:r>
            <a:br>
              <a:rPr lang="sv-SE"/>
            </a:br>
            <a:r>
              <a:rPr lang="sv-SE"/>
              <a:t>rubriken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6D1FF4A-38CC-40DC-83BE-DDE4BF5548B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853390" y="2326511"/>
            <a:ext cx="4491680" cy="3850452"/>
          </a:xfr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2400"/>
            </a:lvl1pPr>
          </a:lstStyle>
          <a:p>
            <a:pPr algn="l"/>
            <a:r>
              <a:rPr lang="sv-SE" b="0" i="0">
                <a:effectLst/>
                <a:latin typeface="Segoe UI" panose="020B0502040204020203" pitchFamily="34" charset="0"/>
              </a:rPr>
              <a:t>Klicka för att sätta texten</a:t>
            </a:r>
          </a:p>
        </p:txBody>
      </p:sp>
      <p:sp>
        <p:nvSpPr>
          <p:cNvPr id="9" name="Sisällön paikkamerkki 2">
            <a:extLst>
              <a:ext uri="{FF2B5EF4-FFF2-40B4-BE49-F238E27FC236}">
                <a16:creationId xmlns:a16="http://schemas.microsoft.com/office/drawing/2014/main" id="{1DA025EC-89A3-44CB-B84C-6A8DB57CA696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772099" y="2326511"/>
            <a:ext cx="4385897" cy="3850452"/>
          </a:xfr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2400">
                <a:solidFill>
                  <a:schemeClr val="accent6"/>
                </a:solidFill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  <a:lvl6pPr>
              <a:defRPr>
                <a:solidFill>
                  <a:schemeClr val="accent6"/>
                </a:solidFill>
              </a:defRPr>
            </a:lvl6pPr>
          </a:lstStyle>
          <a:p>
            <a:pPr lvl="0"/>
            <a:r>
              <a:rPr lang="fi-FI"/>
              <a:t>Lisää teksti napsauttamalla</a:t>
            </a:r>
          </a:p>
          <a:p>
            <a:pPr lvl="1"/>
            <a:r>
              <a:rPr lang="fi-FI"/>
              <a:t>Lisää teksti napsauttamalla</a:t>
            </a:r>
          </a:p>
          <a:p>
            <a:pPr lvl="2"/>
            <a:r>
              <a:rPr lang="fi-FI"/>
              <a:t>Lisää teksti napsauttamalla</a:t>
            </a:r>
          </a:p>
          <a:p>
            <a:pPr lvl="3"/>
            <a:r>
              <a:rPr lang="fi-FI"/>
              <a:t>Lisää teksti napsauttamalla</a:t>
            </a:r>
          </a:p>
          <a:p>
            <a:pPr lvl="4"/>
            <a:r>
              <a:rPr lang="fi-FI"/>
              <a:t>Lisää teksti napsauttamalla</a:t>
            </a:r>
          </a:p>
          <a:p>
            <a:pPr lvl="5"/>
            <a:r>
              <a:rPr lang="fi-FI"/>
              <a:t>Lisää teksti napsauttamalla</a:t>
            </a:r>
          </a:p>
        </p:txBody>
      </p:sp>
      <p:sp>
        <p:nvSpPr>
          <p:cNvPr id="10" name="Tekstin paikkamerkki 2">
            <a:extLst>
              <a:ext uri="{FF2B5EF4-FFF2-40B4-BE49-F238E27FC236}">
                <a16:creationId xmlns:a16="http://schemas.microsoft.com/office/drawing/2014/main" id="{9F93FDB1-A50B-4EA5-BA80-557DB725D07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6772101" y="762946"/>
            <a:ext cx="4385896" cy="1563564"/>
          </a:xfrm>
        </p:spPr>
        <p:txBody>
          <a:bodyPr anchor="ctr">
            <a:normAutofit/>
          </a:bodyPr>
          <a:lstStyle>
            <a:lvl1pPr marL="0" indent="0">
              <a:buNone/>
              <a:defRPr sz="3200" b="1">
                <a:solidFill>
                  <a:schemeClr val="accent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8998752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+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31CCC9F-863F-4912-9980-8F52D25522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53391" y="762946"/>
            <a:ext cx="4491680" cy="1563565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sv-SE"/>
              <a:t>Klicka för att sätta </a:t>
            </a:r>
            <a:br>
              <a:rPr lang="sv-SE"/>
            </a:br>
            <a:r>
              <a:rPr lang="sv-SE"/>
              <a:t>rubriken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6D1FF4A-38CC-40DC-83BE-DDE4BF5548B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853390" y="2326511"/>
            <a:ext cx="4491680" cy="3850452"/>
          </a:xfr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2400"/>
            </a:lvl1pPr>
          </a:lstStyle>
          <a:p>
            <a:pPr algn="l"/>
            <a:r>
              <a:rPr lang="sv-SE" b="0" i="0">
                <a:effectLst/>
                <a:latin typeface="Segoe UI" panose="020B0502040204020203" pitchFamily="34" charset="0"/>
              </a:rPr>
              <a:t>Klicka för att sätta texten</a:t>
            </a:r>
          </a:p>
        </p:txBody>
      </p:sp>
      <p:sp>
        <p:nvSpPr>
          <p:cNvPr id="9" name="Sisällön paikkamerkki 2">
            <a:extLst>
              <a:ext uri="{FF2B5EF4-FFF2-40B4-BE49-F238E27FC236}">
                <a16:creationId xmlns:a16="http://schemas.microsoft.com/office/drawing/2014/main" id="{1DA025EC-89A3-44CB-B84C-6A8DB57CA696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772099" y="762946"/>
            <a:ext cx="4385897" cy="5414017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algn="l"/>
            <a:r>
              <a:rPr lang="fi-FI" b="0" i="0" err="1">
                <a:effectLst/>
                <a:latin typeface="Segoe UI" panose="020B0502040204020203" pitchFamily="34" charset="0"/>
              </a:rPr>
              <a:t>Infoga</a:t>
            </a:r>
            <a:r>
              <a:rPr lang="fi-FI" b="0" i="0">
                <a:effectLst/>
                <a:latin typeface="Segoe UI" panose="020B0502040204020203" pitchFamily="34" charset="0"/>
              </a:rPr>
              <a:t> bild</a:t>
            </a:r>
          </a:p>
        </p:txBody>
      </p:sp>
    </p:spTree>
    <p:extLst>
      <p:ext uri="{BB962C8B-B14F-4D97-AF65-F5344CB8AC3E}">
        <p14:creationId xmlns:p14="http://schemas.microsoft.com/office/powerpoint/2010/main" val="22815737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 +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31CCC9F-863F-4912-9980-8F52D25522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53391" y="762946"/>
            <a:ext cx="4491680" cy="1563565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5"/>
                </a:solidFill>
              </a:defRPr>
            </a:lvl1pPr>
          </a:lstStyle>
          <a:p>
            <a:r>
              <a:rPr lang="fi-FI"/>
              <a:t>Lisää otsikko</a:t>
            </a:r>
            <a:br>
              <a:rPr lang="fi-FI"/>
            </a:br>
            <a:r>
              <a:rPr lang="fi-FI"/>
              <a:t>napsauttamalla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6D1FF4A-38CC-40DC-83BE-DDE4BF5548B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853390" y="2326511"/>
            <a:ext cx="4491680" cy="3850452"/>
          </a:xfr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2400">
                <a:solidFill>
                  <a:schemeClr val="accent6"/>
                </a:solidFill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  <a:lvl6pPr>
              <a:defRPr>
                <a:solidFill>
                  <a:schemeClr val="accent6"/>
                </a:solidFill>
              </a:defRPr>
            </a:lvl6pPr>
          </a:lstStyle>
          <a:p>
            <a:pPr lvl="0"/>
            <a:r>
              <a:rPr lang="fi-FI"/>
              <a:t>Lisää teksti napsauttamalla</a:t>
            </a:r>
          </a:p>
          <a:p>
            <a:pPr lvl="1"/>
            <a:r>
              <a:rPr lang="fi-FI"/>
              <a:t>Lisää teksti napsauttamalla</a:t>
            </a:r>
          </a:p>
          <a:p>
            <a:pPr lvl="2"/>
            <a:r>
              <a:rPr lang="fi-FI"/>
              <a:t>Lisää teksti napsauttamalla</a:t>
            </a:r>
          </a:p>
          <a:p>
            <a:pPr lvl="3"/>
            <a:r>
              <a:rPr lang="fi-FI"/>
              <a:t>Lisää teksti napsauttamalla</a:t>
            </a:r>
          </a:p>
          <a:p>
            <a:pPr lvl="4"/>
            <a:r>
              <a:rPr lang="fi-FI"/>
              <a:t>Lisää teksti napsauttamalla</a:t>
            </a:r>
          </a:p>
          <a:p>
            <a:pPr lvl="5"/>
            <a:r>
              <a:rPr lang="fi-FI"/>
              <a:t>Lisää teksti napsauttamalla</a:t>
            </a:r>
          </a:p>
        </p:txBody>
      </p:sp>
      <p:sp>
        <p:nvSpPr>
          <p:cNvPr id="9" name="Sisällön paikkamerkki 2">
            <a:extLst>
              <a:ext uri="{FF2B5EF4-FFF2-40B4-BE49-F238E27FC236}">
                <a16:creationId xmlns:a16="http://schemas.microsoft.com/office/drawing/2014/main" id="{1DA025EC-89A3-44CB-B84C-6A8DB57CA696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772099" y="762946"/>
            <a:ext cx="4385897" cy="5414017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>
                <a:solidFill>
                  <a:schemeClr val="accent6"/>
                </a:solidFill>
              </a:defRPr>
            </a:lvl1pPr>
          </a:lstStyle>
          <a:p>
            <a:pPr lvl="0"/>
            <a:r>
              <a:rPr lang="fi-FI"/>
              <a:t>Lisää kuva</a:t>
            </a:r>
          </a:p>
        </p:txBody>
      </p:sp>
    </p:spTree>
    <p:extLst>
      <p:ext uri="{BB962C8B-B14F-4D97-AF65-F5344CB8AC3E}">
        <p14:creationId xmlns:p14="http://schemas.microsoft.com/office/powerpoint/2010/main" val="8621269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llanrubrik / Väliotsik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>
            <a:extLst>
              <a:ext uri="{FF2B5EF4-FFF2-40B4-BE49-F238E27FC236}">
                <a16:creationId xmlns:a16="http://schemas.microsoft.com/office/drawing/2014/main" id="{9171C9EA-1BEC-4619-B728-CEDDB184F9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2744" y="0"/>
            <a:ext cx="1106925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D9989D6-F31F-4EC5-946F-B333986A87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51513" y="1412596"/>
            <a:ext cx="6585086" cy="1486918"/>
          </a:xfrm>
        </p:spPr>
        <p:txBody>
          <a:bodyPr anchor="b">
            <a:normAutofit/>
          </a:bodyPr>
          <a:lstStyle>
            <a:lvl1pPr>
              <a:defRPr sz="4200" b="1"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sätta </a:t>
            </a:r>
            <a:br>
              <a:rPr lang="sv-SE"/>
            </a:br>
            <a:r>
              <a:rPr lang="sv-SE"/>
              <a:t>rubriken</a:t>
            </a:r>
            <a:endParaRPr lang="fi-FI"/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708E07BC-A1CA-496B-A61F-21E71CE604A9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2651513" y="2922664"/>
            <a:ext cx="6585086" cy="1486918"/>
          </a:xfrm>
        </p:spPr>
        <p:txBody>
          <a:bodyPr>
            <a:noAutofit/>
          </a:bodyPr>
          <a:lstStyle>
            <a:lvl1pPr marL="0" indent="0">
              <a:buNone/>
              <a:defRPr sz="4200" b="1">
                <a:solidFill>
                  <a:srgbClr val="FDC84A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Lisää otsikko napsauttamalla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16C2E39-1FFB-4EB1-83CE-55B81ACB00A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628363" y="4687014"/>
            <a:ext cx="6585086" cy="358516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l"/>
            <a:r>
              <a:rPr lang="sv-SE" b="0" i="0">
                <a:effectLst/>
                <a:latin typeface="Segoe UI" panose="020B0502040204020203" pitchFamily="34" charset="0"/>
              </a:rPr>
              <a:t>Klicka för att sätta underrubriken</a:t>
            </a:r>
          </a:p>
        </p:txBody>
      </p:sp>
      <p:sp>
        <p:nvSpPr>
          <p:cNvPr id="13" name="Tekstin paikkamerkki 2">
            <a:extLst>
              <a:ext uri="{FF2B5EF4-FFF2-40B4-BE49-F238E27FC236}">
                <a16:creationId xmlns:a16="http://schemas.microsoft.com/office/drawing/2014/main" id="{AC70D423-A53E-412A-A2A0-552FE725DCAE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628363" y="5047808"/>
            <a:ext cx="6585086" cy="358516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FDC84A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Lisää alaotsikko napsauttamalla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FC53416-56A3-4D3B-A665-7A5E107420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2597" y="513912"/>
            <a:ext cx="623685" cy="62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527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llanrubrik / Väliotsikk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>
            <a:extLst>
              <a:ext uri="{FF2B5EF4-FFF2-40B4-BE49-F238E27FC236}">
                <a16:creationId xmlns:a16="http://schemas.microsoft.com/office/drawing/2014/main" id="{9171C9EA-1BEC-4619-B728-CEDDB184F9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2744" y="0"/>
            <a:ext cx="1106925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9" name="Kuva 18">
            <a:extLst>
              <a:ext uri="{FF2B5EF4-FFF2-40B4-BE49-F238E27FC236}">
                <a16:creationId xmlns:a16="http://schemas.microsoft.com/office/drawing/2014/main" id="{401E9D20-456C-4DF8-BE33-5763E599F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08" t="7257" r="2663" b="7474"/>
          <a:stretch/>
        </p:blipFill>
        <p:spPr>
          <a:xfrm>
            <a:off x="2627391" y="0"/>
            <a:ext cx="9564610" cy="6858000"/>
          </a:xfrm>
          <a:prstGeom prst="rect">
            <a:avLst/>
          </a:prstGeom>
        </p:spPr>
      </p:pic>
      <p:sp>
        <p:nvSpPr>
          <p:cNvPr id="7" name="Suorakulmio 6">
            <a:extLst>
              <a:ext uri="{FF2B5EF4-FFF2-40B4-BE49-F238E27FC236}">
                <a16:creationId xmlns:a16="http://schemas.microsoft.com/office/drawing/2014/main" id="{621CD312-6FC1-4BBF-800D-A161539795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28800" y="555585"/>
            <a:ext cx="9769034" cy="57641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D9989D6-F31F-4EC5-946F-B333986A87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9939" y="1412596"/>
            <a:ext cx="6585086" cy="1486918"/>
          </a:xfrm>
        </p:spPr>
        <p:txBody>
          <a:bodyPr anchor="b">
            <a:normAutofit/>
          </a:bodyPr>
          <a:lstStyle>
            <a:lvl1pPr>
              <a:defRPr sz="4200" b="1">
                <a:solidFill>
                  <a:schemeClr val="tx1"/>
                </a:solidFill>
              </a:defRPr>
            </a:lvl1pPr>
          </a:lstStyle>
          <a:p>
            <a:r>
              <a:rPr lang="sv-SE"/>
              <a:t>Klicka för att sätta </a:t>
            </a:r>
            <a:br>
              <a:rPr lang="sv-SE"/>
            </a:br>
            <a:r>
              <a:rPr lang="sv-SE"/>
              <a:t>rubriken</a:t>
            </a:r>
            <a:endParaRPr lang="fi-FI"/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708E07BC-A1CA-496B-A61F-21E71CE604A9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2639939" y="2922664"/>
            <a:ext cx="6585086" cy="1486918"/>
          </a:xfrm>
        </p:spPr>
        <p:txBody>
          <a:bodyPr>
            <a:noAutofit/>
          </a:bodyPr>
          <a:lstStyle>
            <a:lvl1pPr marL="0" indent="0">
              <a:buNone/>
              <a:defRPr sz="4200" b="1">
                <a:solidFill>
                  <a:schemeClr val="accent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Lisää otsikko napsauttamalla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16C2E39-1FFB-4EB1-83CE-55B81ACB00A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616789" y="4687014"/>
            <a:ext cx="6585086" cy="358516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l"/>
            <a:r>
              <a:rPr lang="sv-SE" b="0" i="0">
                <a:effectLst/>
                <a:latin typeface="Segoe UI" panose="020B0502040204020203" pitchFamily="34" charset="0"/>
              </a:rPr>
              <a:t>Klicka för att sätta underrubriken</a:t>
            </a:r>
          </a:p>
        </p:txBody>
      </p:sp>
      <p:sp>
        <p:nvSpPr>
          <p:cNvPr id="13" name="Tekstin paikkamerkki 2">
            <a:extLst>
              <a:ext uri="{FF2B5EF4-FFF2-40B4-BE49-F238E27FC236}">
                <a16:creationId xmlns:a16="http://schemas.microsoft.com/office/drawing/2014/main" id="{AC70D423-A53E-412A-A2A0-552FE725DCAE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616789" y="5047808"/>
            <a:ext cx="6585086" cy="358516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accent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Lisää alaotsikko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7616082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llanrubrik / Väliotsikk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10B87C92-9C61-425E-9264-84BE77EBAE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578" t="7280" r="2964" b="8136"/>
          <a:stretch/>
        </p:blipFill>
        <p:spPr>
          <a:xfrm>
            <a:off x="2511709" y="1"/>
            <a:ext cx="9680292" cy="6858000"/>
          </a:xfrm>
          <a:prstGeom prst="rect">
            <a:avLst/>
          </a:prstGeom>
        </p:spPr>
      </p:pic>
      <p:sp>
        <p:nvSpPr>
          <p:cNvPr id="8" name="Suorakulmio 7">
            <a:extLst>
              <a:ext uri="{FF2B5EF4-FFF2-40B4-BE49-F238E27FC236}">
                <a16:creationId xmlns:a16="http://schemas.microsoft.com/office/drawing/2014/main" id="{9171C9EA-1BEC-4619-B728-CEDDB184F9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69044" y="555585"/>
            <a:ext cx="10428790" cy="57641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7B548DEA-B2C3-1D28-6860-798381D9CF9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2597" y="513912"/>
            <a:ext cx="623685" cy="623871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DFD6CA6-DE7C-5602-45C5-8674E24F5BA8}"/>
              </a:ext>
            </a:extLst>
          </p:cNvPr>
          <p:cNvCxnSpPr>
            <a:cxnSpLocks/>
          </p:cNvCxnSpPr>
          <p:nvPr userDrawn="1"/>
        </p:nvCxnSpPr>
        <p:spPr>
          <a:xfrm>
            <a:off x="3970875" y="1618614"/>
            <a:ext cx="0" cy="470116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194394C-74F7-7C6F-F033-2F88263413B2}"/>
              </a:ext>
            </a:extLst>
          </p:cNvPr>
          <p:cNvCxnSpPr>
            <a:cxnSpLocks/>
          </p:cNvCxnSpPr>
          <p:nvPr userDrawn="1"/>
        </p:nvCxnSpPr>
        <p:spPr>
          <a:xfrm>
            <a:off x="7396226" y="1618614"/>
            <a:ext cx="0" cy="470116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B5D5C881-B93B-67E6-2C4C-37B6828A2116}"/>
              </a:ext>
            </a:extLst>
          </p:cNvPr>
          <p:cNvSpPr/>
          <p:nvPr userDrawn="1"/>
        </p:nvSpPr>
        <p:spPr>
          <a:xfrm>
            <a:off x="1169045" y="1618614"/>
            <a:ext cx="10428790" cy="470116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7EE3053-8569-DD14-228C-82B99F0801FC}"/>
              </a:ext>
            </a:extLst>
          </p:cNvPr>
          <p:cNvCxnSpPr>
            <a:cxnSpLocks/>
          </p:cNvCxnSpPr>
          <p:nvPr userDrawn="1"/>
        </p:nvCxnSpPr>
        <p:spPr>
          <a:xfrm>
            <a:off x="3970874" y="4275892"/>
            <a:ext cx="342535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E6E3BC7-F17A-ED4C-B01A-F30ECAD5B2D8}"/>
              </a:ext>
            </a:extLst>
          </p:cNvPr>
          <p:cNvCxnSpPr>
            <a:cxnSpLocks/>
          </p:cNvCxnSpPr>
          <p:nvPr userDrawn="1"/>
        </p:nvCxnSpPr>
        <p:spPr>
          <a:xfrm>
            <a:off x="1169044" y="4037767"/>
            <a:ext cx="280183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4E36CD4-D3C2-20B7-FF55-6211EF576B0D}"/>
              </a:ext>
            </a:extLst>
          </p:cNvPr>
          <p:cNvCxnSpPr>
            <a:cxnSpLocks/>
            <a:endCxn id="9" idx="3"/>
          </p:cNvCxnSpPr>
          <p:nvPr userDrawn="1"/>
        </p:nvCxnSpPr>
        <p:spPr>
          <a:xfrm>
            <a:off x="7396226" y="3969196"/>
            <a:ext cx="420160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00368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ellanrubrik / Väliotsikk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10B87C92-9C61-425E-9264-84BE77EBAE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578" t="7280" r="2964" b="8136"/>
          <a:stretch/>
        </p:blipFill>
        <p:spPr>
          <a:xfrm>
            <a:off x="2511709" y="1"/>
            <a:ext cx="9680292" cy="6858000"/>
          </a:xfrm>
          <a:prstGeom prst="rect">
            <a:avLst/>
          </a:prstGeom>
        </p:spPr>
      </p:pic>
      <p:sp>
        <p:nvSpPr>
          <p:cNvPr id="8" name="Suorakulmio 7">
            <a:extLst>
              <a:ext uri="{FF2B5EF4-FFF2-40B4-BE49-F238E27FC236}">
                <a16:creationId xmlns:a16="http://schemas.microsoft.com/office/drawing/2014/main" id="{9171C9EA-1BEC-4619-B728-CEDDB184F9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69044" y="555585"/>
            <a:ext cx="10428790" cy="57641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7B548DEA-B2C3-1D28-6860-798381D9CF9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2597" y="513912"/>
            <a:ext cx="623685" cy="62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9887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/ 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6645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/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31CCC9F-863F-4912-9980-8F52D25522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53391" y="762946"/>
            <a:ext cx="9327754" cy="1563565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sv-SE"/>
              <a:t>Klicka för att sätta </a:t>
            </a:r>
            <a:br>
              <a:rPr lang="sv-SE"/>
            </a:br>
            <a:r>
              <a:rPr lang="sv-SE"/>
              <a:t>rubriken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6D1FF4A-38CC-40DC-83BE-DDE4BF5548B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853389" y="2326511"/>
            <a:ext cx="9327755" cy="3850452"/>
          </a:xfrm>
        </p:spPr>
        <p:txBody>
          <a:bodyPr>
            <a:normAutofit/>
          </a:bodyPr>
          <a:lstStyle>
            <a:lvl1pPr marL="457200" indent="-457200">
              <a:buClr>
                <a:schemeClr val="accent1"/>
              </a:buClr>
              <a:buFont typeface="Arial" panose="020B0604020202020204" pitchFamily="34" charset="0"/>
              <a:buChar char="•"/>
              <a:defRPr sz="2400"/>
            </a:lvl1pPr>
          </a:lstStyle>
          <a:p>
            <a:pPr algn="l"/>
            <a:r>
              <a:rPr lang="sv-SE" b="0" i="0">
                <a:effectLst/>
                <a:latin typeface="Segoe UI" panose="020B0502040204020203" pitchFamily="34" charset="0"/>
              </a:rPr>
              <a:t>Klicka för att sätta texten</a:t>
            </a:r>
          </a:p>
        </p:txBody>
      </p:sp>
    </p:spTree>
    <p:extLst>
      <p:ext uri="{BB962C8B-B14F-4D97-AF65-F5344CB8AC3E}">
        <p14:creationId xmlns:p14="http://schemas.microsoft.com/office/powerpoint/2010/main" val="195650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ppsägning / Lope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4">
            <a:extLst>
              <a:ext uri="{FF2B5EF4-FFF2-40B4-BE49-F238E27FC236}">
                <a16:creationId xmlns:a16="http://schemas.microsoft.com/office/drawing/2014/main" id="{7CFEF7D0-89E7-4DFE-9FC4-7B4ABF4A53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2744" y="0"/>
            <a:ext cx="1106925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kstin paikkamerkki 2">
            <a:extLst>
              <a:ext uri="{FF2B5EF4-FFF2-40B4-BE49-F238E27FC236}">
                <a16:creationId xmlns:a16="http://schemas.microsoft.com/office/drawing/2014/main" id="{18EE2646-56AA-4BB0-8E80-712AD9226B4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771598" y="3732247"/>
            <a:ext cx="7710725" cy="35163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err="1"/>
              <a:t>Förnamn</a:t>
            </a:r>
            <a:r>
              <a:rPr lang="fi-FI"/>
              <a:t> </a:t>
            </a:r>
            <a:r>
              <a:rPr lang="fi-FI" err="1"/>
              <a:t>Efternamn</a:t>
            </a:r>
            <a:r>
              <a:rPr lang="fi-FI"/>
              <a:t> | </a:t>
            </a:r>
            <a:r>
              <a:rPr lang="fi-FI" err="1"/>
              <a:t>Kontaktinformation</a:t>
            </a:r>
            <a:r>
              <a:rPr lang="fi-FI"/>
              <a:t> | osterbottensvalfard.fi</a:t>
            </a:r>
          </a:p>
        </p:txBody>
      </p:sp>
      <p:sp>
        <p:nvSpPr>
          <p:cNvPr id="9" name="Tekstin paikkamerkki 2">
            <a:extLst>
              <a:ext uri="{FF2B5EF4-FFF2-40B4-BE49-F238E27FC236}">
                <a16:creationId xmlns:a16="http://schemas.microsoft.com/office/drawing/2014/main" id="{0DE65701-5ECA-42E6-93A8-3C3804750825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71598" y="4093040"/>
            <a:ext cx="7710725" cy="351639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Etunimi Sukunimi | Yhteystiedot | pohjanmaanhyvinvointi.fi</a:t>
            </a:r>
          </a:p>
        </p:txBody>
      </p:sp>
      <p:pic>
        <p:nvPicPr>
          <p:cNvPr id="2" name="Logo" descr="Österbottens välfärdsområde logotyp. Pohjanmaan hyvinvointialueen tunnus.">
            <a:extLst>
              <a:ext uri="{FF2B5EF4-FFF2-40B4-BE49-F238E27FC236}">
                <a16:creationId xmlns:a16="http://schemas.microsoft.com/office/drawing/2014/main" id="{F0761E63-BCCE-410C-83E4-67BCCC471E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1617" y="5139159"/>
            <a:ext cx="4149070" cy="684798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477D3A35-4ACB-81A4-C876-DA8CCCB4C36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2645" y="5139159"/>
            <a:ext cx="791397" cy="79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258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+ bild / Sisältö +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31CCC9F-863F-4912-9980-8F52D25522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53391" y="762946"/>
            <a:ext cx="4491680" cy="1563565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sv-SE"/>
              <a:t>Klicka för att sätta </a:t>
            </a:r>
            <a:br>
              <a:rPr lang="sv-SE"/>
            </a:br>
            <a:r>
              <a:rPr lang="sv-SE"/>
              <a:t>rubriken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6D1FF4A-38CC-40DC-83BE-DDE4BF5548B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853390" y="2326511"/>
            <a:ext cx="4491680" cy="3850452"/>
          </a:xfrm>
        </p:spPr>
        <p:txBody>
          <a:bodyPr>
            <a:normAutofit/>
          </a:bodyPr>
          <a:lstStyle>
            <a:lvl1pPr marL="457200" indent="-457200">
              <a:buClr>
                <a:schemeClr val="accent1"/>
              </a:buClr>
              <a:buFont typeface="Arial" panose="020B0604020202020204" pitchFamily="34" charset="0"/>
              <a:buChar char="•"/>
              <a:defRPr sz="2400"/>
            </a:lvl1pPr>
          </a:lstStyle>
          <a:p>
            <a:pPr algn="l"/>
            <a:r>
              <a:rPr lang="sv-SE" b="0" i="0">
                <a:effectLst/>
                <a:latin typeface="Segoe UI" panose="020B0502040204020203" pitchFamily="34" charset="0"/>
              </a:rPr>
              <a:t>Klicka för att sätta texten</a:t>
            </a:r>
          </a:p>
        </p:txBody>
      </p:sp>
      <p:sp>
        <p:nvSpPr>
          <p:cNvPr id="9" name="Sisällön paikkamerkki 2">
            <a:extLst>
              <a:ext uri="{FF2B5EF4-FFF2-40B4-BE49-F238E27FC236}">
                <a16:creationId xmlns:a16="http://schemas.microsoft.com/office/drawing/2014/main" id="{1DA025EC-89A3-44CB-B84C-6A8DB57CA696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772099" y="762946"/>
            <a:ext cx="4385897" cy="5414017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>
                <a:solidFill>
                  <a:schemeClr val="accent2"/>
                </a:solidFill>
              </a:defRPr>
            </a:lvl1pPr>
          </a:lstStyle>
          <a:p>
            <a:pPr algn="l"/>
            <a:r>
              <a:rPr lang="fi-FI" b="0" i="0" err="1">
                <a:effectLst/>
                <a:latin typeface="Segoe UI" panose="020B0502040204020203" pitchFamily="34" charset="0"/>
              </a:rPr>
              <a:t>Infoga</a:t>
            </a:r>
            <a:r>
              <a:rPr lang="fi-FI" b="0" i="0">
                <a:effectLst/>
                <a:latin typeface="Segoe UI" panose="020B0502040204020203" pitchFamily="34" charset="0"/>
              </a:rPr>
              <a:t> bild</a:t>
            </a:r>
          </a:p>
        </p:txBody>
      </p:sp>
    </p:spTree>
    <p:extLst>
      <p:ext uri="{BB962C8B-B14F-4D97-AF65-F5344CB8AC3E}">
        <p14:creationId xmlns:p14="http://schemas.microsoft.com/office/powerpoint/2010/main" val="746549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ellanrubrik / Väliotsik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>
            <a:extLst>
              <a:ext uri="{FF2B5EF4-FFF2-40B4-BE49-F238E27FC236}">
                <a16:creationId xmlns:a16="http://schemas.microsoft.com/office/drawing/2014/main" id="{9171C9EA-1BEC-4619-B728-CEDDB184F9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48863" y="-61965"/>
            <a:ext cx="11043137" cy="68638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Rectangle 4"/>
          <p:cNvSpPr/>
          <p:nvPr userDrawn="1"/>
        </p:nvSpPr>
        <p:spPr>
          <a:xfrm>
            <a:off x="1055716" y="-11424"/>
            <a:ext cx="11213869" cy="14033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">
            <a:extLst>
              <a:ext uri="{FF2B5EF4-FFF2-40B4-BE49-F238E27FC236}">
                <a16:creationId xmlns:a16="http://schemas.microsoft.com/office/drawing/2014/main" id="{205F0CE6-FF24-48D9-88EA-D77D0AB4F0AB}"/>
              </a:ext>
            </a:extLst>
          </p:cNvPr>
          <p:cNvSpPr>
            <a:spLocks noGrp="1"/>
          </p:cNvSpPr>
          <p:nvPr>
            <p:ph type="title" idx="4294967295" hasCustomPrompt="1"/>
          </p:nvPr>
        </p:nvSpPr>
        <p:spPr>
          <a:xfrm>
            <a:off x="1653884" y="413813"/>
            <a:ext cx="9327754" cy="774907"/>
          </a:xfrm>
        </p:spPr>
        <p:txBody>
          <a:bodyPr/>
          <a:lstStyle>
            <a:lvl1pPr>
              <a:defRPr b="1"/>
            </a:lvl1pPr>
          </a:lstStyle>
          <a:p>
            <a:r>
              <a:rPr lang="fi-FI" sz="3600">
                <a:solidFill>
                  <a:schemeClr val="tx1"/>
                </a:solidFill>
              </a:rPr>
              <a:t>Saatavuus/</a:t>
            </a:r>
            <a:r>
              <a:rPr lang="fi-FI" sz="3600" err="1">
                <a:solidFill>
                  <a:schemeClr val="tx1"/>
                </a:solidFill>
              </a:rPr>
              <a:t>Tillgänglighet</a:t>
            </a:r>
            <a:endParaRPr lang="fi-FI" sz="3600">
              <a:solidFill>
                <a:schemeClr val="tx1"/>
              </a:solidFill>
            </a:endParaRP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4798800" y="1391960"/>
            <a:ext cx="0" cy="5966691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 userDrawn="1"/>
        </p:nvCxnSpPr>
        <p:spPr>
          <a:xfrm>
            <a:off x="8517600" y="891309"/>
            <a:ext cx="0" cy="5966691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999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llanrubrik / Väliotsik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>
            <a:extLst>
              <a:ext uri="{FF2B5EF4-FFF2-40B4-BE49-F238E27FC236}">
                <a16:creationId xmlns:a16="http://schemas.microsoft.com/office/drawing/2014/main" id="{9171C9EA-1BEC-4619-B728-CEDDB184F9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2744" y="0"/>
            <a:ext cx="1106925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Rectangle 4"/>
          <p:cNvSpPr/>
          <p:nvPr userDrawn="1"/>
        </p:nvSpPr>
        <p:spPr>
          <a:xfrm>
            <a:off x="1055716" y="-11424"/>
            <a:ext cx="11213869" cy="14033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6337" y="1694162"/>
            <a:ext cx="565977" cy="565977"/>
          </a:xfrm>
          <a:prstGeom prst="rect">
            <a:avLst/>
          </a:prstGeom>
          <a:solidFill>
            <a:srgbClr val="213A8F"/>
          </a:solidFill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038573" y="3248691"/>
            <a:ext cx="610548" cy="610548"/>
          </a:xfrm>
          <a:prstGeom prst="rect">
            <a:avLst/>
          </a:prstGeom>
        </p:spPr>
      </p:pic>
      <p:sp>
        <p:nvSpPr>
          <p:cNvPr id="7" name="Oval 6"/>
          <p:cNvSpPr/>
          <p:nvPr userDrawn="1"/>
        </p:nvSpPr>
        <p:spPr>
          <a:xfrm>
            <a:off x="5256000" y="1840493"/>
            <a:ext cx="860127" cy="860127"/>
          </a:xfrm>
          <a:prstGeom prst="ellipse">
            <a:avLst/>
          </a:prstGeom>
          <a:solidFill>
            <a:srgbClr val="85C5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9" name="Oval 8"/>
          <p:cNvSpPr/>
          <p:nvPr userDrawn="1"/>
        </p:nvSpPr>
        <p:spPr>
          <a:xfrm>
            <a:off x="6192000" y="4244541"/>
            <a:ext cx="860127" cy="860127"/>
          </a:xfrm>
          <a:prstGeom prst="ellipse">
            <a:avLst/>
          </a:prstGeom>
          <a:solidFill>
            <a:srgbClr val="85C5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10" name="Oval 9"/>
          <p:cNvSpPr/>
          <p:nvPr userDrawn="1"/>
        </p:nvSpPr>
        <p:spPr>
          <a:xfrm>
            <a:off x="6192000" y="3004809"/>
            <a:ext cx="860127" cy="860127"/>
          </a:xfrm>
          <a:prstGeom prst="ellipse">
            <a:avLst/>
          </a:prstGeom>
          <a:solidFill>
            <a:srgbClr val="FDC8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11" name="Oval 10"/>
          <p:cNvSpPr/>
          <p:nvPr userDrawn="1"/>
        </p:nvSpPr>
        <p:spPr>
          <a:xfrm>
            <a:off x="5256000" y="5484273"/>
            <a:ext cx="860127" cy="860127"/>
          </a:xfrm>
          <a:prstGeom prst="ellipse">
            <a:avLst/>
          </a:prstGeom>
          <a:solidFill>
            <a:srgbClr val="FDC8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12" name="Oval 11"/>
          <p:cNvSpPr/>
          <p:nvPr userDrawn="1"/>
        </p:nvSpPr>
        <p:spPr>
          <a:xfrm flipH="1">
            <a:off x="3744000" y="1840493"/>
            <a:ext cx="860127" cy="860127"/>
          </a:xfrm>
          <a:prstGeom prst="ellipse">
            <a:avLst/>
          </a:prstGeom>
          <a:solidFill>
            <a:srgbClr val="85C5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13" name="Oval 12"/>
          <p:cNvSpPr/>
          <p:nvPr userDrawn="1"/>
        </p:nvSpPr>
        <p:spPr>
          <a:xfrm flipH="1">
            <a:off x="2808000" y="4279589"/>
            <a:ext cx="860127" cy="860127"/>
          </a:xfrm>
          <a:prstGeom prst="ellipse">
            <a:avLst/>
          </a:prstGeom>
          <a:solidFill>
            <a:srgbClr val="85C5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14" name="Oval 13"/>
          <p:cNvSpPr/>
          <p:nvPr userDrawn="1"/>
        </p:nvSpPr>
        <p:spPr>
          <a:xfrm flipH="1">
            <a:off x="2808000" y="3001778"/>
            <a:ext cx="860127" cy="860127"/>
          </a:xfrm>
          <a:prstGeom prst="ellipse">
            <a:avLst/>
          </a:prstGeom>
          <a:solidFill>
            <a:srgbClr val="FDC8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15" name="Oval 14"/>
          <p:cNvSpPr/>
          <p:nvPr userDrawn="1"/>
        </p:nvSpPr>
        <p:spPr>
          <a:xfrm flipH="1">
            <a:off x="3744000" y="5496093"/>
            <a:ext cx="860127" cy="860127"/>
          </a:xfrm>
          <a:prstGeom prst="ellipse">
            <a:avLst/>
          </a:prstGeom>
          <a:solidFill>
            <a:srgbClr val="FDC8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+mn-cs"/>
            </a:endParaRP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951106" y="3421474"/>
            <a:ext cx="1926680" cy="1016988"/>
          </a:xfrm>
          <a:prstGeom prst="rect">
            <a:avLst/>
          </a:prstGeom>
        </p:spPr>
      </p:pic>
      <p:sp>
        <p:nvSpPr>
          <p:cNvPr id="25" name="TextBox 24"/>
          <p:cNvSpPr txBox="1"/>
          <p:nvPr userDrawn="1"/>
        </p:nvSpPr>
        <p:spPr>
          <a:xfrm>
            <a:off x="4581070" y="3074694"/>
            <a:ext cx="6979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b="1">
                <a:solidFill>
                  <a:schemeClr val="accent4"/>
                </a:solidFill>
              </a:rPr>
              <a:t>NPS</a:t>
            </a:r>
            <a:endParaRPr lang="en-US" sz="1600" b="1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539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ellanrubrik / Väliotsik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>
            <a:extLst>
              <a:ext uri="{FF2B5EF4-FFF2-40B4-BE49-F238E27FC236}">
                <a16:creationId xmlns:a16="http://schemas.microsoft.com/office/drawing/2014/main" id="{9171C9EA-1BEC-4619-B728-CEDDB184F9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2744" y="0"/>
            <a:ext cx="1106925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Rectangle 4"/>
          <p:cNvSpPr/>
          <p:nvPr userDrawn="1"/>
        </p:nvSpPr>
        <p:spPr>
          <a:xfrm>
            <a:off x="1055716" y="-11424"/>
            <a:ext cx="11213869" cy="14033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6337" y="1694162"/>
            <a:ext cx="565977" cy="565977"/>
          </a:xfrm>
          <a:prstGeom prst="rect">
            <a:avLst/>
          </a:prstGeom>
          <a:solidFill>
            <a:srgbClr val="213A8F"/>
          </a:solidFill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038573" y="3248691"/>
            <a:ext cx="610548" cy="610548"/>
          </a:xfrm>
          <a:prstGeom prst="rect">
            <a:avLst/>
          </a:prstGeom>
        </p:spPr>
      </p:pic>
      <p:sp>
        <p:nvSpPr>
          <p:cNvPr id="7" name="Oval 6"/>
          <p:cNvSpPr/>
          <p:nvPr userDrawn="1"/>
        </p:nvSpPr>
        <p:spPr>
          <a:xfrm>
            <a:off x="5256000" y="1840493"/>
            <a:ext cx="860127" cy="860127"/>
          </a:xfrm>
          <a:prstGeom prst="ellipse">
            <a:avLst/>
          </a:prstGeom>
          <a:solidFill>
            <a:srgbClr val="85C5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9" name="Oval 8"/>
          <p:cNvSpPr/>
          <p:nvPr userDrawn="1"/>
        </p:nvSpPr>
        <p:spPr>
          <a:xfrm>
            <a:off x="6192000" y="4244541"/>
            <a:ext cx="860127" cy="860127"/>
          </a:xfrm>
          <a:prstGeom prst="ellipse">
            <a:avLst/>
          </a:prstGeom>
          <a:solidFill>
            <a:srgbClr val="85C5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10" name="Oval 9"/>
          <p:cNvSpPr/>
          <p:nvPr userDrawn="1"/>
        </p:nvSpPr>
        <p:spPr>
          <a:xfrm>
            <a:off x="6192000" y="3004809"/>
            <a:ext cx="860127" cy="86012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11" name="Oval 10"/>
          <p:cNvSpPr/>
          <p:nvPr userDrawn="1"/>
        </p:nvSpPr>
        <p:spPr>
          <a:xfrm>
            <a:off x="5256000" y="5484273"/>
            <a:ext cx="860127" cy="86012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12" name="Oval 11"/>
          <p:cNvSpPr/>
          <p:nvPr userDrawn="1"/>
        </p:nvSpPr>
        <p:spPr>
          <a:xfrm flipH="1">
            <a:off x="3744000" y="1840493"/>
            <a:ext cx="860127" cy="860127"/>
          </a:xfrm>
          <a:prstGeom prst="ellipse">
            <a:avLst/>
          </a:prstGeom>
          <a:solidFill>
            <a:srgbClr val="85C5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13" name="Oval 12"/>
          <p:cNvSpPr/>
          <p:nvPr userDrawn="1"/>
        </p:nvSpPr>
        <p:spPr>
          <a:xfrm flipH="1">
            <a:off x="2808000" y="4279589"/>
            <a:ext cx="860127" cy="860127"/>
          </a:xfrm>
          <a:prstGeom prst="ellipse">
            <a:avLst/>
          </a:prstGeom>
          <a:solidFill>
            <a:srgbClr val="85C5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14" name="Oval 13"/>
          <p:cNvSpPr/>
          <p:nvPr userDrawn="1"/>
        </p:nvSpPr>
        <p:spPr>
          <a:xfrm flipH="1">
            <a:off x="2808000" y="3001778"/>
            <a:ext cx="860127" cy="86012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15" name="Oval 14"/>
          <p:cNvSpPr/>
          <p:nvPr userDrawn="1"/>
        </p:nvSpPr>
        <p:spPr>
          <a:xfrm flipH="1">
            <a:off x="3744000" y="5496093"/>
            <a:ext cx="860127" cy="86012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+mn-cs"/>
            </a:endParaRP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951106" y="3421474"/>
            <a:ext cx="1926680" cy="1016988"/>
          </a:xfrm>
          <a:prstGeom prst="rect">
            <a:avLst/>
          </a:prstGeom>
        </p:spPr>
      </p:pic>
      <p:sp>
        <p:nvSpPr>
          <p:cNvPr id="25" name="TextBox 24"/>
          <p:cNvSpPr txBox="1"/>
          <p:nvPr userDrawn="1"/>
        </p:nvSpPr>
        <p:spPr>
          <a:xfrm>
            <a:off x="4577121" y="3006628"/>
            <a:ext cx="705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b="1">
                <a:solidFill>
                  <a:schemeClr val="accent4"/>
                </a:solidFill>
              </a:rPr>
              <a:t>NPS</a:t>
            </a:r>
            <a:endParaRPr lang="en-US" sz="1600" b="1">
              <a:solidFill>
                <a:schemeClr val="accent4"/>
              </a:solidFill>
            </a:endParaRPr>
          </a:p>
        </p:txBody>
      </p:sp>
      <p:sp>
        <p:nvSpPr>
          <p:cNvPr id="28" name="Rubrik">
            <a:extLst>
              <a:ext uri="{FF2B5EF4-FFF2-40B4-BE49-F238E27FC236}">
                <a16:creationId xmlns:a16="http://schemas.microsoft.com/office/drawing/2014/main" id="{205F0CE6-FF24-48D9-88EA-D77D0AB4F0A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53884" y="413813"/>
            <a:ext cx="9327754" cy="774907"/>
          </a:xfrm>
        </p:spPr>
        <p:txBody>
          <a:bodyPr/>
          <a:lstStyle/>
          <a:p>
            <a:r>
              <a:rPr lang="fi-FI" sz="3600" b="1" err="1">
                <a:solidFill>
                  <a:schemeClr val="tx1"/>
                </a:solidFill>
              </a:rPr>
              <a:t>Kundupplevelse</a:t>
            </a:r>
            <a:endParaRPr lang="fi-FI" sz="36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657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ellanrubrik / Väliotsik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>
            <a:extLst>
              <a:ext uri="{FF2B5EF4-FFF2-40B4-BE49-F238E27FC236}">
                <a16:creationId xmlns:a16="http://schemas.microsoft.com/office/drawing/2014/main" id="{9171C9EA-1BEC-4619-B728-CEDDB184F9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2744" y="0"/>
            <a:ext cx="1106925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Rectangle 4"/>
          <p:cNvSpPr/>
          <p:nvPr userDrawn="1"/>
        </p:nvSpPr>
        <p:spPr>
          <a:xfrm>
            <a:off x="1055716" y="-11424"/>
            <a:ext cx="11213869" cy="14033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">
            <a:extLst>
              <a:ext uri="{FF2B5EF4-FFF2-40B4-BE49-F238E27FC236}">
                <a16:creationId xmlns:a16="http://schemas.microsoft.com/office/drawing/2014/main" id="{205F0CE6-FF24-48D9-88EA-D77D0AB4F0A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53884" y="413813"/>
            <a:ext cx="9327754" cy="774907"/>
          </a:xfrm>
        </p:spPr>
        <p:txBody>
          <a:bodyPr/>
          <a:lstStyle>
            <a:lvl1pPr>
              <a:defRPr b="1"/>
            </a:lvl1pPr>
          </a:lstStyle>
          <a:p>
            <a:r>
              <a:rPr lang="fi-FI" sz="3600" err="1">
                <a:solidFill>
                  <a:schemeClr val="tx1"/>
                </a:solidFill>
              </a:rPr>
              <a:t>Säkerhet</a:t>
            </a:r>
            <a:r>
              <a:rPr lang="fi-FI" sz="3600">
                <a:solidFill>
                  <a:schemeClr val="tx1"/>
                </a:solidFill>
              </a:rPr>
              <a:t> </a:t>
            </a:r>
            <a:r>
              <a:rPr lang="fi-FI" sz="3600" err="1">
                <a:solidFill>
                  <a:schemeClr val="tx1"/>
                </a:solidFill>
              </a:rPr>
              <a:t>och</a:t>
            </a:r>
            <a:r>
              <a:rPr lang="fi-FI" sz="3600">
                <a:solidFill>
                  <a:schemeClr val="tx1"/>
                </a:solidFill>
              </a:rPr>
              <a:t> </a:t>
            </a:r>
            <a:r>
              <a:rPr lang="fi-FI" sz="3600" err="1">
                <a:solidFill>
                  <a:schemeClr val="tx1"/>
                </a:solidFill>
              </a:rPr>
              <a:t>kvalitet</a:t>
            </a:r>
            <a:endParaRPr lang="fi-FI" sz="3600">
              <a:solidFill>
                <a:schemeClr val="tx1"/>
              </a:solidFill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1123602" y="4488872"/>
            <a:ext cx="11078095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4680000" y="4488872"/>
            <a:ext cx="0" cy="2452255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6480000" y="4488871"/>
            <a:ext cx="0" cy="2452255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4680000" y="1299411"/>
            <a:ext cx="0" cy="318946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>
            <a:off x="8640000" y="1264071"/>
            <a:ext cx="0" cy="32248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>
            <a:off x="8280000" y="4488871"/>
            <a:ext cx="0" cy="2452255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E0997A41-488F-47FE-A14E-4E3CBAC2B407}"/>
              </a:ext>
            </a:extLst>
          </p:cNvPr>
          <p:cNvSpPr txBox="1"/>
          <p:nvPr userDrawn="1"/>
        </p:nvSpPr>
        <p:spPr>
          <a:xfrm>
            <a:off x="4735669" y="1404000"/>
            <a:ext cx="38267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sz="1600" b="1" i="0" u="none" strike="noStrike" kern="1200" spc="0" baseline="0">
                <a:solidFill>
                  <a:srgbClr val="85C598"/>
                </a:solidFill>
                <a:latin typeface="+mn-lt"/>
                <a:ea typeface="+mn-ea"/>
                <a:cs typeface="+mn-cs"/>
              </a:defRPr>
            </a:pPr>
            <a:r>
              <a:rPr lang="sv-SE" b="1">
                <a:solidFill>
                  <a:srgbClr val="85C598"/>
                </a:solidFill>
              </a:rPr>
              <a:t>DE ANMÄLDA HÄNDELSERNAS KARAKTÄR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2FE2FFB-F344-4344-940D-26D2C6046DF3}"/>
              </a:ext>
            </a:extLst>
          </p:cNvPr>
          <p:cNvSpPr txBox="1"/>
          <p:nvPr userDrawn="1"/>
        </p:nvSpPr>
        <p:spPr>
          <a:xfrm>
            <a:off x="1179185" y="1404000"/>
            <a:ext cx="28474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b="1">
                <a:solidFill>
                  <a:schemeClr val="accent4"/>
                </a:solidFill>
              </a:rPr>
              <a:t>ANTAL ANMÄLAN OM NEGATIV HÄNDELSE </a:t>
            </a:r>
            <a:endParaRPr lang="en-US" sz="1600" b="1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680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sv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image" Target="../media/image14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A7AAD77-E012-4221-83A5-D7ADEB8D2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3390" y="762946"/>
            <a:ext cx="9125505" cy="9094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01F2BC0-DD14-447B-BE79-5BFE77A3D5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53390" y="1807336"/>
            <a:ext cx="91255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235314FF-C2D7-405B-A15B-6B537B96F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66216" y="552066"/>
            <a:ext cx="613457" cy="515001"/>
          </a:xfrm>
          <a:prstGeom prst="rect">
            <a:avLst/>
          </a:prstGeom>
        </p:spPr>
      </p:pic>
      <p:cxnSp>
        <p:nvCxnSpPr>
          <p:cNvPr id="10" name="Suora yhdysviiva 9">
            <a:extLst>
              <a:ext uri="{FF2B5EF4-FFF2-40B4-BE49-F238E27FC236}">
                <a16:creationId xmlns:a16="http://schemas.microsoft.com/office/drawing/2014/main" id="{8AE9BA5D-CB1F-42B4-95FA-B46C48732C58}"/>
              </a:ext>
            </a:extLst>
          </p:cNvPr>
          <p:cNvCxnSpPr/>
          <p:nvPr userDrawn="1"/>
        </p:nvCxnSpPr>
        <p:spPr>
          <a:xfrm>
            <a:off x="1143621" y="557760"/>
            <a:ext cx="0" cy="5736508"/>
          </a:xfrm>
          <a:prstGeom prst="line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tsikon paikkamerkki 1">
            <a:extLst>
              <a:ext uri="{FF2B5EF4-FFF2-40B4-BE49-F238E27FC236}">
                <a16:creationId xmlns:a16="http://schemas.microsoft.com/office/drawing/2014/main" id="{D5D4B195-9A4B-4226-8C21-060A5ED30A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380411" y="1298695"/>
            <a:ext cx="476113" cy="5241000"/>
          </a:xfrm>
          <a:prstGeom prst="rect">
            <a:avLst/>
          </a:prstGeom>
        </p:spPr>
        <p:txBody>
          <a:bodyPr vert="vert270" lIns="91440" tIns="45720" rIns="91440" bIns="45720" numCol="1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algn="r" rtl="0"/>
            <a:r>
              <a:rPr lang="fi-FI" sz="900" b="0" i="0" u="none" strike="noStrike" spc="300" baseline="30000">
                <a:solidFill>
                  <a:schemeClr val="tx1"/>
                </a:solidFill>
                <a:latin typeface="Arial" panose="020B0604020202020204" pitchFamily="34" charset="0"/>
              </a:rPr>
              <a:t>ÖSTERBOTTENS VÄLFÄRDSOMRÅDE </a:t>
            </a:r>
            <a:r>
              <a:rPr lang="fi-FI" sz="900" b="0" i="0" u="none" strike="noStrike" spc="300" baseline="30000">
                <a:solidFill>
                  <a:schemeClr val="accent2"/>
                </a:solidFill>
                <a:latin typeface="Arial" panose="020B0604020202020204" pitchFamily="34" charset="0"/>
              </a:rPr>
              <a:t>| POHJANMAAN HYVINVOINTIALUE </a:t>
            </a:r>
          </a:p>
        </p:txBody>
      </p:sp>
    </p:spTree>
    <p:extLst>
      <p:ext uri="{BB962C8B-B14F-4D97-AF65-F5344CB8AC3E}">
        <p14:creationId xmlns:p14="http://schemas.microsoft.com/office/powerpoint/2010/main" val="3231554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689" r:id="rId2"/>
    <p:sldLayoutId id="2147483690" r:id="rId3"/>
    <p:sldLayoutId id="2147483691" r:id="rId4"/>
    <p:sldLayoutId id="2147483692" r:id="rId5"/>
    <p:sldLayoutId id="2147483709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708" r:id="rId12"/>
    <p:sldLayoutId id="2147483706" r:id="rId13"/>
    <p:sldLayoutId id="2147483701" r:id="rId14"/>
    <p:sldLayoutId id="2147483702" r:id="rId15"/>
    <p:sldLayoutId id="2147483703" r:id="rId16"/>
    <p:sldLayoutId id="2147483704" r:id="rId17"/>
    <p:sldLayoutId id="2147483705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A6272C-1E74-D4B7-E859-60B142ED9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15F096-7A52-5AC2-20E2-EA6E4A1294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229CB9-A51D-4617-0238-F696D7FC57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611312-C0C7-4077-913B-954EC2BE3C8A}" type="datetimeFigureOut">
              <a:rPr lang="sv-SE" smtClean="0"/>
              <a:t>2026-07-02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C2EF9A-F7E9-27F7-7D8E-F871A65BF2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A167D7-457A-55E0-303F-6A6110930C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C25F97-B967-4C24-B0FD-1AC97B330AD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41429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A7AAD77-E012-4221-83A5-D7ADEB8D2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3390" y="762946"/>
            <a:ext cx="9125505" cy="9094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01F2BC0-DD14-447B-BE79-5BFE77A3D5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53390" y="1807336"/>
            <a:ext cx="91255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235314FF-C2D7-405B-A15B-6B537B96F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66216" y="552066"/>
            <a:ext cx="613457" cy="515001"/>
          </a:xfrm>
          <a:prstGeom prst="rect">
            <a:avLst/>
          </a:prstGeom>
        </p:spPr>
      </p:pic>
      <p:cxnSp>
        <p:nvCxnSpPr>
          <p:cNvPr id="10" name="Suora yhdysviiva 9">
            <a:extLst>
              <a:ext uri="{FF2B5EF4-FFF2-40B4-BE49-F238E27FC236}">
                <a16:creationId xmlns:a16="http://schemas.microsoft.com/office/drawing/2014/main" id="{8AE9BA5D-CB1F-42B4-95FA-B46C48732C58}"/>
              </a:ext>
            </a:extLst>
          </p:cNvPr>
          <p:cNvCxnSpPr/>
          <p:nvPr userDrawn="1"/>
        </p:nvCxnSpPr>
        <p:spPr>
          <a:xfrm>
            <a:off x="1143621" y="557760"/>
            <a:ext cx="0" cy="573650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tsikon paikkamerkki 1">
            <a:extLst>
              <a:ext uri="{FF2B5EF4-FFF2-40B4-BE49-F238E27FC236}">
                <a16:creationId xmlns:a16="http://schemas.microsoft.com/office/drawing/2014/main" id="{D46541F2-4707-411E-95DC-D2E9D2D2FA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380411" y="1298695"/>
            <a:ext cx="476113" cy="5241000"/>
          </a:xfrm>
          <a:prstGeom prst="rect">
            <a:avLst/>
          </a:prstGeom>
        </p:spPr>
        <p:txBody>
          <a:bodyPr vert="vert270" lIns="91440" tIns="45720" rIns="91440" bIns="45720" numCol="1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algn="r" rtl="0"/>
            <a:r>
              <a:rPr lang="fi-FI" sz="900" b="0" i="0" u="none" strike="noStrike" spc="300" baseline="30000">
                <a:solidFill>
                  <a:schemeClr val="tx1"/>
                </a:solidFill>
                <a:latin typeface="Arial" panose="020B0604020202020204" pitchFamily="34" charset="0"/>
              </a:rPr>
              <a:t>ÖSTERBOTTENS VÄLFÄRDSOMRÅDE </a:t>
            </a:r>
            <a:r>
              <a:rPr lang="fi-FI" sz="900" b="0" i="0" u="none" strike="noStrike" spc="300" baseline="30000">
                <a:solidFill>
                  <a:schemeClr val="accent5"/>
                </a:solidFill>
                <a:latin typeface="Arial" panose="020B0604020202020204" pitchFamily="34" charset="0"/>
              </a:rPr>
              <a:t>| POHJANMAAN HYVINVOINTIALUE </a:t>
            </a:r>
          </a:p>
        </p:txBody>
      </p:sp>
    </p:spTree>
    <p:extLst>
      <p:ext uri="{BB962C8B-B14F-4D97-AF65-F5344CB8AC3E}">
        <p14:creationId xmlns:p14="http://schemas.microsoft.com/office/powerpoint/2010/main" val="3413435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7" r:id="rId9"/>
    <p:sldLayoutId id="2147483755" r:id="rId10"/>
    <p:sldLayoutId id="214748375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65689-C674-8A32-A0F6-DB1780B3B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3250" y="1458885"/>
            <a:ext cx="7911566" cy="1486918"/>
          </a:xfrm>
        </p:spPr>
        <p:txBody>
          <a:bodyPr>
            <a:normAutofit fontScale="90000"/>
          </a:bodyPr>
          <a:lstStyle/>
          <a:p>
            <a:r>
              <a:rPr lang="fi-FI" sz="5400" dirty="0"/>
              <a:t>Omavalvonnan seurantatietojen raportointi, P1</a:t>
            </a:r>
            <a:endParaRPr lang="sv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056938-BCF9-25E2-0377-1659893EE3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00100" y="2995096"/>
            <a:ext cx="7934716" cy="347919"/>
          </a:xfrm>
        </p:spPr>
        <p:txBody>
          <a:bodyPr>
            <a:normAutofit fontScale="92500" lnSpcReduction="10000"/>
          </a:bodyPr>
          <a:lstStyle/>
          <a:p>
            <a:r>
              <a:rPr lang="fi-FI" sz="2200">
                <a:solidFill>
                  <a:srgbClr val="FFC000"/>
                </a:solidFill>
              </a:rPr>
              <a:t>Toimiala: Pelastuslaitos</a:t>
            </a:r>
          </a:p>
          <a:p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58DF5A-6C5B-43A3-E8FD-1B2EA18330EB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2200100" y="3355890"/>
            <a:ext cx="7934716" cy="35851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fi-FI" dirty="0">
                <a:solidFill>
                  <a:srgbClr val="FFC000"/>
                </a:solidFill>
              </a:rPr>
              <a:t>Raportoitava jakso: 1-4.2026 (tammikuu-huhtikuu)</a:t>
            </a:r>
            <a:endParaRPr lang="fi-FI" dirty="0">
              <a:solidFill>
                <a:srgbClr val="FFC000"/>
              </a:solidFill>
              <a:cs typeface="Arial"/>
            </a:endParaRPr>
          </a:p>
          <a:p>
            <a:endParaRPr lang="sv-SE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2215B0-09CD-B9C0-7965-54A8FA691AC7}"/>
              </a:ext>
            </a:extLst>
          </p:cNvPr>
          <p:cNvSpPr txBox="1"/>
          <p:nvPr/>
        </p:nvSpPr>
        <p:spPr>
          <a:xfrm>
            <a:off x="1164349" y="5622647"/>
            <a:ext cx="668343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1"/>
                </a:solidFill>
              </a:rPr>
              <a:t>Lyhenteet:</a:t>
            </a:r>
          </a:p>
          <a:p>
            <a:r>
              <a:rPr lang="fi-FI" sz="1400" dirty="0">
                <a:solidFill>
                  <a:schemeClr val="bg1"/>
                </a:solidFill>
              </a:rPr>
              <a:t>NPS (Net </a:t>
            </a:r>
            <a:r>
              <a:rPr lang="fi-FI" sz="1400" dirty="0" err="1">
                <a:solidFill>
                  <a:schemeClr val="bg1"/>
                </a:solidFill>
              </a:rPr>
              <a:t>Promoter</a:t>
            </a:r>
            <a:r>
              <a:rPr lang="fi-FI" sz="1400" dirty="0">
                <a:solidFill>
                  <a:schemeClr val="bg1"/>
                </a:solidFill>
              </a:rPr>
              <a:t> </a:t>
            </a:r>
            <a:r>
              <a:rPr lang="fi-FI" sz="1400" dirty="0" err="1">
                <a:solidFill>
                  <a:schemeClr val="bg1"/>
                </a:solidFill>
              </a:rPr>
              <a:t>Score</a:t>
            </a:r>
            <a:r>
              <a:rPr lang="fi-FI" sz="1400" dirty="0">
                <a:solidFill>
                  <a:schemeClr val="bg1"/>
                </a:solidFill>
              </a:rPr>
              <a:t>): Suositteluindeksi (asiakkaat ja henkilöstö)</a:t>
            </a:r>
          </a:p>
          <a:p>
            <a:r>
              <a:rPr lang="fi-FI" sz="1400" dirty="0" err="1">
                <a:solidFill>
                  <a:schemeClr val="bg1"/>
                </a:solidFill>
              </a:rPr>
              <a:t>Haipro</a:t>
            </a:r>
            <a:r>
              <a:rPr lang="fi-FI" sz="1400" dirty="0">
                <a:solidFill>
                  <a:schemeClr val="bg1"/>
                </a:solidFill>
              </a:rPr>
              <a:t>: Haitta- ja vaaratapahtumailmoitus -järjestelmä </a:t>
            </a:r>
          </a:p>
          <a:p>
            <a:r>
              <a:rPr lang="fi-FI" sz="1400" dirty="0">
                <a:solidFill>
                  <a:schemeClr val="bg1"/>
                </a:solidFill>
              </a:rPr>
              <a:t>Edellisen kauden (9-12.2025) arvo ilmoitetaan suluissa.</a:t>
            </a:r>
          </a:p>
          <a:p>
            <a:r>
              <a:rPr lang="sv-SE" sz="1400" dirty="0">
                <a:solidFill>
                  <a:schemeClr val="bg1"/>
                </a:solidFill>
              </a:rPr>
              <a:t>P1: 1-4.2026, P2: 5-8.2026, P3: 9-12.2026</a:t>
            </a:r>
            <a:endParaRPr lang="fi-FI" sz="1400" dirty="0">
              <a:solidFill>
                <a:schemeClr val="bg1"/>
              </a:solidFill>
            </a:endParaRPr>
          </a:p>
          <a:p>
            <a:endParaRPr lang="fi-FI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082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644C7D7-F356-C79B-F9D4-CCB3D668394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690431" y="2368550"/>
            <a:ext cx="2758619" cy="3746200"/>
          </a:xfrm>
          <a:prstGeom prst="roundRect">
            <a:avLst/>
          </a:prstGeom>
          <a:solidFill>
            <a:schemeClr val="accent2">
              <a:alpha val="54000"/>
            </a:schemeClr>
          </a:solidFill>
          <a:ln w="38100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02D604-4B15-77B4-DAFB-005465C73B8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31925" y="648000"/>
            <a:ext cx="9328150" cy="774700"/>
          </a:xfrm>
        </p:spPr>
        <p:txBody>
          <a:bodyPr/>
          <a:lstStyle/>
          <a:p>
            <a:r>
              <a:rPr lang="fi-FI" b="1"/>
              <a:t>Saatavuus</a:t>
            </a:r>
            <a:endParaRPr lang="sv-SE"/>
          </a:p>
        </p:txBody>
      </p:sp>
      <p:graphicFrame>
        <p:nvGraphicFramePr>
          <p:cNvPr id="4" name="Table 3" descr="Taulukko Toimintavalmiusaika Riskiluokka 1, 2, 3 ja 4&#10;Ensimmäinen yksikön riskiluokkakohtainen ruudun toimintavalmiusajan enimmäisaika minuutteina &#10;6, 10, 20 minuuttia&#10;Q1 Toimintavalmiusaika/riskiluokka raportointiaikana">
            <a:extLst>
              <a:ext uri="{FF2B5EF4-FFF2-40B4-BE49-F238E27FC236}">
                <a16:creationId xmlns:a16="http://schemas.microsoft.com/office/drawing/2014/main" id="{A5931CB0-5A9F-26B2-FD26-618D9C8F21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953653"/>
              </p:ext>
            </p:extLst>
          </p:nvPr>
        </p:nvGraphicFramePr>
        <p:xfrm>
          <a:off x="1246379" y="1411675"/>
          <a:ext cx="7357639" cy="43545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358278">
                  <a:extLst>
                    <a:ext uri="{9D8B030D-6E8A-4147-A177-3AD203B41FA5}">
                      <a16:colId xmlns:a16="http://schemas.microsoft.com/office/drawing/2014/main" val="2945415504"/>
                    </a:ext>
                  </a:extLst>
                </a:gridCol>
                <a:gridCol w="718457">
                  <a:extLst>
                    <a:ext uri="{9D8B030D-6E8A-4147-A177-3AD203B41FA5}">
                      <a16:colId xmlns:a16="http://schemas.microsoft.com/office/drawing/2014/main" val="364957845"/>
                    </a:ext>
                  </a:extLst>
                </a:gridCol>
                <a:gridCol w="894806">
                  <a:extLst>
                    <a:ext uri="{9D8B030D-6E8A-4147-A177-3AD203B41FA5}">
                      <a16:colId xmlns:a16="http://schemas.microsoft.com/office/drawing/2014/main" val="314730117"/>
                    </a:ext>
                  </a:extLst>
                </a:gridCol>
                <a:gridCol w="807194">
                  <a:extLst>
                    <a:ext uri="{9D8B030D-6E8A-4147-A177-3AD203B41FA5}">
                      <a16:colId xmlns:a16="http://schemas.microsoft.com/office/drawing/2014/main" val="256189394"/>
                    </a:ext>
                  </a:extLst>
                </a:gridCol>
                <a:gridCol w="744133">
                  <a:extLst>
                    <a:ext uri="{9D8B030D-6E8A-4147-A177-3AD203B41FA5}">
                      <a16:colId xmlns:a16="http://schemas.microsoft.com/office/drawing/2014/main" val="118055937"/>
                    </a:ext>
                  </a:extLst>
                </a:gridCol>
                <a:gridCol w="834771">
                  <a:extLst>
                    <a:ext uri="{9D8B030D-6E8A-4147-A177-3AD203B41FA5}">
                      <a16:colId xmlns:a16="http://schemas.microsoft.com/office/drawing/2014/main" val="1666068230"/>
                    </a:ext>
                  </a:extLst>
                </a:gridCol>
              </a:tblGrid>
              <a:tr h="336248">
                <a:tc>
                  <a:txBody>
                    <a:bodyPr/>
                    <a:lstStyle/>
                    <a:p>
                      <a:r>
                        <a:rPr lang="sv-SE" sz="1600" dirty="0" err="1">
                          <a:solidFill>
                            <a:srgbClr val="FDC84A"/>
                          </a:solidFill>
                        </a:rPr>
                        <a:t>Toimintavalmiusaika</a:t>
                      </a:r>
                      <a:endParaRPr lang="sv-SE" sz="1600" dirty="0">
                        <a:solidFill>
                          <a:srgbClr val="FDC84A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 gridSpan="4">
                  <a:txBody>
                    <a:bodyPr/>
                    <a:lstStyle/>
                    <a:p>
                      <a:r>
                        <a:rPr lang="sv-SE" sz="1600" err="1">
                          <a:solidFill>
                            <a:srgbClr val="FDC84A"/>
                          </a:solidFill>
                        </a:rPr>
                        <a:t>Riskiluokka</a:t>
                      </a:r>
                      <a:endParaRPr lang="sv-SE" sz="1600">
                        <a:solidFill>
                          <a:srgbClr val="FDC84A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sz="1600">
                        <a:solidFill>
                          <a:srgbClr val="FDC84A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0823906"/>
                  </a:ext>
                </a:extLst>
              </a:tr>
              <a:tr h="309477">
                <a:tc>
                  <a:txBody>
                    <a:bodyPr/>
                    <a:lstStyle/>
                    <a:p>
                      <a:endParaRPr lang="sv-SE" sz="1600">
                        <a:solidFill>
                          <a:srgbClr val="FDC84A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600" b="1">
                          <a:solidFill>
                            <a:srgbClr val="FDC84A"/>
                          </a:solidFill>
                        </a:rPr>
                        <a:t>I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600" b="1">
                          <a:solidFill>
                            <a:srgbClr val="FDC84A"/>
                          </a:solidFill>
                        </a:rPr>
                        <a:t>II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600" b="1">
                          <a:solidFill>
                            <a:srgbClr val="FDC84A"/>
                          </a:solidFill>
                        </a:rPr>
                        <a:t>III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600" b="1">
                          <a:solidFill>
                            <a:srgbClr val="FDC84A"/>
                          </a:solidFill>
                        </a:rPr>
                        <a:t>IV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600" b="1" dirty="0">
                          <a:solidFill>
                            <a:srgbClr val="FDC84A"/>
                          </a:solidFill>
                        </a:rPr>
                        <a:t>P1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9547929"/>
                  </a:ext>
                </a:extLst>
              </a:tr>
              <a:tr h="804221">
                <a:tc>
                  <a:txBody>
                    <a:bodyPr/>
                    <a:lstStyle/>
                    <a:p>
                      <a:r>
                        <a:rPr lang="fi-FI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Ensimmäisen vasteen riskiluokkakohtainen ruudun toimintavalmiusajan enimmäisaika minuutteina</a:t>
                      </a:r>
                      <a:endParaRPr lang="sv-SE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600"/>
                        <a:t>6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600"/>
                        <a:t>10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600"/>
                        <a:t>20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7727476"/>
                  </a:ext>
                </a:extLst>
              </a:tr>
              <a:tr h="543729">
                <a:tc>
                  <a:txBody>
                    <a:bodyPr/>
                    <a:lstStyle/>
                    <a:p>
                      <a:r>
                        <a:rPr lang="sv-SE" sz="1400" dirty="0" err="1"/>
                        <a:t>Toimintavalmiusaika</a:t>
                      </a:r>
                      <a:r>
                        <a:rPr lang="sv-SE" sz="1400" dirty="0"/>
                        <a:t>/</a:t>
                      </a:r>
                      <a:r>
                        <a:rPr lang="sv-SE" sz="1400" dirty="0" err="1"/>
                        <a:t>riskiluokka</a:t>
                      </a:r>
                      <a:r>
                        <a:rPr lang="sv-SE" sz="1400" dirty="0"/>
                        <a:t> </a:t>
                      </a:r>
                      <a:r>
                        <a:rPr lang="sv-SE" sz="1400" dirty="0" err="1"/>
                        <a:t>nykyhetkellä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600" dirty="0"/>
                        <a:t>5:25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600" dirty="0"/>
                        <a:t>7:10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600" dirty="0"/>
                        <a:t>9:30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600" dirty="0"/>
                        <a:t>12:51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2859242"/>
                  </a:ext>
                </a:extLst>
              </a:tr>
              <a:tr h="509452">
                <a:tc>
                  <a:txBody>
                    <a:bodyPr/>
                    <a:lstStyle/>
                    <a:p>
                      <a:r>
                        <a:rPr lang="sv-SE" sz="1400" dirty="0" err="1"/>
                        <a:t>Toimintavalmiusaikatavoitteiden</a:t>
                      </a:r>
                      <a:r>
                        <a:rPr lang="sv-SE" sz="1400" dirty="0"/>
                        <a:t> </a:t>
                      </a:r>
                      <a:r>
                        <a:rPr lang="sv-SE" sz="1400" dirty="0" err="1"/>
                        <a:t>vähimmäistaso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600" dirty="0"/>
                        <a:t>50 %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600" dirty="0"/>
                        <a:t>50 %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600" dirty="0"/>
                        <a:t>50 %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828807"/>
                  </a:ext>
                </a:extLst>
              </a:tr>
              <a:tr h="65864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 err="1"/>
                        <a:t>Toimintavalmiusaikatavoitteiden</a:t>
                      </a:r>
                      <a:r>
                        <a:rPr lang="sv-SE" sz="1400" dirty="0"/>
                        <a:t> </a:t>
                      </a:r>
                      <a:r>
                        <a:rPr lang="sv-SE" sz="1400" dirty="0" err="1"/>
                        <a:t>täyttyminen</a:t>
                      </a:r>
                      <a:r>
                        <a:rPr lang="sv-SE" sz="1400" dirty="0"/>
                        <a:t>/</a:t>
                      </a:r>
                      <a:r>
                        <a:rPr lang="sv-SE" sz="1400" dirty="0" err="1"/>
                        <a:t>riskiluokka</a:t>
                      </a:r>
                      <a:r>
                        <a:rPr lang="sv-SE" sz="1400" dirty="0"/>
                        <a:t> </a:t>
                      </a:r>
                      <a:r>
                        <a:rPr lang="sv-SE" sz="1400" dirty="0" err="1"/>
                        <a:t>nykyhetkellä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600" dirty="0"/>
                        <a:t>78%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600" dirty="0"/>
                        <a:t>86%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600" dirty="0"/>
                        <a:t>100 %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600" dirty="0"/>
                        <a:t>91 %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2559410"/>
                  </a:ext>
                </a:extLst>
              </a:tr>
              <a:tr h="65864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4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Ensimmäisen yksikön </a:t>
                      </a:r>
                      <a:r>
                        <a:rPr lang="fi-FI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toiminta- valmiusaikatavoitteen mediaani minuutteina ja sekunteina kaikissa kiireellisissä tehtävissä, riskiluokista riippumatta. 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600" dirty="0"/>
                        <a:t>8:45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2901897"/>
                  </a:ext>
                </a:extLst>
              </a:tr>
            </a:tbl>
          </a:graphicData>
        </a:graphic>
      </p:graphicFrame>
      <p:graphicFrame>
        <p:nvGraphicFramePr>
          <p:cNvPr id="5" name="Table 4" descr="Ensivasteen suoritteet &#10;P1 77&#10;P2&#10;P3">
            <a:extLst>
              <a:ext uri="{FF2B5EF4-FFF2-40B4-BE49-F238E27FC236}">
                <a16:creationId xmlns:a16="http://schemas.microsoft.com/office/drawing/2014/main" id="{2F24EB39-0615-0B42-689C-2E36BA408D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2570372"/>
              </p:ext>
            </p:extLst>
          </p:nvPr>
        </p:nvGraphicFramePr>
        <p:xfrm>
          <a:off x="8690431" y="1422700"/>
          <a:ext cx="2812594" cy="7416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094919">
                  <a:extLst>
                    <a:ext uri="{9D8B030D-6E8A-4147-A177-3AD203B41FA5}">
                      <a16:colId xmlns:a16="http://schemas.microsoft.com/office/drawing/2014/main" val="3586717315"/>
                    </a:ext>
                  </a:extLst>
                </a:gridCol>
                <a:gridCol w="517525">
                  <a:extLst>
                    <a:ext uri="{9D8B030D-6E8A-4147-A177-3AD203B41FA5}">
                      <a16:colId xmlns:a16="http://schemas.microsoft.com/office/drawing/2014/main" val="2026172441"/>
                    </a:ext>
                  </a:extLst>
                </a:gridCol>
                <a:gridCol w="552450">
                  <a:extLst>
                    <a:ext uri="{9D8B030D-6E8A-4147-A177-3AD203B41FA5}">
                      <a16:colId xmlns:a16="http://schemas.microsoft.com/office/drawing/2014/main" val="275000524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419866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err="1">
                          <a:solidFill>
                            <a:srgbClr val="FDC84A"/>
                          </a:solidFill>
                        </a:rPr>
                        <a:t>Ensivaste</a:t>
                      </a:r>
                      <a:endParaRPr lang="sv-SE" sz="1400">
                        <a:solidFill>
                          <a:srgbClr val="FDC84A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600" dirty="0">
                          <a:solidFill>
                            <a:srgbClr val="FDC84A"/>
                          </a:solidFill>
                        </a:rPr>
                        <a:t>P1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600" dirty="0">
                          <a:solidFill>
                            <a:srgbClr val="FDC84A"/>
                          </a:solidFill>
                        </a:rPr>
                        <a:t>P2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600" dirty="0">
                          <a:solidFill>
                            <a:srgbClr val="FDC84A"/>
                          </a:solidFill>
                        </a:rPr>
                        <a:t>P3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62149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sz="1400" err="1"/>
                        <a:t>Määrä</a:t>
                      </a:r>
                      <a:endParaRPr lang="sv-SE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113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xx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xx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6731096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1B8EDDC-940B-BD35-84A1-1163B3466DE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750301" y="2490281"/>
            <a:ext cx="2647950" cy="9387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Korjaavat toimenpiteet</a:t>
            </a:r>
          </a:p>
          <a:p>
            <a:r>
              <a:rPr lang="fi-FI" sz="1600">
                <a:solidFill>
                  <a:schemeClr val="tx2"/>
                </a:solidFill>
                <a:cs typeface="Arial"/>
              </a:rPr>
              <a:t>Hali-järjestelmä.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213A8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5410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B108485-B186-DCE6-DA87-F40E5367E8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02156" y="1670449"/>
            <a:ext cx="2137088" cy="1985953"/>
          </a:xfrm>
          <a:prstGeom prst="roundRect">
            <a:avLst/>
          </a:prstGeom>
          <a:solidFill>
            <a:schemeClr val="accent2">
              <a:alpha val="54000"/>
            </a:schemeClr>
          </a:solidFill>
          <a:ln w="38100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F7412DBC-B943-87A0-A1F4-89F08746FC54}"/>
              </a:ext>
            </a:extLst>
          </p:cNvPr>
          <p:cNvSpPr>
            <a:spLocks/>
          </p:cNvSpPr>
          <p:nvPr/>
        </p:nvSpPr>
        <p:spPr>
          <a:xfrm>
            <a:off x="9282722" y="3937000"/>
            <a:ext cx="2137088" cy="1985953"/>
          </a:xfrm>
          <a:prstGeom prst="roundRect">
            <a:avLst/>
          </a:prstGeom>
          <a:solidFill>
            <a:schemeClr val="accent2">
              <a:alpha val="54000"/>
            </a:schemeClr>
          </a:solidFill>
          <a:ln w="38100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432800" y="648000"/>
            <a:ext cx="9844800" cy="909637"/>
          </a:xfrm>
        </p:spPr>
        <p:txBody>
          <a:bodyPr>
            <a:normAutofit/>
          </a:bodyPr>
          <a:lstStyle/>
          <a:p>
            <a:r>
              <a:rPr lang="fi-FI" b="1"/>
              <a:t>Turvallisuus ja laatu</a:t>
            </a:r>
            <a:endParaRPr lang="en-US" sz="1200" b="1"/>
          </a:p>
        </p:txBody>
      </p:sp>
      <p:graphicFrame>
        <p:nvGraphicFramePr>
          <p:cNvPr id="6" name="Table 5" descr="Tabell&#10;Genomförande av allmänna brandinspektioner i företags- och anstaltsobjekt (%)&#10;Period 1 2025 22%&#10;Period 2 2025&#10;Period 3 2025&#10;Genomförande av allmänna brandinspektioner i bostadsbyggnader (%)&#10;Period 1 2025 10%&#10;Period 2 2025&#10;Period 3 2025&#10;Inlämning av självbedömning av brandsäkerheten för småhus (%)&#10;Period 1 2025 26%&#10;Period 2 2025&#10;Period 3 2025&#10;Har nåtts via säkerhetskommunikation (deltagare, st)&#10;Period 1 2025 1,97% 53st&#10;Period 2 2025&#10;Period 3 2025&#10;&#10;">
            <a:extLst>
              <a:ext uri="{FF2B5EF4-FFF2-40B4-BE49-F238E27FC236}">
                <a16:creationId xmlns:a16="http://schemas.microsoft.com/office/drawing/2014/main" id="{6486425B-27F9-BAE4-2B9F-102802F5F4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6019052"/>
              </p:ext>
            </p:extLst>
          </p:nvPr>
        </p:nvGraphicFramePr>
        <p:xfrm>
          <a:off x="1250460" y="1688447"/>
          <a:ext cx="7943169" cy="24079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335868">
                  <a:extLst>
                    <a:ext uri="{9D8B030D-6E8A-4147-A177-3AD203B41FA5}">
                      <a16:colId xmlns:a16="http://schemas.microsoft.com/office/drawing/2014/main" val="1454155595"/>
                    </a:ext>
                  </a:extLst>
                </a:gridCol>
                <a:gridCol w="1199471">
                  <a:extLst>
                    <a:ext uri="{9D8B030D-6E8A-4147-A177-3AD203B41FA5}">
                      <a16:colId xmlns:a16="http://schemas.microsoft.com/office/drawing/2014/main" val="3829206266"/>
                    </a:ext>
                  </a:extLst>
                </a:gridCol>
                <a:gridCol w="1181702">
                  <a:extLst>
                    <a:ext uri="{9D8B030D-6E8A-4147-A177-3AD203B41FA5}">
                      <a16:colId xmlns:a16="http://schemas.microsoft.com/office/drawing/2014/main" val="3817288613"/>
                    </a:ext>
                  </a:extLst>
                </a:gridCol>
                <a:gridCol w="1226128">
                  <a:extLst>
                    <a:ext uri="{9D8B030D-6E8A-4147-A177-3AD203B41FA5}">
                      <a16:colId xmlns:a16="http://schemas.microsoft.com/office/drawing/2014/main" val="412022778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400" b="1" dirty="0">
                          <a:solidFill>
                            <a:srgbClr val="FDC84A"/>
                          </a:solidFill>
                        </a:rPr>
                        <a:t>Palotarkastusten toteutuminen </a:t>
                      </a:r>
                      <a:r>
                        <a:rPr lang="sv-SE" sz="1400" b="1" dirty="0">
                          <a:solidFill>
                            <a:srgbClr val="FDC84A"/>
                          </a:solidFill>
                        </a:rPr>
                        <a:t>(</a:t>
                      </a:r>
                      <a:r>
                        <a:rPr lang="sv-SE" sz="1400" b="1" dirty="0" err="1">
                          <a:solidFill>
                            <a:srgbClr val="FDC84A"/>
                          </a:solidFill>
                        </a:rPr>
                        <a:t>tavoite</a:t>
                      </a:r>
                      <a:r>
                        <a:rPr lang="sv-SE" sz="1400" b="1" dirty="0">
                          <a:solidFill>
                            <a:srgbClr val="FDC84A"/>
                          </a:solidFill>
                        </a:rPr>
                        <a:t> 100%)</a:t>
                      </a:r>
                      <a:endParaRPr lang="sv-SE" sz="1400" dirty="0">
                        <a:solidFill>
                          <a:srgbClr val="FDC84A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b="1" dirty="0">
                          <a:solidFill>
                            <a:srgbClr val="FDC84A"/>
                          </a:solidFill>
                        </a:rPr>
                        <a:t>P1 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b="1" dirty="0">
                          <a:solidFill>
                            <a:srgbClr val="FDC84A"/>
                          </a:solidFill>
                        </a:rPr>
                        <a:t>P2 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b="1" dirty="0">
                          <a:solidFill>
                            <a:srgbClr val="FDC84A"/>
                          </a:solidFill>
                        </a:rPr>
                        <a:t>P3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0941327"/>
                  </a:ext>
                </a:extLst>
              </a:tr>
              <a:tr h="3668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400">
                          <a:solidFill>
                            <a:schemeClr val="tx1"/>
                          </a:solidFill>
                          <a:effectLst/>
                        </a:rPr>
                        <a:t>Yritys- ja laitoskohteiden yleisten palotarkastusten toteutuminen (%)</a:t>
                      </a:r>
                      <a:endParaRPr lang="fi-FI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41,8 %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1899614"/>
                  </a:ext>
                </a:extLst>
              </a:tr>
              <a:tr h="3124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400">
                          <a:solidFill>
                            <a:schemeClr val="tx1"/>
                          </a:solidFill>
                          <a:effectLst/>
                        </a:rPr>
                        <a:t>Asuinrakennusten yleisten palotarkastusten toteutuminen (%)</a:t>
                      </a:r>
                      <a:endParaRPr lang="fi-FI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17,2 %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0494940"/>
                  </a:ext>
                </a:extLst>
              </a:tr>
              <a:tr h="3196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400">
                          <a:solidFill>
                            <a:schemeClr val="tx1"/>
                          </a:solidFill>
                          <a:effectLst/>
                        </a:rPr>
                        <a:t>Pientalojen paloturvallisuuden itsearviointi palautus (%)</a:t>
                      </a:r>
                      <a:endParaRPr lang="fi-FI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/>
                        <a:t>39,9 %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0724191"/>
                  </a:ext>
                </a:extLst>
              </a:tr>
              <a:tr h="4851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400">
                          <a:solidFill>
                            <a:schemeClr val="tx1"/>
                          </a:solidFill>
                          <a:effectLst/>
                        </a:rPr>
                        <a:t>Turvallisuusviestinnässä tavoitetut (osallistujat, kpl) </a:t>
                      </a:r>
                      <a:endParaRPr lang="fi-FI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3,5 %</a:t>
                      </a:r>
                    </a:p>
                    <a:p>
                      <a:pPr algn="ctr"/>
                      <a:r>
                        <a:rPr lang="sv-SE" sz="1400" dirty="0"/>
                        <a:t>93 </a:t>
                      </a:r>
                      <a:r>
                        <a:rPr lang="sv-SE" sz="1400" dirty="0" err="1"/>
                        <a:t>kpl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78506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C6E6E45E-4989-D7FA-6A87-ADB8607A3EB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302157" y="1746196"/>
            <a:ext cx="21543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b="1" err="1"/>
              <a:t>Paloriski-ilmoitusten</a:t>
            </a:r>
            <a:r>
              <a:rPr lang="sv-SE" sz="1600" b="1"/>
              <a:t> </a:t>
            </a:r>
            <a:r>
              <a:rPr lang="sv-SE" sz="1600" b="1" err="1"/>
              <a:t>määrä</a:t>
            </a:r>
            <a:endParaRPr lang="sv-SE" sz="16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FE6AE38-248C-4E2B-9825-E28C721932C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282722" y="2766678"/>
            <a:ext cx="2227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b="1" dirty="0"/>
              <a:t>27 </a:t>
            </a:r>
            <a:r>
              <a:rPr lang="sv-SE" sz="3200" b="1" dirty="0" err="1"/>
              <a:t>kpl</a:t>
            </a:r>
            <a:r>
              <a:rPr lang="sv-SE" sz="3200" b="1" dirty="0"/>
              <a:t> </a:t>
            </a:r>
            <a:endParaRPr lang="sv-SE" sz="3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693252-56C0-7280-7475-C944DFA7A18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231241" y="4132882"/>
            <a:ext cx="22789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b="1" err="1"/>
              <a:t>Tavoitettavuus</a:t>
            </a:r>
            <a:r>
              <a:rPr lang="sv-SE" sz="1600" b="1"/>
              <a:t> </a:t>
            </a:r>
            <a:r>
              <a:rPr lang="sv-SE" sz="1600" b="1" err="1"/>
              <a:t>sosiaalinen</a:t>
            </a:r>
            <a:r>
              <a:rPr lang="sv-SE" sz="1600" b="1"/>
              <a:t> media (</a:t>
            </a:r>
            <a:r>
              <a:rPr lang="sv-SE" sz="1600" b="1" err="1"/>
              <a:t>kpl</a:t>
            </a:r>
            <a:r>
              <a:rPr lang="sv-SE" sz="1600" b="1"/>
              <a:t>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C8359F-A36E-031A-B66B-91B2AAF2167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253343" y="5105624"/>
            <a:ext cx="22031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117 579</a:t>
            </a:r>
          </a:p>
          <a:p>
            <a:pPr algn="ctr"/>
            <a:r>
              <a:rPr lang="sv-SE" sz="2400" b="1" dirty="0"/>
              <a:t>(9 </a:t>
            </a:r>
            <a:r>
              <a:rPr lang="sv-SE" sz="2400" b="1" dirty="0" err="1"/>
              <a:t>kpl</a:t>
            </a:r>
            <a:r>
              <a:rPr lang="sv-SE" sz="2400" b="1" dirty="0"/>
              <a:t>)</a:t>
            </a:r>
            <a:endParaRPr lang="sv-SE" sz="2400" dirty="0"/>
          </a:p>
        </p:txBody>
      </p:sp>
      <p:graphicFrame>
        <p:nvGraphicFramePr>
          <p:cNvPr id="14" name="Table 13" descr="Tabell&#10;Budgetens förverkligande&#10;Period 1 2025 29%&#10;Period 2 2025&#10;Period 3 2025">
            <a:extLst>
              <a:ext uri="{FF2B5EF4-FFF2-40B4-BE49-F238E27FC236}">
                <a16:creationId xmlns:a16="http://schemas.microsoft.com/office/drawing/2014/main" id="{A0F2FD96-12EC-F82F-A440-791F1AC735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2057853"/>
              </p:ext>
            </p:extLst>
          </p:nvPr>
        </p:nvGraphicFramePr>
        <p:xfrm>
          <a:off x="1250460" y="4400112"/>
          <a:ext cx="3852009" cy="8229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83086">
                  <a:extLst>
                    <a:ext uri="{9D8B030D-6E8A-4147-A177-3AD203B41FA5}">
                      <a16:colId xmlns:a16="http://schemas.microsoft.com/office/drawing/2014/main" val="2918402208"/>
                    </a:ext>
                  </a:extLst>
                </a:gridCol>
                <a:gridCol w="611164">
                  <a:extLst>
                    <a:ext uri="{9D8B030D-6E8A-4147-A177-3AD203B41FA5}">
                      <a16:colId xmlns:a16="http://schemas.microsoft.com/office/drawing/2014/main" val="3270348857"/>
                    </a:ext>
                  </a:extLst>
                </a:gridCol>
                <a:gridCol w="602307">
                  <a:extLst>
                    <a:ext uri="{9D8B030D-6E8A-4147-A177-3AD203B41FA5}">
                      <a16:colId xmlns:a16="http://schemas.microsoft.com/office/drawing/2014/main" val="1766820797"/>
                    </a:ext>
                  </a:extLst>
                </a:gridCol>
                <a:gridCol w="655452">
                  <a:extLst>
                    <a:ext uri="{9D8B030D-6E8A-4147-A177-3AD203B41FA5}">
                      <a16:colId xmlns:a16="http://schemas.microsoft.com/office/drawing/2014/main" val="1884138216"/>
                    </a:ext>
                  </a:extLst>
                </a:gridCol>
              </a:tblGrid>
              <a:tr h="2328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b="1">
                          <a:solidFill>
                            <a:srgbClr val="FDC84A"/>
                          </a:solidFill>
                        </a:rPr>
                        <a:t>Talous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b="1">
                          <a:solidFill>
                            <a:srgbClr val="FDC84A"/>
                          </a:solidFill>
                        </a:rPr>
                        <a:t>P1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b="1">
                          <a:solidFill>
                            <a:srgbClr val="FDC84A"/>
                          </a:solidFill>
                        </a:rPr>
                        <a:t>P2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b="1" dirty="0">
                          <a:solidFill>
                            <a:srgbClr val="FDC84A"/>
                          </a:solidFill>
                        </a:rPr>
                        <a:t>P3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79304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sz="1400"/>
                        <a:t>Talousarvion</a:t>
                      </a:r>
                      <a:r>
                        <a:rPr lang="sv-SE" sz="1400" dirty="0"/>
                        <a:t> </a:t>
                      </a:r>
                      <a:r>
                        <a:rPr lang="sv-SE" sz="1400"/>
                        <a:t>toteutuminen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/>
                        <a:t>32%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xx%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/>
                        <a:t>Xx</a:t>
                      </a:r>
                      <a:r>
                        <a:rPr lang="sv-SE" sz="1400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4910261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06E1E2AB-3704-22C1-0C88-A0674A132A5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291963" y="4400112"/>
            <a:ext cx="3874811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1600" b="1" err="1"/>
              <a:t>Korjaavat</a:t>
            </a:r>
            <a:r>
              <a:rPr lang="sv-SE" sz="1600" b="1"/>
              <a:t> </a:t>
            </a:r>
            <a:r>
              <a:rPr lang="sv-SE" sz="1600" b="1" err="1"/>
              <a:t>toimenpiteet</a:t>
            </a:r>
            <a:r>
              <a:rPr lang="sv-SE" sz="1600" b="1"/>
              <a:t>:</a:t>
            </a:r>
          </a:p>
          <a:p>
            <a:r>
              <a:rPr lang="sv-SE" sz="1400">
                <a:solidFill>
                  <a:schemeClr val="bg1"/>
                </a:solidFill>
              </a:rPr>
              <a:t>xxx</a:t>
            </a:r>
          </a:p>
          <a:p>
            <a:r>
              <a:rPr lang="fi-FI" sz="1400"/>
              <a:t>Informoiminen, viestit ym.</a:t>
            </a:r>
          </a:p>
        </p:txBody>
      </p:sp>
    </p:spTree>
    <p:extLst>
      <p:ext uri="{BB962C8B-B14F-4D97-AF65-F5344CB8AC3E}">
        <p14:creationId xmlns:p14="http://schemas.microsoft.com/office/powerpoint/2010/main" val="1658591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D3D0E33-C044-69BA-5072-E7EA05E13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 bwMode="auto">
          <a:xfrm>
            <a:off x="6581754" y="3610260"/>
            <a:ext cx="4855893" cy="2514315"/>
          </a:xfrm>
          <a:prstGeom prst="roundRect">
            <a:avLst/>
          </a:prstGeom>
          <a:solidFill>
            <a:schemeClr val="accent2">
              <a:alpha val="54000"/>
            </a:schemeClr>
          </a:solidFill>
          <a:ln w="38100" cap="flat" cmpd="sng" algn="ctr">
            <a:noFill/>
            <a:prstDash val="lgDash"/>
            <a:miter lim="800000"/>
            <a:headEnd type="none" w="med" len="med"/>
            <a:tailEnd type="none" w="med" len="med"/>
          </a:ln>
        </p:spPr>
        <p:txBody>
          <a:bodyPr lIns="0" tIns="18288" rIns="0" bIns="18288" rtlCol="0" anchor="ctr" anchorCtr="1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213A8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02D604-4B15-77B4-DAFB-005465C73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idx="4294967295"/>
          </p:nvPr>
        </p:nvSpPr>
        <p:spPr>
          <a:xfrm>
            <a:off x="1432800" y="648000"/>
            <a:ext cx="9124950" cy="909637"/>
          </a:xfrm>
        </p:spPr>
        <p:txBody>
          <a:bodyPr/>
          <a:lstStyle/>
          <a:p>
            <a:r>
              <a:rPr lang="fi-FI" b="1"/>
              <a:t>Osallisuus</a:t>
            </a:r>
            <a:endParaRPr lang="sv-SE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ABB2387-2008-57CC-BB4A-9597C1A905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 bwMode="auto">
          <a:xfrm>
            <a:off x="1281633" y="1647303"/>
            <a:ext cx="5111144" cy="2434731"/>
          </a:xfrm>
          <a:prstGeom prst="roundRect">
            <a:avLst/>
          </a:prstGeom>
          <a:solidFill>
            <a:schemeClr val="accent2">
              <a:alpha val="54000"/>
            </a:schemeClr>
          </a:solidFill>
          <a:ln w="38100" cap="flat" cmpd="sng" algn="ctr">
            <a:noFill/>
            <a:prstDash val="lgDash"/>
            <a:miter lim="800000"/>
            <a:headEnd type="none" w="med" len="med"/>
            <a:tailEnd type="none" w="med" len="med"/>
          </a:ln>
        </p:spPr>
        <p:txBody>
          <a:bodyPr lIns="0" tIns="18288" rIns="0" bIns="18288" rtlCol="0" anchor="ctr" anchorCtr="1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213A8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93015D-D1AE-6165-00F6-D490CA772E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78527" y="1755303"/>
            <a:ext cx="5014248" cy="203132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1400" b="1" dirty="0">
                <a:latin typeface="+mj-lt"/>
              </a:rPr>
              <a:t>Miten tuetaan asukkaiden osallisuutta palveluiden suunnittelussa, toteutuksessa ja arvioinnissa?</a:t>
            </a:r>
            <a:endParaRPr lang="sv-SE" sz="1400" b="1" dirty="0">
              <a:latin typeface="+mj-lt"/>
            </a:endParaRPr>
          </a:p>
          <a:p>
            <a:endParaRPr lang="sv-SE" sz="1400" b="1" dirty="0">
              <a:solidFill>
                <a:schemeClr val="accent5"/>
              </a:solidFill>
              <a:latin typeface="+mj-lt"/>
            </a:endParaRPr>
          </a:p>
          <a:p>
            <a:r>
              <a:rPr lang="fi-FI" sz="1400">
                <a:latin typeface="Arial"/>
                <a:cs typeface="Arial"/>
              </a:rPr>
              <a:t>Pelastustoimen jaosto.</a:t>
            </a:r>
            <a:endParaRPr lang="fi-FI" sz="140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fi-FI" sz="1400">
                <a:latin typeface="Arial"/>
                <a:cs typeface="Arial"/>
              </a:rPr>
              <a:t>Asiakaspalautteet (Roidu)</a:t>
            </a:r>
            <a:endParaRPr lang="fi-FI">
              <a:latin typeface="Arial"/>
              <a:cs typeface="Arial"/>
            </a:endParaRPr>
          </a:p>
          <a:p>
            <a:r>
              <a:rPr lang="fi-FI" sz="1400">
                <a:latin typeface="Arial"/>
                <a:cs typeface="Arial"/>
              </a:rPr>
              <a:t>Riski-ilmoitukset.</a:t>
            </a:r>
            <a:endParaRPr lang="fi-FI">
              <a:latin typeface="Arial"/>
              <a:cs typeface="Arial"/>
            </a:endParaRPr>
          </a:p>
          <a:p>
            <a:r>
              <a:rPr lang="fi-FI" sz="1400">
                <a:latin typeface="Arial"/>
                <a:cs typeface="Arial"/>
              </a:rPr>
              <a:t>Keskustelut alueen asukkaiden kanssa </a:t>
            </a:r>
          </a:p>
          <a:p>
            <a:endParaRPr lang="fi-FI" sz="1400" dirty="0">
              <a:highlight>
                <a:srgbClr val="FFFF00"/>
              </a:highlight>
              <a:latin typeface="Arial" panose="020B0604020202020204" pitchFamily="34" charset="0"/>
            </a:endParaRPr>
          </a:p>
          <a:p>
            <a:endParaRPr lang="en-US" sz="1400" b="1" dirty="0">
              <a:solidFill>
                <a:schemeClr val="accent5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9E2315-12F2-68DA-4393-F0437FF5C33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81632" y="4345622"/>
            <a:ext cx="5111143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1400" b="1" dirty="0">
                <a:latin typeface="+mj-lt"/>
              </a:rPr>
              <a:t>Tehdyt toimenpiteet palvelujen käyttäjien tekemien haitta- ja vaaratapahtumailmoitusten,</a:t>
            </a:r>
          </a:p>
          <a:p>
            <a:r>
              <a:rPr lang="fi-FI" sz="1400" b="1" dirty="0">
                <a:latin typeface="+mj-lt"/>
              </a:rPr>
              <a:t>muistutusten ja kanteluiden perusteella: </a:t>
            </a:r>
          </a:p>
          <a:p>
            <a:endParaRPr lang="sv-SE" sz="1400" b="1" dirty="0">
              <a:latin typeface="+mj-lt"/>
            </a:endParaRPr>
          </a:p>
          <a:p>
            <a:r>
              <a:rPr lang="en-US" sz="1400" dirty="0" err="1"/>
              <a:t>Prosessien</a:t>
            </a:r>
            <a:r>
              <a:rPr lang="en-US" sz="1400" dirty="0"/>
              <a:t> </a:t>
            </a:r>
            <a:r>
              <a:rPr lang="en-US" sz="1400" dirty="0" err="1"/>
              <a:t>harmonisoiminen</a:t>
            </a:r>
            <a:r>
              <a:rPr lang="en-US" sz="1400" dirty="0"/>
              <a:t> ja </a:t>
            </a:r>
            <a:r>
              <a:rPr lang="en-US" sz="1400" dirty="0" err="1"/>
              <a:t>yhteen</a:t>
            </a:r>
            <a:r>
              <a:rPr lang="en-US" sz="1400" dirty="0"/>
              <a:t> </a:t>
            </a:r>
            <a:r>
              <a:rPr lang="en-US" sz="1400" dirty="0" err="1"/>
              <a:t>sovittaminen</a:t>
            </a:r>
            <a:r>
              <a:rPr lang="en-US" sz="1400" dirty="0"/>
              <a:t> </a:t>
            </a:r>
            <a:r>
              <a:rPr lang="en-US" sz="1400" dirty="0" err="1"/>
              <a:t>ilmoitusten</a:t>
            </a:r>
            <a:r>
              <a:rPr lang="en-US" sz="1400" dirty="0"/>
              <a:t> </a:t>
            </a:r>
            <a:r>
              <a:rPr lang="en-US" sz="1400" dirty="0" err="1"/>
              <a:t>perusteella</a:t>
            </a:r>
            <a:r>
              <a:rPr lang="en-US" sz="1400" dirty="0"/>
              <a:t>.  </a:t>
            </a:r>
            <a:endParaRPr lang="en-US" sz="1400" dirty="0"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C808CD-48EC-E844-D2DD-5C1903E242D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581754" y="1647303"/>
            <a:ext cx="4924445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/>
            <a:r>
              <a:rPr lang="fi-FI" sz="1400" b="1" dirty="0">
                <a:latin typeface="+mj-lt"/>
              </a:rPr>
              <a:t>Yhdessä sovitut teemat järjestöjen kanssa palveluiden kehittämiseen.</a:t>
            </a:r>
          </a:p>
          <a:p>
            <a:pPr lvl="0"/>
            <a:endParaRPr lang="sv-SE" sz="1400" b="1" dirty="0">
              <a:latin typeface="+mj-lt"/>
            </a:endParaRPr>
          </a:p>
          <a:p>
            <a:pPr fontAlgn="base"/>
            <a:r>
              <a:rPr lang="fi-FI" sz="1400" dirty="0"/>
              <a:t>Sopimuspalokuntien yhteistoimintatyöryhmän kanssa kehitetään, harmonisoidaan ja ylläpidetään alueen </a:t>
            </a:r>
            <a:r>
              <a:rPr lang="fi-FI" sz="1400"/>
              <a:t>sopimuspalokuntatoimintaa.  </a:t>
            </a:r>
            <a:endParaRPr lang="en-US" sz="14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72DC3C-25D3-2071-DC1A-6ADA83D9956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660616" y="3804505"/>
            <a:ext cx="4777031" cy="160043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fi-FI" sz="1400" b="1" dirty="0">
                <a:latin typeface="+mj-lt"/>
              </a:rPr>
              <a:t>Sopimuspalokuntalaiset ovat mukana palvelujen kehittämisessä ja arvioinnissa. </a:t>
            </a:r>
            <a:endParaRPr lang="fi-FI" sz="1400" b="1" i="0" dirty="0">
              <a:effectLst/>
              <a:latin typeface="+mj-lt"/>
            </a:endParaRPr>
          </a:p>
          <a:p>
            <a:endParaRPr lang="sv-SE" sz="1400" dirty="0"/>
          </a:p>
          <a:p>
            <a:r>
              <a:rPr lang="fi-FI" sz="1400" dirty="0"/>
              <a:t>Pelastuslaitoksen sopimuspalokuntien </a:t>
            </a:r>
            <a:r>
              <a:rPr lang="fi-FI" sz="1400"/>
              <a:t>yhteistoimintatyöryhmä, kehityskekustelut sopimuspalokuntien kanssa yms.</a:t>
            </a:r>
            <a:endParaRPr lang="en-US" sz="1400" dirty="0"/>
          </a:p>
          <a:p>
            <a:r>
              <a:rPr lang="sv-SE" sz="1400" dirty="0"/>
              <a:t>​</a:t>
            </a:r>
            <a:endParaRPr lang="fi-FI" sz="1400" strike="sngStrike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41977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5DCC34-D26B-5770-F29D-104F28D7FD69}"/>
              </a:ext>
            </a:extLst>
          </p:cNvPr>
          <p:cNvSpPr txBox="1">
            <a:spLocks/>
          </p:cNvSpPr>
          <p:nvPr/>
        </p:nvSpPr>
        <p:spPr>
          <a:xfrm>
            <a:off x="1432800" y="648000"/>
            <a:ext cx="9327754" cy="7749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b="1"/>
              <a:t>Henkilöstö</a:t>
            </a:r>
            <a:endParaRPr lang="en-US" sz="1200" b="1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7A7C07-33D8-DD17-33D1-2B1CCE39601B}"/>
              </a:ext>
            </a:extLst>
          </p:cNvPr>
          <p:cNvSpPr txBox="1"/>
          <p:nvPr/>
        </p:nvSpPr>
        <p:spPr>
          <a:xfrm>
            <a:off x="1202851" y="1656000"/>
            <a:ext cx="2814194" cy="23453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sv-SE" sz="1600" b="1">
                <a:solidFill>
                  <a:schemeClr val="accent5"/>
                </a:solidFill>
              </a:rPr>
              <a:t>Henkilöstömäärä</a:t>
            </a:r>
            <a:r>
              <a:rPr lang="sv-SE" sz="1600" b="1" dirty="0">
                <a:solidFill>
                  <a:schemeClr val="accent5"/>
                </a:solidFill>
              </a:rPr>
              <a:t>, P1/P2/P3</a:t>
            </a:r>
          </a:p>
          <a:p>
            <a:r>
              <a:rPr lang="fi-FI" sz="1600"/>
              <a:t>Vakinaiset:  142 / xx / xx</a:t>
            </a:r>
            <a:endParaRPr lang="fi-FI" sz="1600">
              <a:cs typeface="Arial"/>
            </a:endParaRPr>
          </a:p>
          <a:p>
            <a:r>
              <a:rPr lang="fi-FI" sz="1600"/>
              <a:t>Määräaikaiset: 20 / xx / xx </a:t>
            </a:r>
            <a:endParaRPr lang="fi-FI" sz="1600">
              <a:cs typeface="Arial" panose="020B0604020202020204"/>
            </a:endParaRPr>
          </a:p>
          <a:p>
            <a:r>
              <a:rPr lang="fi-FI" sz="1600">
                <a:cs typeface="Arial" panose="020B0604020202020204"/>
              </a:rPr>
              <a:t>Sivutoimiset: 769 / xxx / </a:t>
            </a:r>
            <a:r>
              <a:rPr lang="fi-FI" sz="1600" dirty="0">
                <a:cs typeface="Arial"/>
              </a:rPr>
              <a:t>xxx</a:t>
            </a:r>
          </a:p>
          <a:p>
            <a:r>
              <a:rPr lang="fi-FI" sz="1600">
                <a:cs typeface="Arial"/>
              </a:rPr>
              <a:t>VPK: 162 / xxx / xxx </a:t>
            </a:r>
          </a:p>
          <a:p>
            <a:r>
              <a:rPr lang="fi-FI" sz="1600"/>
              <a:t>Yhteensä: 1093 / xxxx / </a:t>
            </a:r>
            <a:r>
              <a:rPr lang="fi-FI" sz="1600" dirty="0"/>
              <a:t>xxxx</a:t>
            </a:r>
            <a:endParaRPr lang="fi-FI" sz="1600" dirty="0">
              <a:cs typeface="Arial"/>
            </a:endParaRPr>
          </a:p>
          <a:p>
            <a:pPr>
              <a:lnSpc>
                <a:spcPct val="150000"/>
              </a:lnSpc>
            </a:pPr>
            <a:endParaRPr lang="sv-SE" sz="1600" dirty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endParaRPr 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96C075-221C-138D-9383-72B1EC43FFFD}"/>
              </a:ext>
            </a:extLst>
          </p:cNvPr>
          <p:cNvSpPr txBox="1"/>
          <p:nvPr/>
        </p:nvSpPr>
        <p:spPr>
          <a:xfrm>
            <a:off x="4017045" y="1674287"/>
            <a:ext cx="3329922" cy="255454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1600" b="1" baseline="0" dirty="0">
                <a:solidFill>
                  <a:schemeClr val="accent5"/>
                </a:solidFill>
              </a:rPr>
              <a:t>Työturvallisuusilmoituksia </a:t>
            </a:r>
            <a:r>
              <a:rPr lang="fi-FI" sz="1600" b="1" baseline="0">
                <a:solidFill>
                  <a:schemeClr val="accent5"/>
                </a:solidFill>
              </a:rPr>
              <a:t>HaiPro</a:t>
            </a:r>
            <a:r>
              <a:rPr lang="fi-FI" sz="1600" b="1" baseline="0" dirty="0">
                <a:solidFill>
                  <a:schemeClr val="accent5"/>
                </a:solidFill>
              </a:rPr>
              <a:t>- </a:t>
            </a:r>
            <a:r>
              <a:rPr lang="fi-FI" sz="1600" b="1" baseline="0">
                <a:solidFill>
                  <a:schemeClr val="accent5"/>
                </a:solidFill>
              </a:rPr>
              <a:t>järjestelman</a:t>
            </a:r>
            <a:r>
              <a:rPr lang="fi-FI" sz="1600" b="1" baseline="0" dirty="0">
                <a:solidFill>
                  <a:schemeClr val="accent5"/>
                </a:solidFill>
              </a:rPr>
              <a:t> kautta</a:t>
            </a:r>
            <a:endParaRPr lang="fi-FI" sz="1600" b="1" dirty="0">
              <a:solidFill>
                <a:schemeClr val="accent5"/>
              </a:solidFill>
            </a:endParaRPr>
          </a:p>
          <a:p>
            <a:endParaRPr lang="fi-FI" sz="1600" baseline="0" dirty="0"/>
          </a:p>
          <a:p>
            <a:r>
              <a:rPr lang="fi-FI" sz="1600" baseline="0" dirty="0"/>
              <a:t>Tapaturmailmoitusten määrä:</a:t>
            </a:r>
            <a:endParaRPr lang="fi-FI" sz="1600" baseline="0" dirty="0">
              <a:cs typeface="Arial"/>
            </a:endParaRPr>
          </a:p>
          <a:p>
            <a:r>
              <a:rPr lang="fi-FI" sz="1600">
                <a:cs typeface="Arial"/>
              </a:rPr>
              <a:t>13</a:t>
            </a:r>
            <a:r>
              <a:rPr lang="fi-FI" sz="1600" baseline="0">
                <a:cs typeface="Arial"/>
              </a:rPr>
              <a:t> (28)</a:t>
            </a:r>
          </a:p>
          <a:p>
            <a:endParaRPr lang="fi-FI" sz="1600" baseline="0" dirty="0">
              <a:cs typeface="Arial"/>
            </a:endParaRPr>
          </a:p>
          <a:p>
            <a:r>
              <a:rPr lang="fi-FI" sz="1600" dirty="0"/>
              <a:t>Yleisimmät ilmoitustyypit:</a:t>
            </a:r>
            <a:endParaRPr lang="fi-FI" sz="1600">
              <a:cs typeface="Arial"/>
            </a:endParaRPr>
          </a:p>
          <a:p>
            <a:r>
              <a:rPr lang="fi-FI" sz="1600"/>
              <a:t>1. Työtapaturma, 7 (5)</a:t>
            </a:r>
            <a:endParaRPr lang="fi-FI" sz="1600">
              <a:latin typeface="Arial"/>
              <a:cs typeface="Arial"/>
            </a:endParaRPr>
          </a:p>
          <a:p>
            <a:r>
              <a:rPr lang="fi-FI" sz="1600"/>
              <a:t>2. Muu turvallisuushavainto, 5 (2) </a:t>
            </a:r>
          </a:p>
          <a:p>
            <a:r>
              <a:rPr lang="fi-FI" sz="1600">
                <a:cs typeface="Arial"/>
              </a:rPr>
              <a:t>3. Läheltä piti-tilanne, 1 (1)</a:t>
            </a:r>
            <a:endParaRPr lang="fi-FI" sz="1600" dirty="0"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1D25FB-1738-2136-6302-DF063AF3F613}"/>
              </a:ext>
            </a:extLst>
          </p:cNvPr>
          <p:cNvSpPr txBox="1"/>
          <p:nvPr/>
        </p:nvSpPr>
        <p:spPr>
          <a:xfrm>
            <a:off x="7527257" y="1665144"/>
            <a:ext cx="24990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b="1" dirty="0" err="1">
                <a:solidFill>
                  <a:schemeClr val="accent5"/>
                </a:solidFill>
              </a:rPr>
              <a:t>Fiilismittari</a:t>
            </a:r>
            <a:r>
              <a:rPr lang="sv-SE" sz="1600" b="1" dirty="0">
                <a:solidFill>
                  <a:schemeClr val="accent5"/>
                </a:solidFill>
              </a:rPr>
              <a:t> 2026</a:t>
            </a:r>
            <a:endParaRPr lang="sv-SE" b="1" dirty="0">
              <a:solidFill>
                <a:schemeClr val="accent5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B671A6-F81D-D62E-977A-505BDC602D04}"/>
              </a:ext>
            </a:extLst>
          </p:cNvPr>
          <p:cNvSpPr txBox="1">
            <a:spLocks/>
          </p:cNvSpPr>
          <p:nvPr/>
        </p:nvSpPr>
        <p:spPr>
          <a:xfrm>
            <a:off x="1202850" y="4124782"/>
            <a:ext cx="2741186" cy="19697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1600" b="1" dirty="0">
                <a:solidFill>
                  <a:schemeClr val="accent5"/>
                </a:solidFill>
              </a:rPr>
              <a:t>Poissaolopäivät/</a:t>
            </a:r>
          </a:p>
          <a:p>
            <a:r>
              <a:rPr lang="fi-FI" sz="1600" b="1" dirty="0">
                <a:solidFill>
                  <a:schemeClr val="accent5"/>
                </a:solidFill>
              </a:rPr>
              <a:t>sairaspoissaolopäivät</a:t>
            </a:r>
          </a:p>
          <a:p>
            <a:endParaRPr lang="fi-FI" sz="1400" b="1" dirty="0"/>
          </a:p>
          <a:p>
            <a:endParaRPr lang="fi-FI" b="1" dirty="0">
              <a:cs typeface="Arial"/>
            </a:endParaRPr>
          </a:p>
          <a:p>
            <a:endParaRPr lang="fi-FI" b="1" dirty="0">
              <a:cs typeface="Arial"/>
            </a:endParaRPr>
          </a:p>
          <a:p>
            <a:pPr algn="ctr"/>
            <a:r>
              <a:rPr lang="fi-FI" sz="2000" b="1">
                <a:cs typeface="Arial"/>
              </a:rPr>
              <a:t>988 (3101) / </a:t>
            </a:r>
          </a:p>
          <a:p>
            <a:pPr algn="ctr"/>
            <a:r>
              <a:rPr lang="fi-FI" sz="2000" b="1">
                <a:cs typeface="Arial"/>
              </a:rPr>
              <a:t>57 (738) päivää</a:t>
            </a:r>
            <a:endParaRPr lang="fi-FI">
              <a:solidFill>
                <a:schemeClr val="accent4"/>
              </a:solidFill>
              <a:cs typeface="Arial"/>
            </a:endParaRPr>
          </a:p>
        </p:txBody>
      </p:sp>
      <p:graphicFrame>
        <p:nvGraphicFramePr>
          <p:cNvPr id="9" name="Chart 8" descr="NPS värde. Värdet mäts mellan minus 100 och 100. Generellt anser man att ett gott värde över 50 är gott. Resultat">
            <a:extLst>
              <a:ext uri="{FF2B5EF4-FFF2-40B4-BE49-F238E27FC236}">
                <a16:creationId xmlns:a16="http://schemas.microsoft.com/office/drawing/2014/main" id="{3F2D1B30-49ED-41AB-404F-917C5A16D56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9951236"/>
              </p:ext>
            </p:extLst>
          </p:nvPr>
        </p:nvGraphicFramePr>
        <p:xfrm>
          <a:off x="3681202" y="4352292"/>
          <a:ext cx="4135393" cy="2173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AC72DC13-6517-B49F-77B1-CD4198DEE93A}"/>
              </a:ext>
            </a:extLst>
          </p:cNvPr>
          <p:cNvSpPr txBox="1"/>
          <p:nvPr/>
        </p:nvSpPr>
        <p:spPr>
          <a:xfrm>
            <a:off x="4843596" y="5648405"/>
            <a:ext cx="167682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3200" dirty="0">
                <a:solidFill>
                  <a:srgbClr val="213A8F"/>
                </a:solidFill>
                <a:latin typeface="Arial" panose="020B0604020202020204"/>
                <a:cs typeface="Arial"/>
              </a:rPr>
              <a:t>38 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213A8F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(</a:t>
            </a:r>
            <a:r>
              <a:rPr lang="fi-FI" sz="2000" dirty="0">
                <a:solidFill>
                  <a:srgbClr val="213A8F"/>
                </a:solidFill>
                <a:latin typeface="Arial" panose="020B0604020202020204"/>
                <a:cs typeface="Arial"/>
              </a:rPr>
              <a:t>19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213A8F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81A3FD-61E3-1E1A-5B48-0B2B473F43FB}"/>
              </a:ext>
            </a:extLst>
          </p:cNvPr>
          <p:cNvSpPr txBox="1">
            <a:spLocks/>
          </p:cNvSpPr>
          <p:nvPr/>
        </p:nvSpPr>
        <p:spPr>
          <a:xfrm>
            <a:off x="7409766" y="4048679"/>
            <a:ext cx="4145603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1600" b="1">
                <a:solidFill>
                  <a:srgbClr val="00A174"/>
                </a:solidFill>
              </a:rPr>
              <a:t>Työhyvinvointia</a:t>
            </a:r>
            <a:r>
              <a:rPr lang="sv-SE" sz="1600" b="1" dirty="0">
                <a:solidFill>
                  <a:srgbClr val="00A174"/>
                </a:solidFill>
              </a:rPr>
              <a:t> </a:t>
            </a:r>
            <a:r>
              <a:rPr lang="sv-SE" sz="1600" b="1">
                <a:solidFill>
                  <a:srgbClr val="00A174"/>
                </a:solidFill>
              </a:rPr>
              <a:t>edistävät</a:t>
            </a:r>
            <a:r>
              <a:rPr lang="sv-SE" sz="1600" b="1" dirty="0">
                <a:solidFill>
                  <a:srgbClr val="00A174"/>
                </a:solidFill>
              </a:rPr>
              <a:t> </a:t>
            </a:r>
            <a:r>
              <a:rPr lang="sv-SE" sz="1600" b="1">
                <a:solidFill>
                  <a:srgbClr val="00A174"/>
                </a:solidFill>
              </a:rPr>
              <a:t>toimenpiteet</a:t>
            </a:r>
          </a:p>
          <a:p>
            <a:r>
              <a:rPr lang="en-US" sz="1600" dirty="0" err="1">
                <a:cs typeface="Arial"/>
              </a:rPr>
              <a:t>Työnohjaus</a:t>
            </a:r>
            <a:endParaRPr lang="en-US" sz="1600" dirty="0">
              <a:cs typeface="Arial"/>
            </a:endParaRPr>
          </a:p>
          <a:p>
            <a:r>
              <a:rPr lang="en-US" sz="1600" dirty="0">
                <a:cs typeface="Arial"/>
              </a:rPr>
              <a:t>Työkyvyn </a:t>
            </a:r>
            <a:r>
              <a:rPr lang="en-US" sz="1600" dirty="0" err="1">
                <a:cs typeface="Arial"/>
              </a:rPr>
              <a:t>johtaminen</a:t>
            </a:r>
            <a:endParaRPr lang="en-US" sz="1600" dirty="0">
              <a:cs typeface="Arial"/>
            </a:endParaRPr>
          </a:p>
          <a:p>
            <a:r>
              <a:rPr lang="en-US" sz="1600" dirty="0" err="1">
                <a:cs typeface="Arial"/>
              </a:rPr>
              <a:t>Kehityskeskustelut</a:t>
            </a:r>
            <a:r>
              <a:rPr lang="en-US" sz="1600" dirty="0">
                <a:cs typeface="Arial"/>
              </a:rPr>
              <a:t> </a:t>
            </a:r>
          </a:p>
          <a:p>
            <a:r>
              <a:rPr lang="en-US" sz="1600" dirty="0">
                <a:cs typeface="Arial"/>
              </a:rPr>
              <a:t>TYKY-</a:t>
            </a:r>
            <a:r>
              <a:rPr lang="en-US" sz="1600" dirty="0" err="1">
                <a:cs typeface="Arial"/>
              </a:rPr>
              <a:t>päivä</a:t>
            </a:r>
            <a:endParaRPr lang="en-US" sz="1600" dirty="0">
              <a:cs typeface="Arial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F86FDE4-5E56-D70E-CB7A-01B7237219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5631" y="2003698"/>
            <a:ext cx="3972025" cy="1931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169359"/>
      </p:ext>
    </p:extLst>
  </p:cSld>
  <p:clrMapOvr>
    <a:masterClrMapping/>
  </p:clrMapOvr>
</p:sld>
</file>

<file path=ppt/theme/theme1.xml><?xml version="1.0" encoding="utf-8"?>
<a:theme xmlns:a="http://schemas.openxmlformats.org/drawingml/2006/main" name="OVHP_teema">
  <a:themeElements>
    <a:clrScheme name="Mukautettu 2">
      <a:dk1>
        <a:srgbClr val="213A8F"/>
      </a:dk1>
      <a:lt1>
        <a:sysClr val="window" lastClr="FFFFFF"/>
      </a:lt1>
      <a:dk2>
        <a:srgbClr val="213A8F"/>
      </a:dk2>
      <a:lt2>
        <a:srgbClr val="FFFFFF"/>
      </a:lt2>
      <a:accent1>
        <a:srgbClr val="F39690"/>
      </a:accent1>
      <a:accent2>
        <a:srgbClr val="EB5C5F"/>
      </a:accent2>
      <a:accent3>
        <a:srgbClr val="D3433F"/>
      </a:accent3>
      <a:accent4>
        <a:srgbClr val="85C598"/>
      </a:accent4>
      <a:accent5>
        <a:srgbClr val="00A174"/>
      </a:accent5>
      <a:accent6>
        <a:srgbClr val="008464"/>
      </a:accent6>
      <a:hlink>
        <a:srgbClr val="85C598"/>
      </a:hlink>
      <a:folHlink>
        <a:srgbClr val="85C59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VPH_Esitys_YKSIKIELINEN_2.pptx" id="{AECD3884-1BFC-4290-BE28-A8FFA796B8E8}" vid="{031339A0-1D99-49A8-A499-33D9696D5D62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OVHP_teema">
  <a:themeElements>
    <a:clrScheme name="Pohjanmaan hvinvointi">
      <a:dk1>
        <a:srgbClr val="213A8F"/>
      </a:dk1>
      <a:lt1>
        <a:sysClr val="window" lastClr="FFFFFF"/>
      </a:lt1>
      <a:dk2>
        <a:srgbClr val="213A8F"/>
      </a:dk2>
      <a:lt2>
        <a:srgbClr val="FFFFFF"/>
      </a:lt2>
      <a:accent1>
        <a:srgbClr val="213A8F"/>
      </a:accent1>
      <a:accent2>
        <a:srgbClr val="85C598"/>
      </a:accent2>
      <a:accent3>
        <a:srgbClr val="F39690"/>
      </a:accent3>
      <a:accent4>
        <a:srgbClr val="FDC84A"/>
      </a:accent4>
      <a:accent5>
        <a:srgbClr val="00A174"/>
      </a:accent5>
      <a:accent6>
        <a:srgbClr val="008464"/>
      </a:accent6>
      <a:hlink>
        <a:srgbClr val="85C598"/>
      </a:hlink>
      <a:folHlink>
        <a:srgbClr val="85C59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VHP_teema" id="{F23CEC61-7D3E-4FC9-BBC4-2DB136B252E6}" vid="{484551A0-B212-4560-81B4-2EF7E647BDC7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C20298D8C6D7F4DB433FF5C816BE874" ma:contentTypeVersion="15" ma:contentTypeDescription="Skapa ett nytt dokument." ma:contentTypeScope="" ma:versionID="04cb66472a3fea7cb0c97cd931936478">
  <xsd:schema xmlns:xsd="http://www.w3.org/2001/XMLSchema" xmlns:xs="http://www.w3.org/2001/XMLSchema" xmlns:p="http://schemas.microsoft.com/office/2006/metadata/properties" xmlns:ns2="4716c1bc-2a43-4460-911d-68d436ac0535" xmlns:ns3="819f9ce2-aa8f-464a-a2d4-9efcf1ba5194" targetNamespace="http://schemas.microsoft.com/office/2006/metadata/properties" ma:root="true" ma:fieldsID="9023f1b3530715191981132ab26b1cbf" ns2:_="" ns3:_="">
    <xsd:import namespace="4716c1bc-2a43-4460-911d-68d436ac0535"/>
    <xsd:import namespace="819f9ce2-aa8f-464a-a2d4-9efcf1ba51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16c1bc-2a43-4460-911d-68d436ac053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ildmarkeringar" ma:readOnly="false" ma:fieldId="{5cf76f15-5ced-4ddc-b409-7134ff3c332f}" ma:taxonomyMulti="true" ma:sspId="e6ea580d-a90f-4d05-8666-171099ee70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9f9ce2-aa8f-464a-a2d4-9efcf1ba5194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b2dc5844-fc93-4450-80bb-c73ce1c8b4ec}" ma:internalName="TaxCatchAll" ma:showField="CatchAllData" ma:web="819f9ce2-aa8f-464a-a2d4-9efcf1ba51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819f9ce2-aa8f-464a-a2d4-9efcf1ba5194">
      <UserInfo>
        <DisplayName>Yliluoma Susanna</DisplayName>
        <AccountId>131</AccountId>
        <AccountType/>
      </UserInfo>
    </SharedWithUsers>
    <lcf76f155ced4ddcb4097134ff3c332f xmlns="4716c1bc-2a43-4460-911d-68d436ac0535">
      <Terms xmlns="http://schemas.microsoft.com/office/infopath/2007/PartnerControls"/>
    </lcf76f155ced4ddcb4097134ff3c332f>
    <TaxCatchAll xmlns="819f9ce2-aa8f-464a-a2d4-9efcf1ba519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52CFEDD-671E-4047-8A0D-2225F409EE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716c1bc-2a43-4460-911d-68d436ac0535"/>
    <ds:schemaRef ds:uri="819f9ce2-aa8f-464a-a2d4-9efcf1ba519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71BDA3F-9081-465D-A0C8-DF261C8C3C7F}">
  <ds:schemaRefs>
    <ds:schemaRef ds:uri="http://purl.org/dc/dcmitype/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purl.org/dc/terms/"/>
    <ds:schemaRef ds:uri="819f9ce2-aa8f-464a-a2d4-9efcf1ba5194"/>
    <ds:schemaRef ds:uri="4716c1bc-2a43-4460-911d-68d436ac0535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6D36C4CC-F8E6-4A8E-83BB-78CE3358111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2321cc12-b2a3-4edf-b26e-9eb151c69c7d}" enabled="0" method="" siteId="{2321cc12-b2a3-4edf-b26e-9eb151c69c7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OVPH_Esitys_YKSIKIELINEN</Template>
  <TotalTime>292</TotalTime>
  <Words>424</Words>
  <Application>Microsoft Office PowerPoint</Application>
  <PresentationFormat>Widescreen</PresentationFormat>
  <Paragraphs>132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Aptos</vt:lpstr>
      <vt:lpstr>Aptos Display</vt:lpstr>
      <vt:lpstr>Arial</vt:lpstr>
      <vt:lpstr>Calibri</vt:lpstr>
      <vt:lpstr>Segoe UI</vt:lpstr>
      <vt:lpstr>Times New Roman</vt:lpstr>
      <vt:lpstr>OVHP_teema</vt:lpstr>
      <vt:lpstr>Custom Design</vt:lpstr>
      <vt:lpstr>2_OVHP_teema</vt:lpstr>
      <vt:lpstr>Omavalvonnan seurantatietojen raportointi, P1</vt:lpstr>
      <vt:lpstr>Saatavuus</vt:lpstr>
      <vt:lpstr>Turvallisuus ja laatu</vt:lpstr>
      <vt:lpstr>Osallisuus</vt:lpstr>
      <vt:lpstr>PowerPoint Presentation</vt:lpstr>
    </vt:vector>
  </TitlesOfParts>
  <Company>VSHP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Omavalvonnan seuratatietojen raportointi</dc:title>
  <dc:creator>Granö Anna Marie</dc:creator>
  <cp:lastModifiedBy>Dahlström Peter</cp:lastModifiedBy>
  <cp:revision>71</cp:revision>
  <dcterms:created xsi:type="dcterms:W3CDTF">2023-11-14T05:41:58Z</dcterms:created>
  <dcterms:modified xsi:type="dcterms:W3CDTF">2026-07-02T12:05:39Z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0x010100CC20298D8C6D7F4DB433FF5C816BE874</vt:lpwstr>
  </property>
  <property fmtid="{D5CDD505-2E9C-101B-9397-08002B2CF9AE}" pid="3" name="MediaServiceImageTags">
    <vt:lpwstr/>
  </property>
</Properties>
</file>