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3"/>
  </p:notesMasterIdLst>
  <p:handoutMasterIdLst>
    <p:handoutMasterId r:id="rId14"/>
  </p:handoutMasterIdLst>
  <p:sldIdLst>
    <p:sldId id="256" r:id="rId6"/>
    <p:sldId id="562" r:id="rId7"/>
    <p:sldId id="581" r:id="rId8"/>
    <p:sldId id="563" r:id="rId9"/>
    <p:sldId id="452" r:id="rId10"/>
    <p:sldId id="579" r:id="rId11"/>
    <p:sldId id="580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D51E84-A55A-6391-52DA-931A46D3E969}" name="Guss Kathy" initials="GK" userId="S::kathy.guss@ovph.fi::950a6ebe-db69-42ab-9c55-55131745aaa7" providerId="AD"/>
  <p188:author id="{7C6DEE94-D54B-03DE-25D4-6375EF412457}" name="Mäki-Valtari Riika" initials="MR" userId="S::riika.maki-valtari@ovph.fi::161f3c86-2fa8-45d8-8966-16ff2e48c5c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2D2804-FC6B-B72D-4D6D-9ACB2A4AB28A}" v="6" dt="2026-09-23T04:47:24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233_62DC17A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233_62DC17AC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44</c:v>
                </c:pt>
                <c:pt idx="1">
                  <c:v>24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55</c:v>
                </c:pt>
                <c:pt idx="1">
                  <c:v>62</c:v>
                </c:pt>
                <c:pt idx="2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58</c:v>
                </c:pt>
                <c:pt idx="1">
                  <c:v>62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4-466C-A81D-6AE5416D83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100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0-44DE-8515-58E1B02577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0-43B5-96BF-408CFBFA7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0-43B5-96BF-408CFBFA7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9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0-43B5-96BF-408CFBFA7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2-4703-A6B1-81E6AB0B0D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DB2FD-E821-42CD-A42C-78AD0F702C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3808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344822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30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525476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2021992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58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511825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583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645449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96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28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91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3738262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56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70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3410807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1291625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1977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2500329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6283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9192099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191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3480619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6989326" y="1628891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3480619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989326" y="4499148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22724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0FDCB9-73B0-4465-57A4-95A4A7D4853D}"/>
              </a:ext>
            </a:extLst>
          </p:cNvPr>
          <p:cNvCxnSpPr>
            <a:cxnSpLocks/>
          </p:cNvCxnSpPr>
          <p:nvPr userDrawn="1"/>
        </p:nvCxnSpPr>
        <p:spPr>
          <a:xfrm>
            <a:off x="3480619" y="4499148"/>
            <a:ext cx="86351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692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460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8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195624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4800"/>
              <a:t>Omavalvonnan seurantatietojen raportointi</a:t>
            </a:r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026197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Tulosalue: Lapsi- ja perhepalvelut, Sosiaali- ja terveyskeskus</a:t>
            </a:r>
          </a:p>
          <a:p>
            <a:r>
              <a:rPr lang="fi-FI"/>
              <a:t>Raportoitava ajanjakso: 5-8.2026</a:t>
            </a:r>
            <a:endParaRPr lang="fi-FI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Lyhenteet:</a:t>
            </a:r>
          </a:p>
          <a:p>
            <a:r>
              <a:rPr lang="fi-FI" sz="1400" dirty="0">
                <a:solidFill>
                  <a:schemeClr val="bg1"/>
                </a:solidFill>
              </a:rPr>
              <a:t>NPS (Net </a:t>
            </a:r>
            <a:r>
              <a:rPr lang="fi-FI" sz="1400" dirty="0" err="1">
                <a:solidFill>
                  <a:schemeClr val="bg1"/>
                </a:solidFill>
              </a:rPr>
              <a:t>Promoter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Score</a:t>
            </a:r>
            <a:r>
              <a:rPr lang="fi-FI" sz="1400" dirty="0">
                <a:solidFill>
                  <a:schemeClr val="bg1"/>
                </a:solidFill>
              </a:rPr>
              <a:t>): Suositteluindeksi (asiakkaat ja henkilöstö)</a:t>
            </a:r>
            <a:endParaRPr lang="fi-FI" sz="1400" dirty="0">
              <a:solidFill>
                <a:schemeClr val="bg1"/>
              </a:solidFill>
              <a:cs typeface="Arial"/>
            </a:endParaRPr>
          </a:p>
          <a:p>
            <a:r>
              <a:rPr lang="fi-FI" sz="1400" dirty="0" err="1">
                <a:solidFill>
                  <a:schemeClr val="bg1"/>
                </a:solidFill>
              </a:rPr>
              <a:t>Haipro</a:t>
            </a:r>
            <a:r>
              <a:rPr lang="fi-FI" sz="1400" dirty="0">
                <a:solidFill>
                  <a:schemeClr val="bg1"/>
                </a:solidFill>
              </a:rPr>
              <a:t>: Haitta- ja vaaratapahtumailmoitus -järjestelmä </a:t>
            </a:r>
            <a:endParaRPr lang="fi-FI" sz="1400" dirty="0">
              <a:solidFill>
                <a:schemeClr val="bg1"/>
              </a:solidFill>
              <a:cs typeface="Arial"/>
            </a:endParaRPr>
          </a:p>
          <a:p>
            <a:r>
              <a:rPr lang="fi-FI" sz="1400" dirty="0">
                <a:solidFill>
                  <a:schemeClr val="bg1"/>
                </a:solidFill>
              </a:rPr>
              <a:t>Edellisen kauden (1-4.2026) arvo ilmoitetaan suluissa.</a:t>
            </a:r>
            <a:endParaRPr lang="fi-FI" sz="1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73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206084"/>
            <a:ext cx="9327754" cy="774907"/>
          </a:xfrm>
        </p:spPr>
        <p:txBody>
          <a:bodyPr/>
          <a:lstStyle/>
          <a:p>
            <a:r>
              <a:rPr lang="fi-FI" b="1"/>
              <a:t>Saatavuus terveydenhuollossa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1600" b="1">
                <a:solidFill>
                  <a:schemeClr val="tx2"/>
                </a:solidFill>
              </a:rPr>
              <a:t>Hoitoon pääsy </a:t>
            </a:r>
          </a:p>
          <a:p>
            <a:pPr algn="ctr"/>
            <a:r>
              <a:rPr lang="fi-FI" sz="1600" b="1">
                <a:solidFill>
                  <a:schemeClr val="tx2"/>
                </a:solidFill>
              </a:rPr>
              <a:t>Terveyspalveluissa</a:t>
            </a:r>
          </a:p>
          <a:p>
            <a:pPr algn="ctr"/>
            <a:r>
              <a:rPr lang="fi-FI" sz="1600" b="1">
                <a:solidFill>
                  <a:schemeClr val="tx2"/>
                </a:solidFill>
                <a:cs typeface="Arial"/>
              </a:rPr>
              <a:t>Tavoite: jonoton palvelu</a:t>
            </a:r>
          </a:p>
          <a:p>
            <a:pPr algn="ctr"/>
            <a:endParaRPr lang="fi-FI" sz="1600" b="1">
              <a:solidFill>
                <a:schemeClr val="tx2"/>
              </a:solidFill>
            </a:endParaRPr>
          </a:p>
          <a:p>
            <a:r>
              <a:rPr lang="fi-FI" sz="1400" b="1"/>
              <a:t>Perusterveydenhuolto</a:t>
            </a:r>
            <a:r>
              <a:rPr lang="fi-FI" sz="1400"/>
              <a:t>​</a:t>
            </a:r>
            <a:endParaRPr lang="fi-FI" sz="1400">
              <a:cs typeface="Arial"/>
            </a:endParaRPr>
          </a:p>
          <a:p>
            <a:r>
              <a:rPr lang="fi-FI" sz="1400"/>
              <a:t>Lastenneuvolan jonotilanne​ </a:t>
            </a:r>
            <a:endParaRPr lang="fi-FI" sz="1400">
              <a:cs typeface="Arial"/>
            </a:endParaRPr>
          </a:p>
          <a:p>
            <a:endParaRPr lang="fi-FI" sz="1400"/>
          </a:p>
          <a:p>
            <a:r>
              <a:rPr lang="fi-FI" sz="1400"/>
              <a:t>Kouluterveydenhuollon lakisääteiset tarkastukset​ </a:t>
            </a:r>
            <a:endParaRPr lang="fi-FI" sz="1400">
              <a:cs typeface="Arial"/>
            </a:endParaRPr>
          </a:p>
          <a:p>
            <a:endParaRPr lang="fi-FI" sz="1400"/>
          </a:p>
          <a:p>
            <a:r>
              <a:rPr lang="fi-FI" sz="1400"/>
              <a:t>Opiskeluterveydenhuollon lakisääteiset tarkastukset</a:t>
            </a:r>
            <a:endParaRPr lang="fi-FI" sz="1400">
              <a:cs typeface="Arial"/>
            </a:endParaRPr>
          </a:p>
          <a:p>
            <a:endParaRPr lang="fi-FI" sz="1400"/>
          </a:p>
          <a:p>
            <a:r>
              <a:rPr lang="fi-FI" sz="1400" b="1"/>
              <a:t>Erikoissairaanhoito </a:t>
            </a:r>
            <a:endParaRPr lang="fi-FI" sz="1400" b="1">
              <a:cs typeface="Arial"/>
            </a:endParaRPr>
          </a:p>
          <a:p>
            <a:r>
              <a:rPr lang="fi-FI" sz="1400"/>
              <a:t>Lähetearvioinnit, tavoite alle 21vrk​</a:t>
            </a:r>
            <a:endParaRPr lang="fi-FI" sz="1400">
              <a:cs typeface="Arial"/>
            </a:endParaRPr>
          </a:p>
          <a:p>
            <a:endParaRPr lang="fi-FI" sz="1400"/>
          </a:p>
          <a:p>
            <a:r>
              <a:rPr lang="fi-FI" sz="1400"/>
              <a:t>​Hoidon arviointi, tavoite  alle 90 vrk​</a:t>
            </a:r>
            <a:endParaRPr lang="fi-FI" sz="1400">
              <a:cs typeface="Arial"/>
            </a:endParaRPr>
          </a:p>
          <a:p>
            <a:endParaRPr lang="fi-FI" sz="1400"/>
          </a:p>
          <a:p>
            <a:r>
              <a:rPr lang="fi-FI" sz="1400"/>
              <a:t>​Hoitoon pääsy, tavoite alle 180 vrk</a:t>
            </a:r>
            <a:endParaRPr lang="fi-FI" sz="1400">
              <a:cs typeface="Arial"/>
            </a:endParaRPr>
          </a:p>
          <a:p>
            <a:endParaRPr lang="fi-FI" sz="1400"/>
          </a:p>
          <a:p>
            <a:endParaRPr lang="fi-FI" sz="1400">
              <a:solidFill>
                <a:srgbClr val="002060"/>
              </a:solidFill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56477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Tilanne:</a:t>
            </a:r>
          </a:p>
          <a:p>
            <a:r>
              <a:rPr lang="fi-FI" sz="1400">
                <a:solidFill>
                  <a:schemeClr val="tx2"/>
                </a:solidFill>
                <a:cs typeface="Arial"/>
              </a:rPr>
              <a:t>Lastenneuvolan lääkärijono: 136 lasta​</a:t>
            </a:r>
          </a:p>
          <a:p>
            <a:r>
              <a:rPr lang="fi-FI" sz="1400">
                <a:solidFill>
                  <a:schemeClr val="tx2"/>
                </a:solidFill>
                <a:cs typeface="Arial"/>
              </a:rPr>
              <a:t>Lastenneuvolan  terveydenhoitajajono: 6  lasta</a:t>
            </a:r>
          </a:p>
          <a:p>
            <a:endParaRPr lang="fi-FI" sz="1400">
              <a:solidFill>
                <a:schemeClr val="tx2"/>
              </a:solidFill>
              <a:cs typeface="Arial"/>
            </a:endParaRPr>
          </a:p>
          <a:p>
            <a:r>
              <a:rPr lang="fi-FI" sz="1400">
                <a:solidFill>
                  <a:schemeClr val="tx2"/>
                </a:solidFill>
                <a:cs typeface="Arial"/>
              </a:rPr>
              <a:t>​Toteutuneet kouluterveydenhuollon tarkastukset kouluvuoden 2025 - 2026 päätyttyä 90,97 % (tavoite 100 %) keskimäärin. Koulukohtaisia pieniä eroja.</a:t>
            </a:r>
            <a:endParaRPr lang="en-US" sz="1400">
              <a:solidFill>
                <a:schemeClr val="tx2"/>
              </a:solidFill>
              <a:cs typeface="Arial"/>
            </a:endParaRPr>
          </a:p>
          <a:p>
            <a:r>
              <a:rPr lang="fi-FI" sz="1400">
                <a:solidFill>
                  <a:schemeClr val="tx2"/>
                </a:solidFill>
                <a:cs typeface="Arial"/>
              </a:rPr>
              <a:t>Toteutuneet opiskeluterveydenhuollon terveydenhoitajan tarkastukset kouluvuoden 2025 – 2026 päätyttyä: 100 % (tavoite 100 %)</a:t>
            </a:r>
            <a:endParaRPr lang="fi-FI">
              <a:solidFill>
                <a:schemeClr val="tx2"/>
              </a:solidFill>
              <a:cs typeface="Arial"/>
            </a:endParaRPr>
          </a:p>
          <a:p>
            <a:endParaRPr lang="fi-FI">
              <a:solidFill>
                <a:schemeClr val="tx2"/>
              </a:solidFill>
              <a:cs typeface="Arial"/>
            </a:endParaRPr>
          </a:p>
          <a:p>
            <a:r>
              <a:rPr lang="fi-FI" sz="1400" b="1">
                <a:solidFill>
                  <a:schemeClr val="tx2"/>
                </a:solidFill>
                <a:cs typeface="Arial"/>
              </a:rPr>
              <a:t>Erikoissairaanhoito ​</a:t>
            </a:r>
          </a:p>
          <a:p>
            <a:r>
              <a:rPr lang="fi-FI" sz="1400" b="1">
                <a:solidFill>
                  <a:schemeClr val="tx2"/>
                </a:solidFill>
                <a:cs typeface="Arial"/>
              </a:rPr>
              <a:t>Lähetteet</a:t>
            </a:r>
            <a:r>
              <a:rPr lang="fi-FI" sz="1400">
                <a:solidFill>
                  <a:schemeClr val="tx2"/>
                </a:solidFill>
                <a:cs typeface="Arial"/>
              </a:rPr>
              <a:t>: kaikki saapuneet lähetteet on käsitelty 21 vrk sisällä</a:t>
            </a:r>
          </a:p>
          <a:p>
            <a:r>
              <a:rPr lang="fi-FI" sz="1400" b="1">
                <a:solidFill>
                  <a:schemeClr val="tx2"/>
                </a:solidFill>
                <a:cs typeface="Arial"/>
              </a:rPr>
              <a:t>Hoidon arviointia odottavia</a:t>
            </a:r>
            <a:r>
              <a:rPr lang="fi-FI" sz="1400">
                <a:solidFill>
                  <a:schemeClr val="tx2"/>
                </a:solidFill>
                <a:cs typeface="Arial"/>
              </a:rPr>
              <a:t>: Lastentautien poliklinikalla 1 yli 90 vrk (0 %) , mediaani 59 vrk​</a:t>
            </a:r>
          </a:p>
          <a:p>
            <a:r>
              <a:rPr lang="fi-FI" sz="1400">
                <a:solidFill>
                  <a:schemeClr val="tx2"/>
                </a:solidFill>
                <a:cs typeface="Arial"/>
              </a:rPr>
              <a:t>Lastenneurologian </a:t>
            </a:r>
            <a:r>
              <a:rPr lang="fi-FI" sz="1400" err="1">
                <a:solidFill>
                  <a:schemeClr val="tx2"/>
                </a:solidFill>
                <a:cs typeface="Arial"/>
              </a:rPr>
              <a:t>yksikösssä</a:t>
            </a:r>
            <a:r>
              <a:rPr lang="fi-FI" sz="1400">
                <a:solidFill>
                  <a:schemeClr val="tx2"/>
                </a:solidFill>
                <a:cs typeface="Arial"/>
              </a:rPr>
              <a:t> 0 yli 90 vrk (0%), mediaani 16 vrk​</a:t>
            </a:r>
          </a:p>
          <a:p>
            <a:r>
              <a:rPr lang="fi-FI" sz="1400">
                <a:solidFill>
                  <a:schemeClr val="tx2"/>
                </a:solidFill>
                <a:cs typeface="Arial"/>
              </a:rPr>
              <a:t>Hoitoon pääsyä odottavia yli 180 vrk 0, mediaani hoitoon pääsyyn on 59 vrk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55861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 toimenpiteet:</a:t>
            </a:r>
          </a:p>
          <a:p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Työn uudelleen järjestäminen, resurssien käytön optimointi.​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lang="fi-FI" sz="1400">
                <a:solidFill>
                  <a:srgbClr val="213A8F"/>
                </a:solidFill>
                <a:latin typeface="Arial" panose="020B0604020202020204"/>
                <a:cs typeface="Arial"/>
              </a:rPr>
              <a:t>Työtapoja on kehitetty tarkastusten toteuttamiseksi aikataulussa, ja lukukauden alussa tarjotaan lisäaikoja niille, jotka eivät ole ehtineet tarkastukseen edellisen lukuvuoden aikana.</a:t>
            </a:r>
            <a:endParaRPr lang="fi-FI" sz="1400">
              <a:solidFill>
                <a:srgbClr val="213A8F"/>
              </a:solidFill>
              <a:latin typeface="Arial" panose="020B0604020202020204"/>
            </a:endParaRPr>
          </a:p>
          <a:p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Luotettavien mittareiden kehittäminen, etenkin opiskeluterveydenhuollossa.​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Vaasan ja Pietarsaaren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</a:rPr>
              <a:t> lapsipotilaiden yhteinen lähetekäsittely uudessa asiakas- ja potilastietojärjestelmässä </a:t>
            </a:r>
            <a:r>
              <a:rPr lang="fi-FI" sz="1400" err="1">
                <a:solidFill>
                  <a:srgbClr val="213A8F"/>
                </a:solidFill>
                <a:latin typeface="Arial" panose="020B0604020202020204"/>
              </a:rPr>
              <a:t>Lifecaressa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</a:rPr>
              <a:t>mahdollistaa sujuvan prosessin. 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Tavoitteena on yhdenvertainen, oikea-aikainen hoito ja hoitoon pääsy koko hyvinvointialueella.​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Monimuotoisten toimintamallien jalkauttamisella ja digiteknologian hyödyntämisellä tavoitellaan entistä parempaa saavutettavuutta. ​</a:t>
            </a:r>
            <a:endParaRPr lang="fi-FI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lang="fi-FI" sz="1400">
              <a:solidFill>
                <a:srgbClr val="213A8F"/>
              </a:solidFill>
              <a:latin typeface="Arial" panose="020B0604020202020204"/>
            </a:endParaRPr>
          </a:p>
          <a:p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Tulematta ja peruuttamatta jääneiden potilaiden tilalle pyritään aktiivisemmin saamaan hoitoa jonossa odottava potilas.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62B52-E7B8-FAC6-B9FF-BA0E1589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CC95B180-09CE-C6D3-ECD1-3D99D1FC4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659FF3-EEE8-C977-020E-2849D9DBEB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/>
              <a:t>Saatavuus sosiaalihuollossa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5A2B92-693F-8B8C-15AF-DF3EE2198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B5FC88-6E91-C79A-A79A-4C1F1D45D6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4678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1600" b="1">
                <a:solidFill>
                  <a:schemeClr val="tx2"/>
                </a:solidFill>
              </a:rPr>
              <a:t>Palveluun pääsy </a:t>
            </a:r>
          </a:p>
          <a:p>
            <a:pPr algn="ctr"/>
            <a:r>
              <a:rPr lang="fi-FI" sz="1600" b="1">
                <a:solidFill>
                  <a:schemeClr val="tx2"/>
                </a:solidFill>
              </a:rPr>
              <a:t>sosiaalihuollon palveluissa</a:t>
            </a:r>
            <a:endParaRPr lang="fi-FI" sz="1600" b="1">
              <a:solidFill>
                <a:schemeClr val="tx2"/>
              </a:solidFill>
              <a:cs typeface="Arial"/>
            </a:endParaRPr>
          </a:p>
          <a:p>
            <a:endParaRPr lang="fi-FI" sz="1400" b="1">
              <a:cs typeface="Arial"/>
            </a:endParaRPr>
          </a:p>
          <a:p>
            <a:r>
              <a:rPr lang="fi-FI" sz="1400" b="1">
                <a:cs typeface="Arial"/>
              </a:rPr>
              <a:t>Lastensuojelu/ Lapsi- ja perhesosiaalityö</a:t>
            </a:r>
            <a:r>
              <a:rPr lang="fi-FI" sz="1400">
                <a:cs typeface="Arial"/>
              </a:rPr>
              <a:t>​</a:t>
            </a:r>
          </a:p>
          <a:p>
            <a:r>
              <a:rPr lang="fi-FI" sz="1400">
                <a:cs typeface="Arial"/>
              </a:rPr>
              <a:t>Arviointi 7 päivässä​</a:t>
            </a:r>
          </a:p>
          <a:p>
            <a:endParaRPr lang="fi-FI" sz="1400">
              <a:cs typeface="Arial"/>
            </a:endParaRPr>
          </a:p>
          <a:p>
            <a:r>
              <a:rPr lang="fi-FI" sz="1400">
                <a:cs typeface="Arial"/>
              </a:rPr>
              <a:t>Palvelutarpeen arviointi, tavoite 3kk:n kuluessa​</a:t>
            </a:r>
          </a:p>
          <a:p>
            <a:endParaRPr lang="fi-FI" sz="1400">
              <a:cs typeface="Arial"/>
            </a:endParaRPr>
          </a:p>
          <a:p>
            <a:r>
              <a:rPr lang="fi-FI" sz="1400">
                <a:cs typeface="Arial"/>
              </a:rPr>
              <a:t>Lastensuojelun henkilöstömitoitus 30 asiakasta/ sosiaalityöntekijä.</a:t>
            </a:r>
          </a:p>
          <a:p>
            <a:endParaRPr lang="fi-FI" sz="1400">
              <a:cs typeface="Arial"/>
            </a:endParaRPr>
          </a:p>
          <a:p>
            <a:r>
              <a:rPr lang="fi-FI" sz="1400" b="1">
                <a:cs typeface="Arial"/>
              </a:rPr>
              <a:t>Ennaltaehkäisevä ja täydentävä sosiaalihuolto</a:t>
            </a:r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  <a:p>
            <a:endParaRPr lang="fi-FI" sz="14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01ECA1-A915-434B-B4A5-D55D68C054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34317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Tilanne:</a:t>
            </a:r>
            <a:endParaRPr lang="en-US" sz="1400" dirty="0">
              <a:solidFill>
                <a:schemeClr val="tx2"/>
              </a:solidFill>
              <a:cs typeface="Arial"/>
            </a:endParaRPr>
          </a:p>
          <a:p>
            <a:r>
              <a:rPr lang="en-US" sz="1400" dirty="0">
                <a:solidFill>
                  <a:schemeClr val="tx2"/>
                </a:solidFill>
                <a:cs typeface="Arial"/>
              </a:rPr>
              <a:t> </a:t>
            </a:r>
            <a:r>
              <a:rPr lang="fi-FI" sz="1400" dirty="0">
                <a:solidFill>
                  <a:schemeClr val="tx2"/>
                </a:solidFill>
                <a:cs typeface="Arial"/>
              </a:rPr>
              <a:t>Arviointi 7 arkipäivässä on toteutunut noin 58 %:</a:t>
            </a:r>
            <a:r>
              <a:rPr lang="fi-FI" sz="1400" dirty="0" err="1">
                <a:solidFill>
                  <a:schemeClr val="tx2"/>
                </a:solidFill>
                <a:cs typeface="Arial"/>
              </a:rPr>
              <a:t>ssa</a:t>
            </a:r>
            <a:r>
              <a:rPr lang="fi-FI" sz="1400" dirty="0">
                <a:solidFill>
                  <a:schemeClr val="tx2"/>
                </a:solidFill>
                <a:cs typeface="Arial"/>
              </a:rPr>
              <a:t>. </a:t>
            </a:r>
          </a:p>
          <a:p>
            <a:endParaRPr lang="fi-FI" sz="1400">
              <a:solidFill>
                <a:schemeClr val="tx2"/>
              </a:solidFill>
              <a:cs typeface="Arial"/>
            </a:endParaRP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Palvelutarpeen arvioinneista noin 68% valmistuu 3 kuukauden sisällä.</a:t>
            </a:r>
          </a:p>
          <a:p>
            <a:endParaRPr lang="fi-FI" sz="1400">
              <a:solidFill>
                <a:schemeClr val="tx2"/>
              </a:solidFill>
              <a:cs typeface="Arial"/>
            </a:endParaRP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Ajanjaksolla sosiaalityöntekijöillä noin 30  asiakasta/ työntekijä/ lastensuojelu</a:t>
            </a:r>
          </a:p>
          <a:p>
            <a:endParaRPr lang="fi-FI" sz="1400">
              <a:solidFill>
                <a:schemeClr val="tx2"/>
              </a:solidFill>
              <a:cs typeface="Arial"/>
            </a:endParaRP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Organisaatiomuutoksella pyritään parantamaan ennaltaehkäiseviä palveluja. Täydentävien palveluiden käyttö lisääntynyt.</a:t>
            </a:r>
          </a:p>
          <a:p>
            <a:endParaRPr lang="en-US" sz="1400">
              <a:solidFill>
                <a:schemeClr val="tx2"/>
              </a:solidFill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0D1C51-CE73-15C3-E1D2-8EF7254CB4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235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 toimenpiteet:</a:t>
            </a:r>
          </a:p>
          <a:p>
            <a:r>
              <a:rPr lang="fi-FI" sz="1400" dirty="0">
                <a:solidFill>
                  <a:schemeClr val="tx2"/>
                </a:solidFill>
              </a:rPr>
              <a:t>Lapsi ja lapsiperhepalveluiden organisaatiomuutoksella pyritään edistämään ennaltaehkäiseviä palveluja. Korjaaviin palveluihin ohjautuisi yhä vähemmän asiakkaita jatkossa ja asiakkaat saavat oikea-aikaisesti tarvitsemansa ohjauksen ja tuen, jolla vältytään raskaimmista palveluista.​</a:t>
            </a:r>
            <a:endParaRPr lang="fi-FI" sz="1400" dirty="0">
              <a:solidFill>
                <a:schemeClr val="tx2"/>
              </a:solidFill>
              <a:cs typeface="Arial"/>
            </a:endParaRPr>
          </a:p>
          <a:p>
            <a:endParaRPr lang="fi-FI" sz="1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4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/>
              <a:t>Turvallisuus ja laatu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14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 dirty="0"/>
              <a:t>Status</a:t>
            </a:r>
            <a:r>
              <a:rPr lang="sv-SE" sz="1400" dirty="0"/>
              <a:t> 31.8.2026</a:t>
            </a:r>
          </a:p>
          <a:p>
            <a:pPr>
              <a:lnSpc>
                <a:spcPct val="150000"/>
              </a:lnSpc>
            </a:pPr>
            <a:r>
              <a:rPr lang="sv-SE" sz="1400" b="1" dirty="0" err="1"/>
              <a:t>Kaikki</a:t>
            </a:r>
            <a:r>
              <a:rPr lang="sv-SE" sz="1400" b="1" dirty="0"/>
              <a:t> </a:t>
            </a:r>
            <a:r>
              <a:rPr lang="sv-SE" sz="1400" b="1" dirty="0" err="1"/>
              <a:t>ilmoitukset</a:t>
            </a:r>
            <a:r>
              <a:rPr lang="sv-SE" sz="1400" b="1" dirty="0"/>
              <a:t>: 91</a:t>
            </a:r>
            <a:endParaRPr lang="sv-SE" sz="1400" dirty="0"/>
          </a:p>
          <a:p>
            <a:pPr>
              <a:lnSpc>
                <a:spcPct val="150000"/>
              </a:lnSpc>
            </a:pPr>
            <a:r>
              <a:rPr lang="sv-SE" sz="1400" b="1" dirty="0" err="1"/>
              <a:t>Odottaa</a:t>
            </a:r>
            <a:r>
              <a:rPr lang="sv-SE" sz="1400" b="1" dirty="0"/>
              <a:t> </a:t>
            </a:r>
            <a:r>
              <a:rPr lang="sv-SE" sz="1400" b="1" dirty="0" err="1"/>
              <a:t>käsittelyä</a:t>
            </a:r>
            <a:r>
              <a:rPr lang="sv-SE" sz="1400" b="1" dirty="0"/>
              <a:t>: 13 </a:t>
            </a:r>
            <a:r>
              <a:rPr lang="sv-SE" sz="1400" dirty="0"/>
              <a:t>(14,3 %)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sv-SE" sz="1400" b="1" dirty="0" err="1"/>
              <a:t>Odottaa</a:t>
            </a:r>
            <a:r>
              <a:rPr lang="sv-SE" sz="1400" b="1" dirty="0"/>
              <a:t> </a:t>
            </a:r>
            <a:r>
              <a:rPr lang="sv-SE" sz="1400" b="1" dirty="0" err="1"/>
              <a:t>lisätietoa</a:t>
            </a:r>
            <a:r>
              <a:rPr lang="sv-SE" sz="1400" b="1" dirty="0"/>
              <a:t>: 4 </a:t>
            </a:r>
            <a:r>
              <a:rPr lang="sv-SE" sz="1400" dirty="0"/>
              <a:t>(4,4 %)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 err="1"/>
              <a:t>Käsittelyssä</a:t>
            </a:r>
            <a:r>
              <a:rPr lang="sv-SE" sz="1400" b="1" dirty="0"/>
              <a:t>: 4 </a:t>
            </a:r>
            <a:r>
              <a:rPr lang="sv-SE" sz="1400" dirty="0"/>
              <a:t>(4,4 %)</a:t>
            </a:r>
            <a:br>
              <a:rPr lang="sv-SE" sz="1400" dirty="0"/>
            </a:br>
            <a:r>
              <a:rPr lang="sv-SE" sz="1400" b="1" dirty="0" err="1"/>
              <a:t>Valmis</a:t>
            </a:r>
            <a:r>
              <a:rPr lang="sv-SE" sz="1400" b="1" dirty="0"/>
              <a:t>: 70 </a:t>
            </a:r>
            <a:r>
              <a:rPr lang="sv-SE" sz="1400" dirty="0"/>
              <a:t>(76,9 %)</a:t>
            </a: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Vaaratapahtuma ilmoitusten määrä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5" name="Chart 4" descr="Taulukko Vaaratapahtumailmoitusten määrä &#10;Tammikuu-Huhtikuu 2023 52&#10;Tammikuu-Huhtikuu 2024 62&#10;Tammikuu-Huhtikuu 2025&#10;Toukokuu-Elokuu 2023 67&#10;Toukokuu-Elokuu 2024 71&#10;Toukokuu-Elokuu 2025&#10;Syyskuu-Joulukuu 2023 82&#10;Syyskuu- Joulukuu 2024 55&#10;Syyskuu- Joulukuu 20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9251729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>
                <a:solidFill>
                  <a:schemeClr val="accent5"/>
                </a:solidFill>
              </a:rPr>
              <a:t>Yleisimmät ilmoitustyypit:</a:t>
            </a:r>
          </a:p>
          <a:p>
            <a:endParaRPr lang="fi-FI" sz="1600" b="1">
              <a:solidFill>
                <a:schemeClr val="accent5"/>
              </a:solidFill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>
                <a:solidFill>
                  <a:schemeClr val="tx2"/>
                </a:solidFill>
                <a:cs typeface="Arial"/>
              </a:rPr>
              <a:t>Hoidon/palvelun järjestelyihin tai saatavuuteen liittyvä</a:t>
            </a:r>
          </a:p>
          <a:p>
            <a:pPr marL="342900" indent="-342900">
              <a:buAutoNum type="arabicPeriod"/>
            </a:pPr>
            <a:r>
              <a:rPr lang="fi-FI" sz="1600">
                <a:solidFill>
                  <a:schemeClr val="tx2"/>
                </a:solidFill>
                <a:cs typeface="Arial"/>
              </a:rPr>
              <a:t>Tiedonkulkuun tai tiedonhallintaan liittyvä</a:t>
            </a:r>
          </a:p>
          <a:p>
            <a:pPr marL="342900" indent="-342900">
              <a:buAutoNum type="arabicPeriod"/>
            </a:pPr>
            <a:r>
              <a:rPr lang="fi-FI" sz="1600">
                <a:solidFill>
                  <a:schemeClr val="tx2"/>
                </a:solidFill>
                <a:cs typeface="Arial"/>
              </a:rPr>
              <a:t>Onnettomuus</a:t>
            </a:r>
          </a:p>
          <a:p>
            <a:pPr marL="342900" indent="-342900">
              <a:buFontTx/>
              <a:buAutoNum type="arabicPeriod"/>
            </a:pPr>
            <a:endParaRPr lang="fi-FI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kumimoji="0" lang="sv-SE" sz="16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6B2D-953A-6960-8AC0-E93428B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62" y="4083501"/>
            <a:ext cx="3363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Asiakkaiden  ja omaisten tekemien vaaratapahtuma ilmoitusten määrä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Chart 3" descr="Taulukko Asiakkaiden vaaratapahtumailmoitusten määrä &#10;Tammikuu-Huhtikuu 2023 6&#10;Tammikuu-Huhtikuu 2024 12&#10;Tammikuu-Huhtikuu 2025&#10;Toukokuu-Elokuu 2023 12&#10;Toukokuu-Elokuu 2024 14&#10;Toukokuu-Elokuu 2025&#10;Syyskuu-Joulukuu 2023 12&#10;Syyskuu- Joulukuu 2024 10&#10;Syyskuu- Joulukuu 2025">
            <a:extLst>
              <a:ext uri="{FF2B5EF4-FFF2-40B4-BE49-F238E27FC236}">
                <a16:creationId xmlns:a16="http://schemas.microsoft.com/office/drawing/2014/main" id="{978D73C4-AB78-1551-1C4B-BAD539B0D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277186"/>
              </p:ext>
            </p:extLst>
          </p:nvPr>
        </p:nvGraphicFramePr>
        <p:xfrm>
          <a:off x="1172367" y="4914498"/>
          <a:ext cx="3422269" cy="183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54767" y="4608000"/>
            <a:ext cx="1919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b="1">
                <a:solidFill>
                  <a:schemeClr val="accent5"/>
                </a:solidFill>
              </a:rPr>
              <a:t>Yhteydenotot potilasasia-vastaaville (kpl)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56520" y="5901368"/>
            <a:ext cx="17158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600">
                <a:solidFill>
                  <a:srgbClr val="213A8F"/>
                </a:solidFill>
                <a:latin typeface="Arial" panose="020B0604020202020204"/>
                <a:cs typeface="Arial"/>
              </a:rPr>
              <a:t>0</a:t>
            </a:r>
            <a:r>
              <a:rPr kumimoji="0" lang="fi-FI" sz="3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</a:t>
            </a:r>
            <a:r>
              <a:rPr lang="fi-FI" sz="2400">
                <a:solidFill>
                  <a:srgbClr val="213A8F"/>
                </a:solidFill>
                <a:latin typeface="Arial" panose="020B0604020202020204"/>
                <a:cs typeface="Arial"/>
              </a:rPr>
              <a:t>0</a:t>
            </a: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  <a:endParaRPr kumimoji="0" lang="fi-FI" sz="36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798DB4-4E15-99ED-6E26-2B64BC2BE3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4608000"/>
            <a:ext cx="24498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>
                <a:solidFill>
                  <a:schemeClr val="accent5"/>
                </a:solidFill>
              </a:rPr>
              <a:t>Yhteydenotot sosiaaliasiavastaaville (kpl)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55BA9-B16F-4E98-4E91-02B5932E6B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5901368"/>
            <a:ext cx="244985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>
                <a:solidFill>
                  <a:srgbClr val="213A8F"/>
                </a:solidFill>
                <a:latin typeface="Arial" panose="020B0604020202020204"/>
                <a:cs typeface="Arial"/>
              </a:rPr>
              <a:t>4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</a:t>
            </a:r>
            <a:r>
              <a:rPr lang="fi-FI" sz="2400" dirty="0">
                <a:solidFill>
                  <a:srgbClr val="213A8F"/>
                </a:solidFill>
                <a:latin typeface="Arial" panose="020B0604020202020204"/>
                <a:cs typeface="Arial"/>
              </a:rPr>
              <a:t>7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67922" y="4608000"/>
            <a:ext cx="2841336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</a:t>
            </a: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sv-SE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toimenpiteet</a:t>
            </a:r>
            <a:endParaRPr kumimoji="0" lang="sv-SE" sz="16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ctr"/>
            <a:endParaRPr lang="sv-SE" sz="1600" b="1">
              <a:solidFill>
                <a:srgbClr val="00A174"/>
              </a:solidFill>
              <a:cs typeface="Arial"/>
            </a:endParaRPr>
          </a:p>
          <a:p>
            <a:r>
              <a:rPr lang="fi-FI" sz="1400">
                <a:cs typeface="Arial"/>
              </a:rPr>
              <a:t>Panostus henkilöstörakenteeseen ja rekrytointiin sosiaalihuollossa koska emme pysty antamaan palvelua määräajan puitteissa, henkilöstömitoitus ei riittävä.</a:t>
            </a:r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E1ADE17-07E9-0975-47DA-7ADC3C70D22C}"/>
              </a:ext>
            </a:extLst>
          </p:cNvPr>
          <p:cNvGrpSpPr/>
          <p:nvPr/>
        </p:nvGrpSpPr>
        <p:grpSpPr>
          <a:xfrm>
            <a:off x="3509628" y="2986644"/>
            <a:ext cx="2942633" cy="1459042"/>
            <a:chOff x="3509628" y="2986644"/>
            <a:chExt cx="2942633" cy="145904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88B2DD-7C6E-5F06-255E-78DCAA9A11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14675" t="2749" r="15987" b="36779"/>
            <a:stretch/>
          </p:blipFill>
          <p:spPr>
            <a:xfrm>
              <a:off x="3509628" y="2986644"/>
              <a:ext cx="2942633" cy="1459042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BE303B8-FD27-563F-0583-D379A371C8BB}"/>
                </a:ext>
              </a:extLst>
            </p:cNvPr>
            <p:cNvSpPr/>
            <p:nvPr userDrawn="1"/>
          </p:nvSpPr>
          <p:spPr>
            <a:xfrm>
              <a:off x="3568535" y="3034145"/>
              <a:ext cx="641268" cy="290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/>
              <a:t>Asiakaskokemus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fi-FI" sz="1600" dirty="0">
                <a:solidFill>
                  <a:schemeClr val="tx2"/>
                </a:solidFill>
              </a:rPr>
              <a:t>Asiakaspalautteen kokonaismäärä kauden aikana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 dirty="0">
                <a:solidFill>
                  <a:srgbClr val="213A8F"/>
                </a:solidFill>
                <a:latin typeface="Arial" panose="020B0604020202020204"/>
              </a:rPr>
              <a:t>204 (235)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63(68)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Minulle jäi tunne, että minusta välitettiin kokonaisvaltaisesti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4,39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4,41)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Sain apua, kun sitä tarvitsin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4,28 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4,37)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Koin oloni turvalliseksi hoidon / palvelun aikana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4,52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4,43)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Hoitoani / Asiaani koskevat päätökset tehtiin yhteistyössä kanssani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4,41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(4,42)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Tiedän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,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miten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hoitoni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/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palveluni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jatkuu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4,25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(4,27)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Saamani tieto hoidosta / palvelusta oli ymmärrettävää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4,39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4,43)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Koin saamani hoidon / palvelun hyödylliseksi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4,39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4,38)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Sain hoitoa ja palvelua äidinkielelläni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4,62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4,59)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Positiivinen palaute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defRPr/>
            </a:pPr>
            <a:r>
              <a:rPr lang="fi-FI" sz="1400">
                <a:solidFill>
                  <a:srgbClr val="213A8F"/>
                </a:solidFill>
                <a:latin typeface="Arial"/>
                <a:ea typeface="+mn-lt"/>
                <a:cs typeface="Arial"/>
              </a:rPr>
              <a:t>-Ystävällisyys ja kohtaaminen</a:t>
            </a:r>
            <a:endParaRPr lang="fi-FI" sz="1400">
              <a:solidFill>
                <a:srgbClr val="213A8F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defRPr/>
            </a:pPr>
            <a:r>
              <a:rPr lang="fi-FI" sz="1400">
                <a:solidFill>
                  <a:srgbClr val="213A8F"/>
                </a:solidFill>
                <a:latin typeface="Arial"/>
                <a:ea typeface="+mn-lt"/>
                <a:cs typeface="Arial"/>
              </a:rPr>
              <a:t>-Hyvä hoito ja palvelu</a:t>
            </a:r>
            <a:endParaRPr lang="fi-FI" sz="1400">
              <a:solidFill>
                <a:srgbClr val="213A8F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0"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Negatiivinen palaute</a:t>
            </a: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>
              <a:defRPr/>
            </a:pPr>
            <a:r>
              <a:rPr lang="fi-FI" sz="1400">
                <a:latin typeface="Arial"/>
                <a:cs typeface="Arial"/>
              </a:rPr>
              <a:t>-Odotusajat ja viive</a:t>
            </a:r>
          </a:p>
          <a:p>
            <a:pPr>
              <a:defRPr/>
            </a:pPr>
            <a:r>
              <a:rPr lang="fi-FI" sz="1400">
                <a:latin typeface="Arial"/>
                <a:cs typeface="Arial"/>
              </a:rPr>
              <a:t>-Puhelinpalveluiden vasteajat ja saavutettavuus</a:t>
            </a:r>
          </a:p>
          <a:p>
            <a:pPr>
              <a:defRPr/>
            </a:pPr>
            <a:endParaRPr lang="fi-FI" sz="1400">
              <a:latin typeface="Arial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6EB7A05C-2C4D-C2AF-9E93-7DC0CF2BE7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4995175"/>
            <a:ext cx="1820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Muistutukset ja kantelut (lkm)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5517D60A-C591-4544-F224-CB292F193C1D}"/>
              </a:ext>
            </a:extLst>
          </p:cNvPr>
          <p:cNvSpPr txBox="1">
            <a:spLocks/>
          </p:cNvSpPr>
          <p:nvPr/>
        </p:nvSpPr>
        <p:spPr>
          <a:xfrm>
            <a:off x="9093597" y="5518395"/>
            <a:ext cx="2670971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600" dirty="0">
                <a:latin typeface="Arial" panose="020B0604020202020204"/>
              </a:rPr>
              <a:t>Perusterveydenhuolto 0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latin typeface="Arial" panose="020B0604020202020204"/>
              </a:rPr>
              <a:t>Erikoissairaanhoito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Sosiaalihuolto </a:t>
            </a:r>
            <a:r>
              <a:rPr lang="fi-FI" sz="1600" dirty="0">
                <a:latin typeface="Arial" panose="020B0604020202020204"/>
              </a:rPr>
              <a:t>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6D1A98-D321-F568-37D4-5C0E9ED1A79E}"/>
              </a:ext>
            </a:extLst>
          </p:cNvPr>
          <p:cNvSpPr txBox="1"/>
          <p:nvPr/>
        </p:nvSpPr>
        <p:spPr>
          <a:xfrm>
            <a:off x="3816350" y="2857500"/>
            <a:ext cx="79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NPS</a:t>
            </a:r>
          </a:p>
        </p:txBody>
      </p:sp>
      <p:cxnSp>
        <p:nvCxnSpPr>
          <p:cNvPr id="27" name="Straight Arrow Connector 26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857566BA-DF2C-BE60-FD49-2989E3E8DF4C}"/>
              </a:ext>
            </a:extLst>
          </p:cNvPr>
          <p:cNvCxnSpPr>
            <a:cxnSpLocks/>
          </p:cNvCxnSpPr>
          <p:nvPr/>
        </p:nvCxnSpPr>
        <p:spPr>
          <a:xfrm flipV="1">
            <a:off x="4987692" y="3898281"/>
            <a:ext cx="668630" cy="3481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b="1"/>
              <a:t>Osallisuus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4" cy="2434731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 dirty="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 dirty="0">
                <a:solidFill>
                  <a:schemeClr val="accent6"/>
                </a:solidFill>
                <a:latin typeface="+mj-lt"/>
              </a:rPr>
              <a:t>Miten tuetaan asiakkaiden ja läheisten osallisuutta palveluiden suunnittelussa, toteutuksessa ja arvioinnissa:</a:t>
            </a:r>
          </a:p>
          <a:p>
            <a:r>
              <a:rPr lang="fi-FI" sz="1400" dirty="0">
                <a:solidFill>
                  <a:srgbClr val="002060"/>
                </a:solidFill>
                <a:latin typeface="Arial" panose="020B0604020202020204"/>
                <a:cs typeface="Arial"/>
              </a:rPr>
              <a:t>Potilaiden ja omaisten osallisuus toteutuu mahdollisuutena vaikuttaa omaan hoitoon ja palveluihin. Asiakas ja omainen voivat esimerkiksi varata aikoja sähköisesti, osallistua lapsen hoitopolun etenemiseen </a:t>
            </a:r>
            <a:r>
              <a:rPr lang="fi-FI" sz="1400" dirty="0" err="1">
                <a:solidFill>
                  <a:srgbClr val="002060"/>
                </a:solidFill>
                <a:latin typeface="Arial" panose="020B0604020202020204"/>
                <a:cs typeface="Arial"/>
              </a:rPr>
              <a:t>Buddy</a:t>
            </a:r>
            <a:r>
              <a:rPr lang="fi-FI" sz="1400" dirty="0">
                <a:solidFill>
                  <a:srgbClr val="002060"/>
                </a:solidFill>
                <a:latin typeface="Arial" panose="020B0604020202020204"/>
                <a:cs typeface="Arial"/>
              </a:rPr>
              <a:t> Healthcare -sovelluksen avulla sekä antaa palautetta, jonka kautta he voivat vaikuttaa palvelujen ja hoidon </a:t>
            </a:r>
            <a:r>
              <a:rPr lang="fi-FI" sz="1400" dirty="0">
                <a:solidFill>
                  <a:srgbClr val="002060"/>
                </a:solidFill>
                <a:ea typeface="+mn-lt"/>
                <a:cs typeface="+mn-lt"/>
              </a:rPr>
              <a:t>kehittämiseen.</a:t>
            </a:r>
            <a:r>
              <a:rPr lang="fi-FI" sz="1400" dirty="0">
                <a:solidFill>
                  <a:srgbClr val="002060"/>
                </a:solidFill>
                <a:latin typeface="Arial" panose="020B0604020202020204"/>
                <a:cs typeface="Arial"/>
              </a:rPr>
              <a:t>. </a:t>
            </a:r>
            <a:endParaRPr lang="fi-FI" sz="1400" dirty="0">
              <a:solidFill>
                <a:srgbClr val="0070C0"/>
              </a:solidFill>
              <a:latin typeface="Arial" panose="020B0604020202020204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fi-FI" sz="1400" b="1" dirty="0">
                <a:solidFill>
                  <a:schemeClr val="accent5"/>
                </a:solidFill>
                <a:latin typeface="+mj-lt"/>
              </a:rPr>
              <a:t>Yhdessä sovitut teemat järjestöjen kanssa palveluiden kehittämiseen:</a:t>
            </a:r>
          </a:p>
          <a:p>
            <a:pPr>
              <a:defRPr/>
            </a:pPr>
            <a:r>
              <a:rPr lang="fi-FI" sz="1400" dirty="0">
                <a:ea typeface="+mn-lt"/>
                <a:cs typeface="+mn-lt"/>
              </a:rPr>
              <a:t>Organisaatioiden kanssa on sovittu perhevalmennuksen uudistamisesta, Lapset puheeksi -toimintamallista, perhekeskuksen kohtaamispaikkatoiminnasta sekä varhaiskasvatuksen lääkehoitosuunnitelmasta.</a:t>
            </a:r>
            <a:r>
              <a:rPr lang="fi-FI" sz="1400" b="1" dirty="0">
                <a:latin typeface="Arial" panose="020B0604020202020204"/>
              </a:rPr>
              <a:t> </a:t>
            </a:r>
            <a:r>
              <a:rPr lang="fi-FI" sz="1400" dirty="0">
                <a:latin typeface="Arial" panose="020B0604020202020204"/>
              </a:rPr>
              <a:t> </a:t>
            </a:r>
            <a:endParaRPr lang="fi-FI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cs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3" y="4306146"/>
            <a:ext cx="5111144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Asiakasosallistujia, kokemusosaajia tai asiakasraati on mukana palvelujen kehittämisessä ja arvioinnissa:</a:t>
            </a:r>
          </a:p>
          <a:p>
            <a:endParaRPr lang="fi-FI" sz="1400" i="0">
              <a:solidFill>
                <a:schemeClr val="tx2"/>
              </a:solidFill>
              <a:effectLst/>
              <a:latin typeface="+mj-lt"/>
              <a:cs typeface="Arial"/>
            </a:endParaRPr>
          </a:p>
          <a:p>
            <a:r>
              <a:rPr lang="fi-FI" sz="1400" i="0">
                <a:solidFill>
                  <a:schemeClr val="tx2"/>
                </a:solidFill>
                <a:effectLst/>
                <a:latin typeface="+mj-lt"/>
              </a:rPr>
              <a:t>Lasten, nuorten ja perheiden digitaaliset palvelukanavat.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​</a:t>
            </a:r>
            <a:endParaRPr kumimoji="0" lang="fi-FI" sz="1400" i="0" u="none" strike="sng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 dirty="0">
                <a:solidFill>
                  <a:schemeClr val="accent5"/>
                </a:solidFill>
                <a:latin typeface="+mj-lt"/>
              </a:rPr>
              <a:t>Tehdyt toimenpiteet palvelujen käyttäjien tekemien haitta- ja vaaratapahtumailmoitusten,</a:t>
            </a:r>
          </a:p>
          <a:p>
            <a:r>
              <a:rPr lang="fi-FI" sz="1400" b="1" dirty="0">
                <a:solidFill>
                  <a:schemeClr val="accent5"/>
                </a:solidFill>
                <a:latin typeface="+mj-lt"/>
              </a:rPr>
              <a:t>muistutusten ja kanteluiden perusteella: </a:t>
            </a:r>
            <a:endParaRPr lang="fi-FI" sz="1400" b="1" dirty="0">
              <a:solidFill>
                <a:schemeClr val="accent5"/>
              </a:solidFill>
              <a:latin typeface="+mj-lt"/>
              <a:cs typeface="Arial"/>
            </a:endParaRPr>
          </a:p>
          <a:p>
            <a:r>
              <a:rPr lang="fi-FI" sz="1400">
                <a:cs typeface="Arial"/>
              </a:rPr>
              <a:t>Kaikki ilmoitukset ja yhteydenotot käsitellään moniammatillisesti yksiköissä. Tapauksia analysoidaan ja tarvittaessa toteutetaan korjattavia toimenpiteitä. Ilmoittajaan otetaan henkilökohtaisesti yhteyttä, mikäli hän niin toivoo.</a:t>
            </a:r>
            <a:endParaRPr lang="fi-FI" sz="1400">
              <a:solidFill>
                <a:srgbClr val="213A8F"/>
              </a:solidFill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Henkilöstö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14493" y="1668849"/>
            <a:ext cx="2146405" cy="2222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 err="1">
                <a:solidFill>
                  <a:schemeClr val="accent5"/>
                </a:solidFill>
              </a:rPr>
              <a:t>Henkilöstömäärä</a:t>
            </a:r>
            <a:endParaRPr lang="sv-SE" sz="1600" b="1" dirty="0" err="1">
              <a:solidFill>
                <a:schemeClr val="accent5"/>
              </a:solidFill>
              <a:cs typeface="Arial"/>
            </a:endParaRPr>
          </a:p>
          <a:p>
            <a:r>
              <a:rPr lang="fi-FI" sz="1600" dirty="0">
                <a:latin typeface="Arial"/>
                <a:ea typeface="Segoe UI"/>
                <a:cs typeface="Segoe UI"/>
              </a:rPr>
              <a:t>Henkilöstö:  561(556)</a:t>
            </a:r>
          </a:p>
          <a:p>
            <a:r>
              <a:rPr lang="fi-FI" sz="1600" dirty="0">
                <a:latin typeface="Arial"/>
                <a:ea typeface="Segoe UI"/>
                <a:cs typeface="Segoe UI"/>
              </a:rPr>
              <a:t>Vakinaiset:  474(475)</a:t>
            </a:r>
          </a:p>
          <a:p>
            <a:r>
              <a:rPr lang="fi-FI" sz="1600" dirty="0">
                <a:latin typeface="Arial"/>
                <a:ea typeface="Segoe UI"/>
                <a:cs typeface="Segoe UI"/>
              </a:rPr>
              <a:t>Tilapäiset:   52 (52)</a:t>
            </a:r>
          </a:p>
          <a:p>
            <a:r>
              <a:rPr lang="fi-FI" sz="1600" dirty="0">
                <a:latin typeface="Arial"/>
                <a:ea typeface="Segoe UI"/>
                <a:cs typeface="Segoe UI"/>
              </a:rPr>
              <a:t>VOV (vapautettu omasta virasta): 35(29)</a:t>
            </a:r>
            <a:endParaRPr lang="sv-SE" sz="1600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1358" y="1668848"/>
            <a:ext cx="3398539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Työturvallisuusilmoituksia </a:t>
            </a:r>
            <a:r>
              <a:rPr lang="fi-FI" sz="1600" b="1" dirty="0" err="1">
                <a:solidFill>
                  <a:schemeClr val="accent5"/>
                </a:solidFill>
              </a:rPr>
              <a:t>HaiPro</a:t>
            </a:r>
            <a:r>
              <a:rPr lang="fi-FI" sz="1600" b="1" dirty="0">
                <a:solidFill>
                  <a:schemeClr val="accent5"/>
                </a:solidFill>
              </a:rPr>
              <a:t>-järjestelmän kautta: </a:t>
            </a:r>
            <a:r>
              <a:rPr lang="fi-FI" sz="1600" dirty="0">
                <a:cs typeface="Arial"/>
              </a:rPr>
              <a:t>Ilmoitusten määrä: 26 (33)</a:t>
            </a:r>
          </a:p>
          <a:p>
            <a:endParaRPr lang="fi-FI" sz="1600"/>
          </a:p>
          <a:p>
            <a:r>
              <a:rPr lang="fi-FI" sz="1600" dirty="0">
                <a:cs typeface="Arial"/>
              </a:rPr>
              <a:t>Tavallisimmat tapahtumatyypit: </a:t>
            </a:r>
          </a:p>
          <a:p>
            <a:r>
              <a:rPr lang="fi-FI" sz="1600" dirty="0">
                <a:cs typeface="Arial"/>
              </a:rPr>
              <a:t>1. Uhka tai väkivalta </a:t>
            </a:r>
          </a:p>
          <a:p>
            <a:r>
              <a:rPr lang="fi-FI" sz="1600" dirty="0">
                <a:cs typeface="Arial"/>
              </a:rPr>
              <a:t>2. </a:t>
            </a:r>
            <a:r>
              <a:rPr lang="fi-FI" sz="1600" dirty="0"/>
              <a:t>Muu </a:t>
            </a:r>
            <a:endParaRPr lang="fi-FI" sz="1600" dirty="0">
              <a:cs typeface="Arial"/>
            </a:endParaRPr>
          </a:p>
          <a:p>
            <a:r>
              <a:rPr lang="fi-FI" sz="1600" dirty="0">
                <a:cs typeface="Arial"/>
              </a:rPr>
              <a:t>3. Sisäilmaan liittyvä oire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079869" y="1674287"/>
            <a:ext cx="4993943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>
                <a:solidFill>
                  <a:schemeClr val="accent5"/>
                </a:solidFill>
              </a:rPr>
              <a:t>Lakisääteinen henkilöstömitoitus: </a:t>
            </a:r>
            <a:endParaRPr lang="fi-FI" sz="1600" b="1" baseline="0">
              <a:solidFill>
                <a:schemeClr val="accent5"/>
              </a:solidFill>
            </a:endParaRPr>
          </a:p>
          <a:p>
            <a:r>
              <a:rPr lang="fi-FI" sz="1400"/>
              <a:t>Lastensuojelun henkilöstömitoitus 39 asiakasta/sosiaalityöntekijä (enintään 35)​</a:t>
            </a:r>
            <a:endParaRPr lang="fi-FI" sz="1400">
              <a:cs typeface="Arial"/>
            </a:endParaRPr>
          </a:p>
          <a:p>
            <a:r>
              <a:rPr lang="fi-FI" sz="1400"/>
              <a:t>Äitiysneuvola 60 asiakasta/terveydenhoitaja (min 38-maks 76​</a:t>
            </a:r>
            <a:endParaRPr lang="fi-FI" sz="1400">
              <a:cs typeface="Arial"/>
            </a:endParaRPr>
          </a:p>
          <a:p>
            <a:r>
              <a:rPr lang="fi-FI" sz="1400"/>
              <a:t>Lastenneuvola 250 lasta/terveydenhoitaja (</a:t>
            </a:r>
            <a:r>
              <a:rPr lang="fi-FI" sz="1400" err="1"/>
              <a:t>maks</a:t>
            </a:r>
            <a:r>
              <a:rPr lang="fi-FI" sz="1400"/>
              <a:t> 320)​</a:t>
            </a:r>
            <a:endParaRPr lang="fi-FI" sz="1400">
              <a:cs typeface="Arial"/>
            </a:endParaRPr>
          </a:p>
          <a:p>
            <a:r>
              <a:rPr lang="fi-FI" sz="1400"/>
              <a:t>Kouluterveydenhuolto 402 oppilasta/terveydenhoitaja (</a:t>
            </a:r>
            <a:r>
              <a:rPr lang="fi-FI" sz="1400" err="1"/>
              <a:t>maks</a:t>
            </a:r>
            <a:r>
              <a:rPr lang="fi-FI" sz="1400"/>
              <a:t> 460)​</a:t>
            </a:r>
            <a:endParaRPr lang="fi-FI" sz="1400">
              <a:cs typeface="Arial"/>
            </a:endParaRPr>
          </a:p>
          <a:p>
            <a:r>
              <a:rPr lang="fi-FI" sz="1400"/>
              <a:t>Opiskeluterveydenhuolto 530 </a:t>
            </a:r>
            <a:r>
              <a:rPr lang="fi-FI" sz="1400" err="1"/>
              <a:t>opisk</a:t>
            </a:r>
            <a:r>
              <a:rPr lang="fi-FI" sz="1400"/>
              <a:t>/terveydenhoitaja (maks. 570),​ Oppilashuollon psykologit 1/780 ei toteudu, täydennetään ostopalveluilla, ​</a:t>
            </a:r>
            <a:endParaRPr lang="fi-FI" sz="1400">
              <a:cs typeface="Arial"/>
            </a:endParaRPr>
          </a:p>
          <a:p>
            <a:r>
              <a:rPr lang="fi-FI" sz="1400"/>
              <a:t>Kuraattorit 1/670 toteutuu pääosin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1" y="4124782"/>
            <a:ext cx="2258047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Sairaspoissaolopäivät/ työssäolopäivät %</a:t>
            </a:r>
            <a:endParaRPr lang="fi-FI" sz="1400" b="1" dirty="0">
              <a:solidFill>
                <a:schemeClr val="accent5"/>
              </a:solidFill>
            </a:endParaRPr>
          </a:p>
          <a:p>
            <a:pPr algn="ctr"/>
            <a:endParaRPr lang="fi-FI" b="1">
              <a:cs typeface="Arial"/>
            </a:endParaRPr>
          </a:p>
          <a:p>
            <a:r>
              <a:rPr lang="fi-FI" b="1" dirty="0">
                <a:cs typeface="Arial"/>
              </a:rPr>
              <a:t>4,0% / (4,5%)</a:t>
            </a:r>
          </a:p>
          <a:p>
            <a:pPr algn="ctr"/>
            <a:endParaRPr lang="fi-FI" b="1">
              <a:cs typeface="Arial"/>
            </a:endParaRPr>
          </a:p>
          <a:p>
            <a:endParaRPr lang="fi-FI">
              <a:solidFill>
                <a:schemeClr val="accent4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4293008" y="6042104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15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(15)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B298A2-1570-0629-174C-7CE6BA493E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64326" y="4467991"/>
            <a:ext cx="5109486" cy="27084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Työhyvinvointia edistävät toimenpiteet:</a:t>
            </a:r>
          </a:p>
          <a:p>
            <a:r>
              <a:rPr lang="fi-FI" sz="1400" dirty="0"/>
              <a:t>Aktiivinen </a:t>
            </a:r>
            <a:r>
              <a:rPr lang="fi-FI" sz="1400" dirty="0">
                <a:ea typeface="+mn-lt"/>
                <a:cs typeface="+mn-lt"/>
              </a:rPr>
              <a:t>johtaminen ja henkilöstön osallistaminen ovat osa toimintakulttuuriamme. Autamme ja tuemme toisiamme sekä suunnittelemme toimintaa ja muutoksia yhdessä.</a:t>
            </a:r>
            <a:endParaRPr lang="fi-FI" sz="1400" dirty="0"/>
          </a:p>
          <a:p>
            <a:r>
              <a:rPr lang="fi-FI" sz="1400" dirty="0">
                <a:ea typeface="+mn-lt"/>
                <a:cs typeface="+mn-lt"/>
              </a:rPr>
              <a:t>Pidämme säännöllisiä työpaikkakokouksia, käytössämme ovat selkeät ohjeet ja yhdessä sovitut toimintatavat. Kehityskeskustelut ja hyvä perehdytys ovat osa toimintaamme. Tarjoamme varhaista tukea ja työnohjausta sekä järjestämme työkykyä ja työhyvinvointia tukevaa toimintaa.</a:t>
            </a:r>
            <a:endParaRPr lang="fi-FI" dirty="0"/>
          </a:p>
          <a:p>
            <a:endParaRPr lang="fi-FI" sz="1400" dirty="0">
              <a:cs typeface="Arial"/>
            </a:endParaRPr>
          </a:p>
          <a:p>
            <a:endParaRPr lang="fi-FI" sz="1400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CC780-211C-FC33-619F-8781E1CF04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675" t="2749" r="15987" b="36779"/>
          <a:stretch/>
        </p:blipFill>
        <p:spPr>
          <a:xfrm>
            <a:off x="3709516" y="4728520"/>
            <a:ext cx="2942633" cy="1459042"/>
          </a:xfrm>
          <a:prstGeom prst="rect">
            <a:avLst/>
          </a:prstGeom>
        </p:spPr>
      </p:pic>
      <p:cxnSp>
        <p:nvCxnSpPr>
          <p:cNvPr id="8" name="Straight Arrow Connector 7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B38D2024-59AC-2FCA-799C-ED1D51139DE3}"/>
              </a:ext>
            </a:extLst>
          </p:cNvPr>
          <p:cNvCxnSpPr>
            <a:cxnSpLocks/>
          </p:cNvCxnSpPr>
          <p:nvPr/>
        </p:nvCxnSpPr>
        <p:spPr>
          <a:xfrm flipV="1">
            <a:off x="5182188" y="5241834"/>
            <a:ext cx="73435" cy="7438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6bfd946-06b4-417f-9fcd-3138f4a5bdbf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6DDD6A59D75C46BC3F25CFEB77FB8E" ma:contentTypeVersion="6" ma:contentTypeDescription="Skapa ett nytt dokument." ma:contentTypeScope="" ma:versionID="1a5241f37007fd7c13cc9bad5fddf54c">
  <xsd:schema xmlns:xsd="http://www.w3.org/2001/XMLSchema" xmlns:xs="http://www.w3.org/2001/XMLSchema" xmlns:p="http://schemas.microsoft.com/office/2006/metadata/properties" xmlns:ns2="288c518c-0498-40ce-baa2-d6600c8cec9f" xmlns:ns3="36bfd946-06b4-417f-9fcd-3138f4a5bdbf" targetNamespace="http://schemas.microsoft.com/office/2006/metadata/properties" ma:root="true" ma:fieldsID="239507580ff94e7086e453361839442f" ns2:_="" ns3:_="">
    <xsd:import namespace="288c518c-0498-40ce-baa2-d6600c8cec9f"/>
    <xsd:import namespace="36bfd946-06b4-417f-9fcd-3138f4a5bd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8c518c-0498-40ce-baa2-d6600c8cec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fd946-06b4-417f-9fcd-3138f4a5bdb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1BDA3F-9081-465D-A0C8-DF261C8C3C7F}">
  <ds:schemaRefs>
    <ds:schemaRef ds:uri="288c518c-0498-40ce-baa2-d6600c8cec9f"/>
    <ds:schemaRef ds:uri="36bfd946-06b4-417f-9fcd-3138f4a5bdb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57E290-3E50-49D4-AD55-AC1C846C54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8c518c-0498-40ce-baa2-d6600c8cec9f"/>
    <ds:schemaRef ds:uri="36bfd946-06b4-417f-9fcd-3138f4a5bd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Application>Microsoft Office PowerPoint</Application>
  <PresentationFormat>Widescreen</PresentationFormat>
  <Slides>7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OVHP_teema</vt:lpstr>
      <vt:lpstr>1_OVHP_teema</vt:lpstr>
      <vt:lpstr>Omavalvonnan seurantatietojen raportointi</vt:lpstr>
      <vt:lpstr>Saatavuus terveydenhuollossa</vt:lpstr>
      <vt:lpstr>Saatavuus sosiaalihuollossa</vt:lpstr>
      <vt:lpstr>Turvallisuus ja laatu</vt:lpstr>
      <vt:lpstr>Asiakaskokemus</vt:lpstr>
      <vt:lpstr>Osallisuus</vt:lpstr>
      <vt:lpstr>Henkilöstö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revision>132</cp:revision>
  <dcterms:created xsi:type="dcterms:W3CDTF">2023-11-14T05:41:58Z</dcterms:created>
  <dcterms:modified xsi:type="dcterms:W3CDTF">2026-09-23T04:47:33Z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0x010100556DDD6A59D75C46BC3F25CFEB77FB8E</vt:lpwstr>
  </property>
  <property fmtid="{D5CDD505-2E9C-101B-9397-08002B2CF9AE}" pid="3" name="MediaServiceImageTags">
    <vt:lpwstr/>
  </property>
  <property fmtid="{D5CDD505-2E9C-101B-9397-08002B2CF9AE}" pid="4" name="Order">
    <vt:r8>247400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