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comments/modernComment_233_62DC17AC.xml" ContentType="application/vnd.ms-powerpoint.comment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omments/modernComment_244_712695BD.xml" ContentType="application/vnd.ms-powerpoint.comment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4"/>
    <p:sldMasterId id="2147483710" r:id="rId5"/>
  </p:sldMasterIdLst>
  <p:notesMasterIdLst>
    <p:notesMasterId r:id="rId12"/>
  </p:notesMasterIdLst>
  <p:handoutMasterIdLst>
    <p:handoutMasterId r:id="rId13"/>
  </p:handoutMasterIdLst>
  <p:sldIdLst>
    <p:sldId id="256" r:id="rId6"/>
    <p:sldId id="562" r:id="rId7"/>
    <p:sldId id="563" r:id="rId8"/>
    <p:sldId id="452" r:id="rId9"/>
    <p:sldId id="579" r:id="rId10"/>
    <p:sldId id="580" r:id="rId11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4294503-7F91-146A-3DA3-8E88E28BAFE1}" name="Mäkinen Camilla" initials="CM" userId="S::camilla.makinen@ovph.fi::08b40afd-0646-4c4b-a542-b1647c187a03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ranö Anna" initials="GA [2]" lastIdx="4" clrIdx="0">
    <p:extLst>
      <p:ext uri="{19B8F6BF-5375-455C-9EA6-DF929625EA0E}">
        <p15:presenceInfo xmlns:p15="http://schemas.microsoft.com/office/powerpoint/2012/main" userId="S::anna.grano@ovph.fi::a50b3b0e-1daf-4c22-886c-a5e083b437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98DE94-7A3C-A62D-DF04-8A1A31E6D1BB}" v="1" dt="2026-09-28T13:21:42.637"/>
    <p1510:client id="{710B9D92-5D34-1D03-8204-CD09CBA37E4A}" v="34" dt="2026-09-28T13:01:33.18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2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5.xml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commentAuthors" Target="comment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äkinen Camilla" userId="08b40afd-0646-4c4b-a542-b1647c187a03" providerId="ADAL" clId="{F5377E64-6FD4-4DB4-9EDF-7CBBDE4A48E9}"/>
    <pc:docChg chg="modSld">
      <pc:chgData name="Mäkinen Camilla" userId="08b40afd-0646-4c4b-a542-b1647c187a03" providerId="ADAL" clId="{F5377E64-6FD4-4DB4-9EDF-7CBBDE4A48E9}" dt="2026-09-13T12:32:40.448" v="460" actId="20577"/>
      <pc:docMkLst>
        <pc:docMk/>
      </pc:docMkLst>
      <pc:sldChg chg="modSp mod">
        <pc:chgData name="Mäkinen Camilla" userId="08b40afd-0646-4c4b-a542-b1647c187a03" providerId="ADAL" clId="{F5377E64-6FD4-4DB4-9EDF-7CBBDE4A48E9}" dt="2026-09-13T11:50:03.035" v="272" actId="20577"/>
        <pc:sldMkLst>
          <pc:docMk/>
          <pc:sldMk cId="711752635" sldId="452"/>
        </pc:sldMkLst>
        <pc:spChg chg="mod">
          <ac:chgData name="Mäkinen Camilla" userId="08b40afd-0646-4c4b-a542-b1647c187a03" providerId="ADAL" clId="{F5377E64-6FD4-4DB4-9EDF-7CBBDE4A48E9}" dt="2026-09-13T11:45:26.430" v="214" actId="20577"/>
          <ac:spMkLst>
            <pc:docMk/>
            <pc:sldMk cId="711752635" sldId="452"/>
            <ac:spMk id="4" creationId="{88AD95C6-BCA0-C11E-FFBC-ADDBE23D28ED}"/>
          </ac:spMkLst>
        </pc:spChg>
        <pc:spChg chg="mod">
          <ac:chgData name="Mäkinen Camilla" userId="08b40afd-0646-4c4b-a542-b1647c187a03" providerId="ADAL" clId="{F5377E64-6FD4-4DB4-9EDF-7CBBDE4A48E9}" dt="2026-09-13T11:47:15.276" v="240" actId="20577"/>
          <ac:spMkLst>
            <pc:docMk/>
            <pc:sldMk cId="711752635" sldId="452"/>
            <ac:spMk id="6" creationId="{FC92C84C-5C3B-F151-B025-3AE820B9A966}"/>
          </ac:spMkLst>
        </pc:spChg>
        <pc:spChg chg="mod">
          <ac:chgData name="Mäkinen Camilla" userId="08b40afd-0646-4c4b-a542-b1647c187a03" providerId="ADAL" clId="{F5377E64-6FD4-4DB4-9EDF-7CBBDE4A48E9}" dt="2026-09-13T11:46:55.197" v="232" actId="20577"/>
          <ac:spMkLst>
            <pc:docMk/>
            <pc:sldMk cId="711752635" sldId="452"/>
            <ac:spMk id="8" creationId="{E813F58C-C780-EB84-E9DC-197FFF85751B}"/>
          </ac:spMkLst>
        </pc:spChg>
        <pc:spChg chg="mod">
          <ac:chgData name="Mäkinen Camilla" userId="08b40afd-0646-4c4b-a542-b1647c187a03" providerId="ADAL" clId="{F5377E64-6FD4-4DB4-9EDF-7CBBDE4A48E9}" dt="2026-09-13T11:48:10.405" v="252" actId="20577"/>
          <ac:spMkLst>
            <pc:docMk/>
            <pc:sldMk cId="711752635" sldId="452"/>
            <ac:spMk id="10" creationId="{D05A3689-C501-4953-E1F0-5AC35DB95161}"/>
          </ac:spMkLst>
        </pc:spChg>
        <pc:spChg chg="mod">
          <ac:chgData name="Mäkinen Camilla" userId="08b40afd-0646-4c4b-a542-b1647c187a03" providerId="ADAL" clId="{F5377E64-6FD4-4DB4-9EDF-7CBBDE4A48E9}" dt="2026-09-13T11:47:52.204" v="246" actId="20577"/>
          <ac:spMkLst>
            <pc:docMk/>
            <pc:sldMk cId="711752635" sldId="452"/>
            <ac:spMk id="11" creationId="{F072D9F9-54CA-6247-2E21-04389A729E30}"/>
          </ac:spMkLst>
        </pc:spChg>
        <pc:spChg chg="mod">
          <ac:chgData name="Mäkinen Camilla" userId="08b40afd-0646-4c4b-a542-b1647c187a03" providerId="ADAL" clId="{F5377E64-6FD4-4DB4-9EDF-7CBBDE4A48E9}" dt="2026-09-13T11:45:32.534" v="216" actId="20577"/>
          <ac:spMkLst>
            <pc:docMk/>
            <pc:sldMk cId="711752635" sldId="452"/>
            <ac:spMk id="12" creationId="{00000000-0000-0000-0000-000000000000}"/>
          </ac:spMkLst>
        </pc:spChg>
        <pc:spChg chg="mod">
          <ac:chgData name="Mäkinen Camilla" userId="08b40afd-0646-4c4b-a542-b1647c187a03" providerId="ADAL" clId="{F5377E64-6FD4-4DB4-9EDF-7CBBDE4A48E9}" dt="2026-09-13T11:48:35.859" v="260" actId="20577"/>
          <ac:spMkLst>
            <pc:docMk/>
            <pc:sldMk cId="711752635" sldId="452"/>
            <ac:spMk id="14" creationId="{A52C1C1D-3F16-BDAD-4824-BA1E16A22AAB}"/>
          </ac:spMkLst>
        </pc:spChg>
        <pc:spChg chg="mod">
          <ac:chgData name="Mäkinen Camilla" userId="08b40afd-0646-4c4b-a542-b1647c187a03" providerId="ADAL" clId="{F5377E64-6FD4-4DB4-9EDF-7CBBDE4A48E9}" dt="2026-09-13T11:48:46.284" v="262" actId="20577"/>
          <ac:spMkLst>
            <pc:docMk/>
            <pc:sldMk cId="711752635" sldId="452"/>
            <ac:spMk id="15" creationId="{91F4ED22-B579-FFEA-25A3-E180B31A858F}"/>
          </ac:spMkLst>
        </pc:spChg>
        <pc:spChg chg="mod">
          <ac:chgData name="Mäkinen Camilla" userId="08b40afd-0646-4c4b-a542-b1647c187a03" providerId="ADAL" clId="{F5377E64-6FD4-4DB4-9EDF-7CBBDE4A48E9}" dt="2026-09-13T11:49:12.171" v="268" actId="20577"/>
          <ac:spMkLst>
            <pc:docMk/>
            <pc:sldMk cId="711752635" sldId="452"/>
            <ac:spMk id="16" creationId="{663C17BA-C20A-A873-70A7-07D9EBCB38FD}"/>
          </ac:spMkLst>
        </pc:spChg>
        <pc:spChg chg="mod">
          <ac:chgData name="Mäkinen Camilla" userId="08b40afd-0646-4c4b-a542-b1647c187a03" providerId="ADAL" clId="{F5377E64-6FD4-4DB4-9EDF-7CBBDE4A48E9}" dt="2026-09-13T11:50:03.035" v="272" actId="20577"/>
          <ac:spMkLst>
            <pc:docMk/>
            <pc:sldMk cId="711752635" sldId="452"/>
            <ac:spMk id="17" creationId="{DF3BAA92-15CD-634E-EE8B-B88EC1158307}"/>
          </ac:spMkLst>
        </pc:spChg>
        <pc:spChg chg="mod">
          <ac:chgData name="Mäkinen Camilla" userId="08b40afd-0646-4c4b-a542-b1647c187a03" providerId="ADAL" clId="{F5377E64-6FD4-4DB4-9EDF-7CBBDE4A48E9}" dt="2026-09-13T11:46:05.861" v="226" actId="20577"/>
          <ac:spMkLst>
            <pc:docMk/>
            <pc:sldMk cId="711752635" sldId="452"/>
            <ac:spMk id="27" creationId="{969C7632-2037-DC81-7947-77FA212BAD99}"/>
          </ac:spMkLst>
        </pc:spChg>
      </pc:sldChg>
      <pc:sldChg chg="modSp mod">
        <pc:chgData name="Mäkinen Camilla" userId="08b40afd-0646-4c4b-a542-b1647c187a03" providerId="ADAL" clId="{F5377E64-6FD4-4DB4-9EDF-7CBBDE4A48E9}" dt="2026-09-13T12:32:40.448" v="460" actId="20577"/>
        <pc:sldMkLst>
          <pc:docMk/>
          <pc:sldMk cId="550267891" sldId="562"/>
        </pc:sldMkLst>
        <pc:spChg chg="mod">
          <ac:chgData name="Mäkinen Camilla" userId="08b40afd-0646-4c4b-a542-b1647c187a03" providerId="ADAL" clId="{F5377E64-6FD4-4DB4-9EDF-7CBBDE4A48E9}" dt="2026-09-13T12:32:40.448" v="460" actId="20577"/>
          <ac:spMkLst>
            <pc:docMk/>
            <pc:sldMk cId="550267891" sldId="562"/>
            <ac:spMk id="8" creationId="{F1B8EDDC-940B-BD35-84A1-1163B3466DE2}"/>
          </ac:spMkLst>
        </pc:spChg>
        <pc:spChg chg="mod">
          <ac:chgData name="Mäkinen Camilla" userId="08b40afd-0646-4c4b-a542-b1647c187a03" providerId="ADAL" clId="{F5377E64-6FD4-4DB4-9EDF-7CBBDE4A48E9}" dt="2026-09-13T12:29:50.138" v="402" actId="20577"/>
          <ac:spMkLst>
            <pc:docMk/>
            <pc:sldMk cId="550267891" sldId="562"/>
            <ac:spMk id="9" creationId="{6293015D-D1AE-6165-00F6-D490CA772E38}"/>
          </ac:spMkLst>
        </pc:spChg>
      </pc:sldChg>
      <pc:sldChg chg="modSp mod">
        <pc:chgData name="Mäkinen Camilla" userId="08b40afd-0646-4c4b-a542-b1647c187a03" providerId="ADAL" clId="{F5377E64-6FD4-4DB4-9EDF-7CBBDE4A48E9}" dt="2026-09-13T11:41:02.871" v="200" actId="20577"/>
        <pc:sldMkLst>
          <pc:docMk/>
          <pc:sldMk cId="1658591148" sldId="563"/>
        </pc:sldMkLst>
        <pc:spChg chg="mod">
          <ac:chgData name="Mäkinen Camilla" userId="08b40afd-0646-4c4b-a542-b1647c187a03" providerId="ADAL" clId="{F5377E64-6FD4-4DB4-9EDF-7CBBDE4A48E9}" dt="2026-09-13T11:16:12.269" v="128" actId="20577"/>
          <ac:spMkLst>
            <pc:docMk/>
            <pc:sldMk cId="1658591148" sldId="563"/>
            <ac:spMk id="15" creationId="{15956D0F-8A7D-B8D5-5ACE-D0EBD28EE0A9}"/>
          </ac:spMkLst>
        </pc:spChg>
        <pc:spChg chg="mod">
          <ac:chgData name="Mäkinen Camilla" userId="08b40afd-0646-4c4b-a542-b1647c187a03" providerId="ADAL" clId="{F5377E64-6FD4-4DB4-9EDF-7CBBDE4A48E9}" dt="2026-09-13T11:41:02.871" v="200" actId="20577"/>
          <ac:spMkLst>
            <pc:docMk/>
            <pc:sldMk cId="1658591148" sldId="563"/>
            <ac:spMk id="35" creationId="{1452C5F8-1BEF-D999-6460-DAE3985EA160}"/>
          </ac:spMkLst>
        </pc:spChg>
        <pc:spChg chg="mod">
          <ac:chgData name="Mäkinen Camilla" userId="08b40afd-0646-4c4b-a542-b1647c187a03" providerId="ADAL" clId="{F5377E64-6FD4-4DB4-9EDF-7CBBDE4A48E9}" dt="2026-09-13T11:09:30.721" v="11" actId="20577"/>
          <ac:spMkLst>
            <pc:docMk/>
            <pc:sldMk cId="1658591148" sldId="563"/>
            <ac:spMk id="37" creationId="{62FE2FFB-F344-4344-940D-26D2C6046DF3}"/>
          </ac:spMkLst>
        </pc:spChg>
      </pc:sldChg>
      <pc:sldChg chg="modSp mod">
        <pc:chgData name="Mäkinen Camilla" userId="08b40afd-0646-4c4b-a542-b1647c187a03" providerId="ADAL" clId="{F5377E64-6FD4-4DB4-9EDF-7CBBDE4A48E9}" dt="2026-09-13T12:00:06.177" v="294" actId="20577"/>
        <pc:sldMkLst>
          <pc:docMk/>
          <pc:sldMk cId="1898354109" sldId="580"/>
        </pc:sldMkLst>
        <pc:spChg chg="mod">
          <ac:chgData name="Mäkinen Camilla" userId="08b40afd-0646-4c4b-a542-b1647c187a03" providerId="ADAL" clId="{F5377E64-6FD4-4DB4-9EDF-7CBBDE4A48E9}" dt="2026-09-13T11:23:02.947" v="167" actId="20577"/>
          <ac:spMkLst>
            <pc:docMk/>
            <pc:sldMk cId="1898354109" sldId="580"/>
            <ac:spMk id="6" creationId="{6B29DF03-3E5E-F5BD-1388-9DB8FC99458C}"/>
          </ac:spMkLst>
        </pc:spChg>
        <pc:spChg chg="mod">
          <ac:chgData name="Mäkinen Camilla" userId="08b40afd-0646-4c4b-a542-b1647c187a03" providerId="ADAL" clId="{F5377E64-6FD4-4DB4-9EDF-7CBBDE4A48E9}" dt="2026-09-13T11:57:35.546" v="286" actId="20577"/>
          <ac:spMkLst>
            <pc:docMk/>
            <pc:sldMk cId="1898354109" sldId="580"/>
            <ac:spMk id="9" creationId="{C2510217-0C8D-2E97-58A5-04DBA954B1AA}"/>
          </ac:spMkLst>
        </pc:spChg>
        <pc:spChg chg="mod">
          <ac:chgData name="Mäkinen Camilla" userId="08b40afd-0646-4c4b-a542-b1647c187a03" providerId="ADAL" clId="{F5377E64-6FD4-4DB4-9EDF-7CBBDE4A48E9}" dt="2026-09-13T11:58:41.538" v="291" actId="20577"/>
          <ac:spMkLst>
            <pc:docMk/>
            <pc:sldMk cId="1898354109" sldId="580"/>
            <ac:spMk id="11" creationId="{0C6C33A5-345B-5CC9-4D47-71B591630B52}"/>
          </ac:spMkLst>
        </pc:spChg>
        <pc:spChg chg="mod">
          <ac:chgData name="Mäkinen Camilla" userId="08b40afd-0646-4c4b-a542-b1647c187a03" providerId="ADAL" clId="{F5377E64-6FD4-4DB4-9EDF-7CBBDE4A48E9}" dt="2026-09-13T12:00:06.177" v="294" actId="20577"/>
          <ac:spMkLst>
            <pc:docMk/>
            <pc:sldMk cId="1898354109" sldId="580"/>
            <ac:spMk id="19" creationId="{1CE3ECC4-2766-0EF7-1123-7E6207D264DE}"/>
          </ac:spMkLst>
        </pc:spChg>
        <pc:cxnChg chg="mod">
          <ac:chgData name="Mäkinen Camilla" userId="08b40afd-0646-4c4b-a542-b1647c187a03" providerId="ADAL" clId="{F5377E64-6FD4-4DB4-9EDF-7CBBDE4A48E9}" dt="2026-09-13T11:59:23.898" v="293" actId="14100"/>
          <ac:cxnSpMkLst>
            <pc:docMk/>
            <pc:sldMk cId="1898354109" sldId="580"/>
            <ac:cxnSpMk id="8" creationId="{057CD5B4-30A8-F114-7D97-C6BE483D2698}"/>
          </ac:cxnSpMkLst>
        </pc:cxnChg>
      </pc:sldChg>
    </pc:docChg>
  </pc:docChgLst>
  <pc:docChgLst>
    <pc:chgData name="Mäkinen Camilla" userId="S::camilla.makinen@ovph.fi::08b40afd-0646-4c4b-a542-b1647c187a03" providerId="AD" clId="Web-{94B5EE73-39F8-F193-80D0-EA32D34D5740}"/>
    <pc:docChg chg="modSld">
      <pc:chgData name="Mäkinen Camilla" userId="S::camilla.makinen@ovph.fi::08b40afd-0646-4c4b-a542-b1647c187a03" providerId="AD" clId="Web-{94B5EE73-39F8-F193-80D0-EA32D34D5740}" dt="2026-09-15T13:34:37.147" v="6" actId="20577"/>
      <pc:docMkLst>
        <pc:docMk/>
      </pc:docMkLst>
      <pc:sldChg chg="modSp">
        <pc:chgData name="Mäkinen Camilla" userId="S::camilla.makinen@ovph.fi::08b40afd-0646-4c4b-a542-b1647c187a03" providerId="AD" clId="Web-{94B5EE73-39F8-F193-80D0-EA32D34D5740}" dt="2026-09-15T13:23:38.499" v="3" actId="20577"/>
        <pc:sldMkLst>
          <pc:docMk/>
          <pc:sldMk cId="711752635" sldId="452"/>
        </pc:sldMkLst>
        <pc:spChg chg="mod">
          <ac:chgData name="Mäkinen Camilla" userId="S::camilla.makinen@ovph.fi::08b40afd-0646-4c4b-a542-b1647c187a03" providerId="AD" clId="Web-{94B5EE73-39F8-F193-80D0-EA32D34D5740}" dt="2026-09-15T13:23:38.499" v="3" actId="20577"/>
          <ac:spMkLst>
            <pc:docMk/>
            <pc:sldMk cId="711752635" sldId="452"/>
            <ac:spMk id="27" creationId="{969C7632-2037-DC81-7947-77FA212BAD99}"/>
          </ac:spMkLst>
        </pc:spChg>
      </pc:sldChg>
      <pc:sldChg chg="modSp">
        <pc:chgData name="Mäkinen Camilla" userId="S::camilla.makinen@ovph.fi::08b40afd-0646-4c4b-a542-b1647c187a03" providerId="AD" clId="Web-{94B5EE73-39F8-F193-80D0-EA32D34D5740}" dt="2026-09-15T13:34:37.147" v="6" actId="20577"/>
        <pc:sldMkLst>
          <pc:docMk/>
          <pc:sldMk cId="1898354109" sldId="580"/>
        </pc:sldMkLst>
        <pc:spChg chg="mod">
          <ac:chgData name="Mäkinen Camilla" userId="S::camilla.makinen@ovph.fi::08b40afd-0646-4c4b-a542-b1647c187a03" providerId="AD" clId="Web-{94B5EE73-39F8-F193-80D0-EA32D34D5740}" dt="2026-09-15T13:34:37.147" v="6" actId="20577"/>
          <ac:spMkLst>
            <pc:docMk/>
            <pc:sldMk cId="1898354109" sldId="580"/>
            <ac:spMk id="9" creationId="{C2510217-0C8D-2E97-58A5-04DBA954B1AA}"/>
          </ac:spMkLst>
        </pc:spChg>
        <pc:spChg chg="mod">
          <ac:chgData name="Mäkinen Camilla" userId="S::camilla.makinen@ovph.fi::08b40afd-0646-4c4b-a542-b1647c187a03" providerId="AD" clId="Web-{94B5EE73-39F8-F193-80D0-EA32D34D5740}" dt="2026-09-15T13:26:21.470" v="5" actId="20577"/>
          <ac:spMkLst>
            <pc:docMk/>
            <pc:sldMk cId="1898354109" sldId="580"/>
            <ac:spMk id="11" creationId="{0C6C33A5-345B-5CC9-4D47-71B591630B52}"/>
          </ac:spMkLst>
        </pc:spChg>
      </pc:sldChg>
    </pc:docChg>
  </pc:docChgLst>
  <pc:docChgLst>
    <pc:chgData name="Hägglund Annika" userId="S::annika.hagglund@ovph.fi::5fa81f93-0697-4db6-b199-19537d9def23" providerId="AD" clId="Web-{453C6CF8-198A-A910-39B2-77855E31FBFF}"/>
    <pc:docChg chg="modSld">
      <pc:chgData name="Hägglund Annika" userId="S::annika.hagglund@ovph.fi::5fa81f93-0697-4db6-b199-19537d9def23" providerId="AD" clId="Web-{453C6CF8-198A-A910-39B2-77855E31FBFF}" dt="2026-09-11T12:25:44.085" v="5" actId="20577"/>
      <pc:docMkLst>
        <pc:docMk/>
      </pc:docMkLst>
      <pc:sldChg chg="modSp">
        <pc:chgData name="Hägglund Annika" userId="S::annika.hagglund@ovph.fi::5fa81f93-0697-4db6-b199-19537d9def23" providerId="AD" clId="Web-{453C6CF8-198A-A910-39B2-77855E31FBFF}" dt="2026-09-11T12:25:44.085" v="5" actId="20577"/>
        <pc:sldMkLst>
          <pc:docMk/>
          <pc:sldMk cId="1257341781" sldId="256"/>
        </pc:sldMkLst>
        <pc:spChg chg="mod">
          <ac:chgData name="Hägglund Annika" userId="S::annika.hagglund@ovph.fi::5fa81f93-0697-4db6-b199-19537d9def23" providerId="AD" clId="Web-{453C6CF8-198A-A910-39B2-77855E31FBFF}" dt="2026-09-11T12:25:44.085" v="5" actId="20577"/>
          <ac:spMkLst>
            <pc:docMk/>
            <pc:sldMk cId="1257341781" sldId="256"/>
            <ac:spMk id="3" creationId="{CE2751FD-BF62-47E2-835B-FEDE70EA777A}"/>
          </ac:spMkLst>
        </pc:spChg>
      </pc:sldChg>
    </pc:docChg>
  </pc:docChgLst>
  <pc:docChgLst>
    <pc:chgData name="Mäkinen Camilla" userId="S::camilla.makinen@ovph.fi::08b40afd-0646-4c4b-a542-b1647c187a03" providerId="AD" clId="Web-{CB3C4813-819F-CB02-9748-88C60287B8D5}"/>
    <pc:docChg chg="modSld">
      <pc:chgData name="Mäkinen Camilla" userId="S::camilla.makinen@ovph.fi::08b40afd-0646-4c4b-a542-b1647c187a03" providerId="AD" clId="Web-{CB3C4813-819F-CB02-9748-88C60287B8D5}" dt="2026-09-13T11:08:32.040" v="17" actId="20577"/>
      <pc:docMkLst>
        <pc:docMk/>
      </pc:docMkLst>
      <pc:sldChg chg="modSp">
        <pc:chgData name="Mäkinen Camilla" userId="S::camilla.makinen@ovph.fi::08b40afd-0646-4c4b-a542-b1647c187a03" providerId="AD" clId="Web-{CB3C4813-819F-CB02-9748-88C60287B8D5}" dt="2026-09-13T11:08:32.040" v="17" actId="20577"/>
        <pc:sldMkLst>
          <pc:docMk/>
          <pc:sldMk cId="1658591148" sldId="563"/>
        </pc:sldMkLst>
        <pc:spChg chg="mod">
          <ac:chgData name="Mäkinen Camilla" userId="S::camilla.makinen@ovph.fi::08b40afd-0646-4c4b-a542-b1647c187a03" providerId="AD" clId="Web-{CB3C4813-819F-CB02-9748-88C60287B8D5}" dt="2026-09-13T11:08:32.040" v="17" actId="20577"/>
          <ac:spMkLst>
            <pc:docMk/>
            <pc:sldMk cId="1658591148" sldId="563"/>
            <ac:spMk id="19" creationId="{1CE3ECC4-2766-0EF7-1123-7E6207D264DE}"/>
          </ac:spMkLst>
        </pc:spChg>
      </pc:sldChg>
    </pc:docChg>
  </pc:docChgLst>
  <pc:docChgLst>
    <pc:chgData name="Mäkinen Camilla" userId="S::camilla.makinen@ovph.fi::08b40afd-0646-4c4b-a542-b1647c187a03" providerId="AD" clId="Web-{710B9D92-5D34-1D03-8204-CD09CBA37E4A}"/>
    <pc:docChg chg="modSld">
      <pc:chgData name="Mäkinen Camilla" userId="S::camilla.makinen@ovph.fi::08b40afd-0646-4c4b-a542-b1647c187a03" providerId="AD" clId="Web-{710B9D92-5D34-1D03-8204-CD09CBA37E4A}" dt="2026-09-28T13:01:31.699" v="16" actId="20577"/>
      <pc:docMkLst>
        <pc:docMk/>
      </pc:docMkLst>
      <pc:sldChg chg="modSp">
        <pc:chgData name="Mäkinen Camilla" userId="S::camilla.makinen@ovph.fi::08b40afd-0646-4c4b-a542-b1647c187a03" providerId="AD" clId="Web-{710B9D92-5D34-1D03-8204-CD09CBA37E4A}" dt="2026-09-28T12:57:26.474" v="10" actId="20577"/>
        <pc:sldMkLst>
          <pc:docMk/>
          <pc:sldMk cId="550267891" sldId="562"/>
        </pc:sldMkLst>
        <pc:spChg chg="mod">
          <ac:chgData name="Mäkinen Camilla" userId="S::camilla.makinen@ovph.fi::08b40afd-0646-4c4b-a542-b1647c187a03" providerId="AD" clId="Web-{710B9D92-5D34-1D03-8204-CD09CBA37E4A}" dt="2026-09-28T12:57:26.474" v="10" actId="20577"/>
          <ac:spMkLst>
            <pc:docMk/>
            <pc:sldMk cId="550267891" sldId="562"/>
            <ac:spMk id="9" creationId="{6293015D-D1AE-6165-00F6-D490CA772E38}"/>
          </ac:spMkLst>
        </pc:spChg>
      </pc:sldChg>
      <pc:sldChg chg="modSp">
        <pc:chgData name="Mäkinen Camilla" userId="S::camilla.makinen@ovph.fi::08b40afd-0646-4c4b-a542-b1647c187a03" providerId="AD" clId="Web-{710B9D92-5D34-1D03-8204-CD09CBA37E4A}" dt="2026-09-28T13:01:31.699" v="16" actId="20577"/>
        <pc:sldMkLst>
          <pc:docMk/>
          <pc:sldMk cId="1898354109" sldId="580"/>
        </pc:sldMkLst>
        <pc:spChg chg="mod">
          <ac:chgData name="Mäkinen Camilla" userId="S::camilla.makinen@ovph.fi::08b40afd-0646-4c4b-a542-b1647c187a03" providerId="AD" clId="Web-{710B9D92-5D34-1D03-8204-CD09CBA37E4A}" dt="2026-09-28T13:01:31.699" v="16" actId="20577"/>
          <ac:spMkLst>
            <pc:docMk/>
            <pc:sldMk cId="1898354109" sldId="580"/>
            <ac:spMk id="11" creationId="{0C6C33A5-345B-5CC9-4D47-71B591630B52}"/>
          </ac:spMkLst>
        </pc:spChg>
        <pc:spChg chg="mod">
          <ac:chgData name="Mäkinen Camilla" userId="S::camilla.makinen@ovph.fi::08b40afd-0646-4c4b-a542-b1647c187a03" providerId="AD" clId="Web-{710B9D92-5D34-1D03-8204-CD09CBA37E4A}" dt="2026-09-28T13:01:28.715" v="14" actId="20577"/>
          <ac:spMkLst>
            <pc:docMk/>
            <pc:sldMk cId="1898354109" sldId="580"/>
            <ac:spMk id="19" creationId="{1CE3ECC4-2766-0EF7-1123-7E6207D264DE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</c:v>
                </c:pt>
                <c:pt idx="1">
                  <c:v>17</c:v>
                </c:pt>
                <c:pt idx="2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CC-4AD5-BF42-673CA57A061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</c:v>
                </c:pt>
                <c:pt idx="1">
                  <c:v>13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60-45F1-BFFF-E040F0F12C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23</c:v>
                </c:pt>
                <c:pt idx="1">
                  <c:v>21</c:v>
                </c:pt>
                <c:pt idx="2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34-466C-A81D-6AE5416D837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21</c:v>
                </c:pt>
                <c:pt idx="1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DF-4CEB-A4BD-55437724662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0-43B5-96BF-408CFBFA77F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</c:v>
                </c:pt>
                <c:pt idx="1">
                  <c:v>3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0-43B5-96BF-408CFBFA77F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2025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5</c:v>
                </c:pt>
                <c:pt idx="1">
                  <c:v>1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0-43B5-96BF-408CFBFA77F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2026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i-FI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Sheet1!$A$2:$A$4</c:f>
              <c:strCache>
                <c:ptCount val="3"/>
                <c:pt idx="0">
                  <c:v>Tam-Huh</c:v>
                </c:pt>
                <c:pt idx="1">
                  <c:v>Tou-Elo</c:v>
                </c:pt>
                <c:pt idx="2">
                  <c:v>Syy-Jou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8</c:v>
                </c:pt>
                <c:pt idx="1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71-41EB-9E9B-1440B03B44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35601984"/>
        <c:axId val="535602312"/>
      </c:barChart>
      <c:catAx>
        <c:axId val="535601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2312"/>
        <c:crosses val="autoZero"/>
        <c:auto val="1"/>
        <c:lblAlgn val="ctr"/>
        <c:lblOffset val="100"/>
        <c:noMultiLvlLbl val="0"/>
      </c:catAx>
      <c:valAx>
        <c:axId val="53560231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fi-FI"/>
          </a:p>
        </c:txPr>
        <c:crossAx val="535601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fi-FI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solidFill>
            <a:schemeClr val="tx1"/>
          </a:solidFill>
        </a:defRPr>
      </a:pPr>
      <a:endParaRPr lang="fi-FI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omments/modernComment_233_62DC17AC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4B607E5E-BEE6-435D-9441-5B406C1E57CF}" authorId="{B4294503-7F91-146A-3DA3-8E88E28BAFE1}" created="2026-01-12T13:28:08.405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658591148" sldId="563"/>
      <ac:graphicFrameMk id="5" creationId="{00000000-0000-0000-0000-000000000000}"/>
    </ac:deMkLst>
    <p188:txBody>
      <a:bodyPr/>
      <a:lstStyle/>
      <a:p>
        <a:r>
          <a:rPr lang="fi-FI"/>
          <a:t>34</a:t>
        </a:r>
      </a:p>
    </p188:txBody>
  </p188:cm>
  <p188:cm id="{29D6290D-25C8-40E9-8C91-A9C95EC43824}" authorId="{B4294503-7F91-146A-3DA3-8E88E28BAFE1}" created="2026-05-11T11:51:59.964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658591148" sldId="563"/>
      <ac:spMk id="2" creationId="{00000000-0000-0000-0000-000000000000}"/>
    </ac:deMkLst>
    <p188:replyLst>
      <p188:reply id="{B67BCA84-085D-4B36-A25A-EF26801F400E}" authorId="{B4294503-7F91-146A-3DA3-8E88E28BAFE1}" created="2026-09-13T11:41:43.043">
        <p188:txBody>
          <a:bodyPr/>
          <a:lstStyle/>
          <a:p>
            <a:r>
              <a:rPr lang="fi-FI"/>
              <a:t>Tämä on ok</a:t>
            </a:r>
          </a:p>
        </p188:txBody>
      </p188:reply>
    </p188:replyLst>
    <p188:txBody>
      <a:bodyPr/>
      <a:lstStyle/>
      <a:p>
        <a:r>
          <a:rPr lang="en-US"/>
          <a:t>Uusi pylväs vuodelle </a:t>
        </a:r>
      </a:p>
    </p188:txBody>
  </p188:cm>
</p188:cmLst>
</file>

<file path=ppt/comments/modernComment_244_712695BD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F751E8F-F26C-467E-9AED-26494A50E8F1}" authorId="{B4294503-7F91-146A-3DA3-8E88E28BAFE1}" created="2026-05-11T11:58:45.798">
    <pc:sldMkLst xmlns:pc="http://schemas.microsoft.com/office/powerpoint/2013/main/command">
      <pc:docMk/>
      <pc:sldMk cId="1898354109" sldId="580"/>
    </pc:sldMkLst>
    <p188:replyLst>
      <p188:reply id="{5985E2E1-1BAE-44B2-9F74-6D6DC0B2BD60}" authorId="{B4294503-7F91-146A-3DA3-8E88E28BAFE1}" created="2026-09-13T11:20:54.973">
        <p188:txBody>
          <a:bodyPr/>
          <a:lstStyle/>
          <a:p>
            <a:r>
              <a:rPr lang="fi-FI"/>
              <a:t>Touko-elokuu -tiedot hammaslääk osuus lisätään</a:t>
            </a:r>
          </a:p>
        </p188:txBody>
      </p188:reply>
      <p188:reply id="{09118AE2-B943-4BFB-9A31-49E601186D59}" authorId="{B4294503-7F91-146A-3DA3-8E88E28BAFE1}" created="2026-09-13T11:59:54.056">
        <p188:txBody>
          <a:bodyPr/>
          <a:lstStyle/>
          <a:p>
            <a:r>
              <a:rPr lang="fi-FI"/>
              <a:t>NPS 5-8 ei löydy exreportista vielä</a:t>
            </a:r>
          </a:p>
        </p188:txBody>
      </p188:reply>
      <p188:reply id="{D740A233-ED35-4C98-8B7E-43D9647FCB1E}" authorId="{B4294503-7F91-146A-3DA3-8E88E28BAFE1}" created="2026-09-28T13:21:42.637">
        <p188:txBody>
          <a:bodyPr/>
          <a:lstStyle/>
          <a:p>
            <a:r>
              <a:rPr lang="en-US"/>
              <a:t>NPS ok exreport päivittynyt 28.9.26</a:t>
            </a:r>
          </a:p>
        </p188:txBody>
      </p188:reply>
    </p188:replyLst>
    <p188:txBody>
      <a:bodyPr/>
      <a:lstStyle/>
      <a:p>
        <a:r>
          <a:rPr lang="en-US"/>
          <a:t>Henkilöstö-ok ,Hammaslääkäreiden avoimet vakanssit@hanna.kangasmaa</a:t>
        </a:r>
      </a:p>
    </p188:txBody>
  </p188:cm>
</p188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690A8B4-A175-47E0-9DA4-67B367CF71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0708A30-2F99-4DC8-97D0-02632F0CEB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1332C6-2739-449A-8E1C-DF133202CBD0}" type="datetimeFigureOut">
              <a:rPr lang="fi-FI" smtClean="0"/>
              <a:t>28.9.2026</a:t>
            </a:fld>
            <a:endParaRPr lang="fi-FI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27B36E-21B3-4DF2-9912-01BC3F9EEE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B65EA9B-9ACE-4A36-A2A0-8F4A6523614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5E5EF4-BA7F-4A42-BB51-703B5F75C49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9491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0EBC61-E677-49EC-905C-8E373E977562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B0DF54-D132-4835-A060-2DDF250019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133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D7DB2FD-E821-42CD-A42C-78AD0F702CB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28497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8B0DF54-D132-4835-A060-2DDF2500197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18596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7DB2FD-E821-42CD-A42C-78AD0F702CB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3430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2959767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241996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195650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746549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48863" y="-61965"/>
            <a:ext cx="11043137" cy="686386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Saatavuus/</a:t>
            </a:r>
            <a:r>
              <a:rPr lang="fi-FI" sz="3600" err="1">
                <a:solidFill>
                  <a:schemeClr val="tx1"/>
                </a:solidFill>
              </a:rPr>
              <a:t>Tillgänglighet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3" name="Straight Connector 2"/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 userDrawn="1"/>
        </p:nvCxnSpPr>
        <p:spPr>
          <a:xfrm>
            <a:off x="85176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9998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81070" y="3074694"/>
            <a:ext cx="697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65393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6337" y="1694162"/>
            <a:ext cx="565977" cy="565977"/>
          </a:xfrm>
          <a:prstGeom prst="rect">
            <a:avLst/>
          </a:prstGeom>
          <a:solidFill>
            <a:srgbClr val="213A8F"/>
          </a:solidFill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9038573" y="3248691"/>
            <a:ext cx="610548" cy="610548"/>
          </a:xfrm>
          <a:prstGeom prst="rect">
            <a:avLst/>
          </a:prstGeom>
        </p:spPr>
      </p:pic>
      <p:sp>
        <p:nvSpPr>
          <p:cNvPr id="7" name="Oval 6"/>
          <p:cNvSpPr/>
          <p:nvPr userDrawn="1"/>
        </p:nvSpPr>
        <p:spPr>
          <a:xfrm>
            <a:off x="5256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9" name="Oval 8"/>
          <p:cNvSpPr/>
          <p:nvPr userDrawn="1"/>
        </p:nvSpPr>
        <p:spPr>
          <a:xfrm>
            <a:off x="6192000" y="4244541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0" name="Oval 9"/>
          <p:cNvSpPr/>
          <p:nvPr userDrawn="1"/>
        </p:nvSpPr>
        <p:spPr>
          <a:xfrm>
            <a:off x="6192000" y="3004809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1" name="Oval 10"/>
          <p:cNvSpPr/>
          <p:nvPr userDrawn="1"/>
        </p:nvSpPr>
        <p:spPr>
          <a:xfrm>
            <a:off x="5256000" y="548427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2" name="Oval 11"/>
          <p:cNvSpPr/>
          <p:nvPr userDrawn="1"/>
        </p:nvSpPr>
        <p:spPr>
          <a:xfrm flipH="1">
            <a:off x="3744000" y="1840493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3" name="Oval 12"/>
          <p:cNvSpPr/>
          <p:nvPr userDrawn="1"/>
        </p:nvSpPr>
        <p:spPr>
          <a:xfrm flipH="1">
            <a:off x="2808000" y="4279589"/>
            <a:ext cx="860127" cy="860127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4" name="Oval 13"/>
          <p:cNvSpPr/>
          <p:nvPr userDrawn="1"/>
        </p:nvSpPr>
        <p:spPr>
          <a:xfrm flipH="1">
            <a:off x="2808000" y="3001778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15" name="Oval 14"/>
          <p:cNvSpPr/>
          <p:nvPr userDrawn="1"/>
        </p:nvSpPr>
        <p:spPr>
          <a:xfrm flipH="1">
            <a:off x="3744000" y="5496093"/>
            <a:ext cx="860127" cy="860127"/>
          </a:xfrm>
          <a:prstGeom prst="ellipse">
            <a:avLst/>
          </a:prstGeom>
          <a:solidFill>
            <a:srgbClr val="FDC84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ko-KR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pic>
        <p:nvPicPr>
          <p:cNvPr id="24" name="Picture 2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951106" y="3421474"/>
            <a:ext cx="1926680" cy="1016988"/>
          </a:xfrm>
          <a:prstGeom prst="rect">
            <a:avLst/>
          </a:prstGeom>
        </p:spPr>
      </p:pic>
      <p:sp>
        <p:nvSpPr>
          <p:cNvPr id="25" name="TextBox 24"/>
          <p:cNvSpPr txBox="1"/>
          <p:nvPr userDrawn="1"/>
        </p:nvSpPr>
        <p:spPr>
          <a:xfrm>
            <a:off x="4577121" y="3006628"/>
            <a:ext cx="705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1657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Säkerhet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och</a:t>
            </a:r>
            <a:r>
              <a:rPr lang="fi-FI" sz="3600">
                <a:solidFill>
                  <a:schemeClr val="tx1"/>
                </a:solidFill>
              </a:rPr>
              <a:t> </a:t>
            </a:r>
            <a:r>
              <a:rPr lang="fi-FI" sz="3600" err="1">
                <a:solidFill>
                  <a:schemeClr val="tx1"/>
                </a:solidFill>
              </a:rPr>
              <a:t>kvalitet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E0997A41-488F-47FE-A14E-4E3CBAC2B407}"/>
              </a:ext>
            </a:extLst>
          </p:cNvPr>
          <p:cNvSpPr txBox="1"/>
          <p:nvPr userDrawn="1"/>
        </p:nvSpPr>
        <p:spPr>
          <a:xfrm>
            <a:off x="4735669" y="1404000"/>
            <a:ext cx="382674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b="1">
                <a:solidFill>
                  <a:srgbClr val="85C598"/>
                </a:solidFill>
              </a:rPr>
              <a:t>DE ANMÄLDA HÄNDELSERNAS KARAKTÄR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/>
          <p:nvPr userDrawn="1"/>
        </p:nvSpPr>
        <p:spPr>
          <a:xfrm>
            <a:off x="1179185" y="1404000"/>
            <a:ext cx="2847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600" b="1">
                <a:solidFill>
                  <a:schemeClr val="accent4"/>
                </a:solidFill>
              </a:rPr>
              <a:t>ANTAL ANMÄLAN OM NEGATIV HÄNDELSE 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0680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>
                <a:solidFill>
                  <a:schemeClr val="tx1"/>
                </a:solidFill>
              </a:rPr>
              <a:t>Turvallisuus ja laatu</a:t>
            </a:r>
          </a:p>
        </p:txBody>
      </p:sp>
      <p:sp>
        <p:nvSpPr>
          <p:cNvPr id="26" name="TextBox 25"/>
          <p:cNvSpPr txBox="1"/>
          <p:nvPr userDrawn="1"/>
        </p:nvSpPr>
        <p:spPr>
          <a:xfrm>
            <a:off x="1197033" y="1404000"/>
            <a:ext cx="24678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fi-FI" b="1">
                <a:solidFill>
                  <a:schemeClr val="accent4"/>
                </a:solidFill>
              </a:rPr>
              <a:t>VAARATAPAHTUMA ILMOITUSTEN MÄÄRÄ</a:t>
            </a:r>
            <a:endParaRPr lang="en-US" b="1">
              <a:solidFill>
                <a:schemeClr val="accent4"/>
              </a:solidFill>
            </a:endParaRPr>
          </a:p>
        </p:txBody>
      </p:sp>
      <p:sp>
        <p:nvSpPr>
          <p:cNvPr id="27" name="TextBox 26"/>
          <p:cNvSpPr txBox="1"/>
          <p:nvPr userDrawn="1"/>
        </p:nvSpPr>
        <p:spPr>
          <a:xfrm>
            <a:off x="4753431" y="1404000"/>
            <a:ext cx="380898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 sz="1600" b="1" i="0" u="none" strike="noStrike" kern="1200" spc="0" baseline="0">
                <a:solidFill>
                  <a:srgbClr val="85C598"/>
                </a:solidFill>
                <a:latin typeface="+mn-lt"/>
                <a:ea typeface="+mn-ea"/>
                <a:cs typeface="+mn-cs"/>
              </a:defRPr>
            </a:pPr>
            <a:r>
              <a:rPr lang="sv-SE" sz="1600" b="1">
                <a:solidFill>
                  <a:srgbClr val="85C598"/>
                </a:solidFill>
              </a:rPr>
              <a:t>VAARATAPAHTUMA ILMOITUKSET 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CEC3B77E-0D3E-4B5A-8A4D-5EEF2CF1F41B}"/>
              </a:ext>
            </a:extLst>
          </p:cNvPr>
          <p:cNvCxnSpPr/>
          <p:nvPr userDrawn="1"/>
        </p:nvCxnSpPr>
        <p:spPr>
          <a:xfrm>
            <a:off x="1123602" y="4488872"/>
            <a:ext cx="110780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16ADCBBD-B6ED-4152-B8C4-0DC573033107}"/>
              </a:ext>
            </a:extLst>
          </p:cNvPr>
          <p:cNvCxnSpPr/>
          <p:nvPr userDrawn="1"/>
        </p:nvCxnSpPr>
        <p:spPr>
          <a:xfrm>
            <a:off x="4680000" y="4488872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2A35BE4C-1B5A-48EE-84DB-C2B08640B807}"/>
              </a:ext>
            </a:extLst>
          </p:cNvPr>
          <p:cNvCxnSpPr/>
          <p:nvPr userDrawn="1"/>
        </p:nvCxnSpPr>
        <p:spPr>
          <a:xfrm>
            <a:off x="64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941A194-48EB-4091-A182-F366B11A0BC8}"/>
              </a:ext>
            </a:extLst>
          </p:cNvPr>
          <p:cNvCxnSpPr/>
          <p:nvPr userDrawn="1"/>
        </p:nvCxnSpPr>
        <p:spPr>
          <a:xfrm>
            <a:off x="4680000" y="1299411"/>
            <a:ext cx="0" cy="318946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DF4010C-4B32-4FC4-9A31-D4B806832335}"/>
              </a:ext>
            </a:extLst>
          </p:cNvPr>
          <p:cNvCxnSpPr/>
          <p:nvPr userDrawn="1"/>
        </p:nvCxnSpPr>
        <p:spPr>
          <a:xfrm>
            <a:off x="8640000" y="1264071"/>
            <a:ext cx="0" cy="322480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>
            <a:extLst>
              <a:ext uri="{FF2B5EF4-FFF2-40B4-BE49-F238E27FC236}">
                <a16:creationId xmlns:a16="http://schemas.microsoft.com/office/drawing/2014/main" id="{E6CD3214-45BE-4687-A978-284152739751}"/>
              </a:ext>
            </a:extLst>
          </p:cNvPr>
          <p:cNvCxnSpPr/>
          <p:nvPr userDrawn="1"/>
        </p:nvCxnSpPr>
        <p:spPr>
          <a:xfrm>
            <a:off x="8280000" y="4488871"/>
            <a:ext cx="0" cy="2452255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>
            <a:extLst>
              <a:ext uri="{FF2B5EF4-FFF2-40B4-BE49-F238E27FC236}">
                <a16:creationId xmlns:a16="http://schemas.microsoft.com/office/drawing/2014/main" id="{0AC76652-7BC2-88D3-FC99-0BBA62C5158F}"/>
              </a:ext>
            </a:extLst>
          </p:cNvPr>
          <p:cNvSpPr txBox="1">
            <a:spLocks/>
          </p:cNvSpPr>
          <p:nvPr userDrawn="1"/>
        </p:nvSpPr>
        <p:spPr>
          <a:xfrm>
            <a:off x="1168417" y="4500000"/>
            <a:ext cx="3496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200" b="1">
                <a:solidFill>
                  <a:schemeClr val="accent4"/>
                </a:solidFill>
              </a:rPr>
              <a:t>ASIAKKAIDEN TEKEMÄT VAARATAPAHTUMA-ILMOITUKSET MÄÄRÄ</a:t>
            </a:r>
            <a:endParaRPr lang="en-US" sz="12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17579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6660000" y="1291041"/>
            <a:ext cx="0" cy="558991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 userDrawn="1"/>
        </p:nvCxnSpPr>
        <p:spPr>
          <a:xfrm>
            <a:off x="6660000" y="408600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 userDrawn="1"/>
        </p:nvCxnSpPr>
        <p:spPr>
          <a:xfrm>
            <a:off x="1128000" y="5404220"/>
            <a:ext cx="55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088382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00329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Henkilöstö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sp>
        <p:nvSpPr>
          <p:cNvPr id="7" name="TextBox 6"/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7401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55343" y="-34782"/>
            <a:ext cx="11069254" cy="701102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34781"/>
            <a:ext cx="11431557" cy="142674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Personal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897162" y="5073549"/>
            <a:ext cx="1926658" cy="1016988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1200329" y="4473964"/>
            <a:ext cx="11069256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 userDrawn="1"/>
        </p:nvCxnSpPr>
        <p:spPr>
          <a:xfrm>
            <a:off x="3597370" y="4473964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 userDrawn="1"/>
        </p:nvCxnSpPr>
        <p:spPr>
          <a:xfrm>
            <a:off x="6175394" y="4473963"/>
            <a:ext cx="0" cy="250228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 userDrawn="1"/>
        </p:nvCxnSpPr>
        <p:spPr>
          <a:xfrm>
            <a:off x="4647744" y="1330534"/>
            <a:ext cx="0" cy="3143429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 userDrawn="1"/>
        </p:nvCxnSpPr>
        <p:spPr>
          <a:xfrm>
            <a:off x="8140167" y="1330534"/>
            <a:ext cx="0" cy="3145027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35743584-D823-48E2-ABA9-FB131738E2AB}"/>
              </a:ext>
            </a:extLst>
          </p:cNvPr>
          <p:cNvSpPr txBox="1"/>
          <p:nvPr userDrawn="1"/>
        </p:nvSpPr>
        <p:spPr>
          <a:xfrm>
            <a:off x="3646650" y="4541635"/>
            <a:ext cx="70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i-FI" b="1">
                <a:solidFill>
                  <a:schemeClr val="accent4"/>
                </a:solidFill>
              </a:rPr>
              <a:t>NPS</a:t>
            </a:r>
            <a:endParaRPr lang="en-US" sz="1600" b="1">
              <a:solidFill>
                <a:schemeClr val="accent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09286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8961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986550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6303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37403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16444860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/ Kan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200100" y="914884"/>
            <a:ext cx="7911566" cy="2072107"/>
          </a:xfrm>
        </p:spPr>
        <p:txBody>
          <a:bodyPr anchor="b">
            <a:normAutofit/>
          </a:bodyPr>
          <a:lstStyle>
            <a:lvl1pPr>
              <a:defRPr sz="66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200100" y="3413033"/>
            <a:ext cx="7934716" cy="347919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886218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2184667" y="6156384"/>
            <a:ext cx="4443769" cy="233637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</p:spTree>
    <p:extLst>
      <p:ext uri="{BB962C8B-B14F-4D97-AF65-F5344CB8AC3E}">
        <p14:creationId xmlns:p14="http://schemas.microsoft.com/office/powerpoint/2010/main" val="234482245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mslag + bild / Kansi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92742" y="567159"/>
            <a:ext cx="4911522" cy="2299519"/>
          </a:xfrm>
        </p:spPr>
        <p:txBody>
          <a:bodyPr anchor="b">
            <a:normAutofit/>
          </a:bodyPr>
          <a:lstStyle>
            <a:lvl1pPr>
              <a:defRPr sz="48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1792742" y="3136739"/>
            <a:ext cx="4911522" cy="1018844"/>
          </a:xfrm>
        </p:spPr>
        <p:txBody>
          <a:bodyPr>
            <a:normAutofit/>
          </a:bodyPr>
          <a:lstStyle>
            <a:lvl1pPr marL="0" indent="0">
              <a:buNone/>
              <a:defRPr sz="2000" b="1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77A0A71-A835-403F-AD0D-5E408F30A0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792742" y="5824812"/>
            <a:ext cx="3688466" cy="608776"/>
          </a:xfrm>
          <a:prstGeom prst="rect">
            <a:avLst/>
          </a:prstGeom>
        </p:spPr>
      </p:pic>
      <p:sp>
        <p:nvSpPr>
          <p:cNvPr id="14" name="Tekstin paikkamerkki 2">
            <a:extLst>
              <a:ext uri="{FF2B5EF4-FFF2-40B4-BE49-F238E27FC236}">
                <a16:creationId xmlns:a16="http://schemas.microsoft.com/office/drawing/2014/main" id="{228ECC36-F686-4B0E-B126-D1ED6CF08A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1792743" y="4425644"/>
            <a:ext cx="4911521" cy="279730"/>
          </a:xfrm>
        </p:spPr>
        <p:txBody>
          <a:bodyPr>
            <a:noAutofit/>
          </a:bodyPr>
          <a:lstStyle>
            <a:lvl1pPr marL="0" indent="0">
              <a:lnSpc>
                <a:spcPts val="1200"/>
              </a:lnSpc>
              <a:spcBef>
                <a:spcPts val="600"/>
              </a:spcBef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Författarinformation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Förnamn</a:t>
            </a:r>
            <a:r>
              <a:rPr lang="fi-FI" b="0" i="0">
                <a:effectLst/>
                <a:latin typeface="Segoe UI" panose="020B0502040204020203" pitchFamily="34" charset="0"/>
              </a:rPr>
              <a:t> </a:t>
            </a:r>
            <a:r>
              <a:rPr lang="fi-FI" b="0" i="0" err="1">
                <a:effectLst/>
                <a:latin typeface="Segoe UI" panose="020B0502040204020203" pitchFamily="34" charset="0"/>
              </a:rPr>
              <a:t>Efternamn</a:t>
            </a:r>
            <a:r>
              <a:rPr lang="fi-FI" b="0" i="0">
                <a:effectLst/>
                <a:latin typeface="Segoe UI" panose="020B0502040204020203" pitchFamily="34" charset="0"/>
              </a:rPr>
              <a:t> | Datum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B1E416C0-4E6D-428D-8B11-8AA4319A4838}"/>
              </a:ext>
            </a:extLst>
          </p:cNvPr>
          <p:cNvSpPr>
            <a:spLocks noGrp="1"/>
          </p:cNvSpPr>
          <p:nvPr>
            <p:ph sz="half" idx="15" hasCustomPrompt="1"/>
          </p:nvPr>
        </p:nvSpPr>
        <p:spPr>
          <a:xfrm>
            <a:off x="7209212" y="1"/>
            <a:ext cx="4980065" cy="6858000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96305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/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9327754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89" y="2326511"/>
            <a:ext cx="9327755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</p:spTree>
    <p:extLst>
      <p:ext uri="{BB962C8B-B14F-4D97-AF65-F5344CB8AC3E}">
        <p14:creationId xmlns:p14="http://schemas.microsoft.com/office/powerpoint/2010/main" val="52547636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+ bild / Sisältö +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31CCC9F-863F-4912-9980-8F52D255222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853391" y="762946"/>
            <a:ext cx="4491680" cy="1563565"/>
          </a:xfrm>
        </p:spPr>
        <p:txBody>
          <a:bodyPr>
            <a:normAutofit/>
          </a:bodyPr>
          <a:lstStyle>
            <a:lvl1pPr>
              <a:defRPr sz="3200" b="1"/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D1FF4A-38CC-40DC-83BE-DDE4BF5548B2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853390" y="2326511"/>
            <a:ext cx="4491680" cy="3850452"/>
          </a:xfrm>
        </p:spPr>
        <p:txBody>
          <a:bodyPr>
            <a:normAutofit/>
          </a:bodyPr>
          <a:lstStyle>
            <a:lvl1pPr marL="457200" indent="-457200">
              <a:buClr>
                <a:schemeClr val="accent1"/>
              </a:buClr>
              <a:buFont typeface="Arial" panose="020B0604020202020204" pitchFamily="34" charset="0"/>
              <a:buChar char="•"/>
              <a:defRPr sz="2400"/>
            </a:lvl1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texten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1DA025EC-89A3-44CB-B84C-6A8DB57CA696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772099" y="762946"/>
            <a:ext cx="4385897" cy="5414017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1400">
                <a:solidFill>
                  <a:schemeClr val="accent2"/>
                </a:solidFill>
              </a:defRPr>
            </a:lvl1pPr>
          </a:lstStyle>
          <a:p>
            <a:pPr algn="l"/>
            <a:r>
              <a:rPr lang="fi-FI" b="0" i="0" err="1">
                <a:effectLst/>
                <a:latin typeface="Segoe UI" panose="020B0502040204020203" pitchFamily="34" charset="0"/>
              </a:rPr>
              <a:t>Infoga</a:t>
            </a:r>
            <a:r>
              <a:rPr lang="fi-FI" b="0" i="0">
                <a:effectLst/>
                <a:latin typeface="Segoe UI" panose="020B0502040204020203" pitchFamily="34" charset="0"/>
              </a:rPr>
              <a:t> bild</a:t>
            </a:r>
          </a:p>
        </p:txBody>
      </p:sp>
    </p:spTree>
    <p:extLst>
      <p:ext uri="{BB962C8B-B14F-4D97-AF65-F5344CB8AC3E}">
        <p14:creationId xmlns:p14="http://schemas.microsoft.com/office/powerpoint/2010/main" val="202199234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D1BC2986-E557-4E31-79E4-2FCA09A44459}"/>
              </a:ext>
            </a:extLst>
          </p:cNvPr>
          <p:cNvCxnSpPr/>
          <p:nvPr userDrawn="1"/>
        </p:nvCxnSpPr>
        <p:spPr>
          <a:xfrm>
            <a:off x="7560000" y="3061699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A2A482-F46E-8C2D-3CD2-DAF54B76306F}"/>
              </a:ext>
            </a:extLst>
          </p:cNvPr>
          <p:cNvCxnSpPr/>
          <p:nvPr userDrawn="1"/>
        </p:nvCxnSpPr>
        <p:spPr>
          <a:xfrm>
            <a:off x="7560000" y="44953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858973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8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385238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25118255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7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56DBEB3-51CC-72A7-8A37-95BC67CBE2B7}"/>
              </a:ext>
            </a:extLst>
          </p:cNvPr>
          <p:cNvCxnSpPr/>
          <p:nvPr userDrawn="1"/>
        </p:nvCxnSpPr>
        <p:spPr>
          <a:xfrm>
            <a:off x="7560000" y="4457272"/>
            <a:ext cx="4632000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458341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>
                <a:solidFill>
                  <a:schemeClr val="tx1"/>
                </a:solidFill>
              </a:rPr>
              <a:t>Saatavuus (RESURS)</a:t>
            </a:r>
          </a:p>
        </p:txBody>
      </p:sp>
    </p:spTree>
    <p:extLst>
      <p:ext uri="{BB962C8B-B14F-4D97-AF65-F5344CB8AC3E}">
        <p14:creationId xmlns:p14="http://schemas.microsoft.com/office/powerpoint/2010/main" val="2645449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653884" y="413813"/>
            <a:ext cx="9327754" cy="774907"/>
          </a:xfrm>
        </p:spPr>
        <p:txBody>
          <a:bodyPr/>
          <a:lstStyle>
            <a:lvl1pPr>
              <a:defRPr b="1" baseline="0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sampam</a:t>
            </a:r>
            <a:endParaRPr lang="fi-FI" sz="36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059685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sz="3600" b="1" err="1">
                <a:solidFill>
                  <a:schemeClr val="tx1"/>
                </a:solidFill>
              </a:rPr>
              <a:t>Kundupplevelse</a:t>
            </a:r>
            <a:endParaRPr lang="fi-FI" sz="3600" b="1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92850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/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E5E4426B-1263-FF2F-84C3-2A76EC01A48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3665" y="669804"/>
            <a:ext cx="3028335" cy="700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429127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BD9989D6-F31F-4EC5-946F-B333986A870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6C2E39-1FFB-4EB1-83CE-55B81ACB00A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2" y="4374498"/>
            <a:ext cx="7881448" cy="405846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37382622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7D524BBE-09B8-48EA-859D-3860E4E8A31C}"/>
              </a:ext>
            </a:extLst>
          </p:cNvPr>
          <p:cNvCxnSpPr/>
          <p:nvPr userDrawn="1"/>
        </p:nvCxnSpPr>
        <p:spPr>
          <a:xfrm>
            <a:off x="4798800" y="1391960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663A9F8-806C-4F2D-8EDE-F3C63879E4F0}"/>
              </a:ext>
            </a:extLst>
          </p:cNvPr>
          <p:cNvCxnSpPr/>
          <p:nvPr userDrawn="1"/>
        </p:nvCxnSpPr>
        <p:spPr>
          <a:xfrm>
            <a:off x="8532000" y="891309"/>
            <a:ext cx="0" cy="5966691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35609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C2F3AC7-DD9D-4569-9C23-2C361AB2CEE3}"/>
              </a:ext>
            </a:extLst>
          </p:cNvPr>
          <p:cNvSpPr/>
          <p:nvPr userDrawn="1"/>
        </p:nvSpPr>
        <p:spPr>
          <a:xfrm>
            <a:off x="1055716" y="-11424"/>
            <a:ext cx="11213869" cy="140338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347042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9171C9EA-1BEC-4619-B728-CEDDB184F9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2" name="Kuva 11">
            <a:extLst>
              <a:ext uri="{FF2B5EF4-FFF2-40B4-BE49-F238E27FC236}">
                <a16:creationId xmlns:a16="http://schemas.microsoft.com/office/drawing/2014/main" id="{F6B8AB5D-811F-4B06-A2B7-A29159A8EF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582" r="2599" b="7653"/>
          <a:stretch/>
        </p:blipFill>
        <p:spPr>
          <a:xfrm>
            <a:off x="2553495" y="-1"/>
            <a:ext cx="9638506" cy="6858001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6B794C0E-ABDA-46B2-87C9-9CE37E803D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3A0EC7A0-5676-4A13-9CF1-A4452678223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899"/>
            <a:ext cx="7881449" cy="382697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34108073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llanrubrik / Väliotsikko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uva 11">
            <a:extLst>
              <a:ext uri="{FF2B5EF4-FFF2-40B4-BE49-F238E27FC236}">
                <a16:creationId xmlns:a16="http://schemas.microsoft.com/office/drawing/2014/main" id="{97326C7A-C2EB-4325-8143-E8591DB57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7122" r="2989" b="8476"/>
          <a:stretch/>
        </p:blipFill>
        <p:spPr>
          <a:xfrm>
            <a:off x="2550911" y="0"/>
            <a:ext cx="9641089" cy="6858000"/>
          </a:xfrm>
          <a:prstGeom prst="rect">
            <a:avLst/>
          </a:prstGeom>
        </p:spPr>
      </p:pic>
      <p:sp>
        <p:nvSpPr>
          <p:cNvPr id="7" name="Suorakulmio 6">
            <a:extLst>
              <a:ext uri="{FF2B5EF4-FFF2-40B4-BE49-F238E27FC236}">
                <a16:creationId xmlns:a16="http://schemas.microsoft.com/office/drawing/2014/main" id="{621CD312-6FC1-4BBF-800D-A16153979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828800" y="555585"/>
            <a:ext cx="9769034" cy="576419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Otsikko 1">
            <a:extLst>
              <a:ext uri="{FF2B5EF4-FFF2-40B4-BE49-F238E27FC236}">
                <a16:creationId xmlns:a16="http://schemas.microsoft.com/office/drawing/2014/main" id="{9E67AA12-B1E4-4AFF-9D09-DF4180C6A3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51512" y="1481560"/>
            <a:ext cx="7881449" cy="2511706"/>
          </a:xfrm>
        </p:spPr>
        <p:txBody>
          <a:bodyPr anchor="b">
            <a:noAutofit/>
          </a:bodyPr>
          <a:lstStyle>
            <a:lvl1pPr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sv-SE"/>
              <a:t>Klicka för att sätta </a:t>
            </a:r>
            <a:br>
              <a:rPr lang="sv-SE"/>
            </a:br>
            <a:r>
              <a:rPr lang="sv-SE"/>
              <a:t>rubriken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1BBE9987-4AB2-4C77-9BF5-E044F5744C4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2651511" y="4281900"/>
            <a:ext cx="7881449" cy="428996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/>
            <a:r>
              <a:rPr lang="sv-SE" b="0" i="0">
                <a:effectLst/>
                <a:latin typeface="Segoe UI" panose="020B0502040204020203" pitchFamily="34" charset="0"/>
              </a:rPr>
              <a:t>Klicka för att sätta underrubriken</a:t>
            </a:r>
          </a:p>
        </p:txBody>
      </p:sp>
    </p:spTree>
    <p:extLst>
      <p:ext uri="{BB962C8B-B14F-4D97-AF65-F5344CB8AC3E}">
        <p14:creationId xmlns:p14="http://schemas.microsoft.com/office/powerpoint/2010/main" val="12916253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 / 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619778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 / Lopet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CFEF7D0-89E7-4DFE-9FC4-7B4ABF4A5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22744" y="0"/>
            <a:ext cx="11069256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18EE2646-56AA-4BB0-8E80-712AD9226B4D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043858" y="3604926"/>
            <a:ext cx="7710725" cy="35163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err="1"/>
              <a:t>Förnamn</a:t>
            </a:r>
            <a:r>
              <a:rPr lang="fi-FI"/>
              <a:t> </a:t>
            </a:r>
            <a:r>
              <a:rPr lang="fi-FI" err="1"/>
              <a:t>Efternamn</a:t>
            </a:r>
            <a:r>
              <a:rPr lang="fi-FI"/>
              <a:t> | </a:t>
            </a:r>
            <a:r>
              <a:rPr lang="fi-FI" err="1"/>
              <a:t>Kontaktinformation</a:t>
            </a:r>
            <a:r>
              <a:rPr lang="fi-FI"/>
              <a:t> | osterbottensvalfard.fi</a:t>
            </a:r>
          </a:p>
        </p:txBody>
      </p:sp>
    </p:spTree>
    <p:extLst>
      <p:ext uri="{BB962C8B-B14F-4D97-AF65-F5344CB8AC3E}">
        <p14:creationId xmlns:p14="http://schemas.microsoft.com/office/powerpoint/2010/main" val="125003291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747308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66283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037767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211919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4609050" y="1618614"/>
            <a:ext cx="0" cy="287025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>
            <a:cxnSpLocks/>
          </p:cNvCxnSpPr>
          <p:nvPr userDrawn="1"/>
        </p:nvCxnSpPr>
        <p:spPr>
          <a:xfrm>
            <a:off x="8101076" y="1618614"/>
            <a:ext cx="0" cy="287025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32681D93-E218-7D07-1A5B-282B478E7723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3492026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4609050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A0AF0572-4EC0-8FF6-DAC5-4173102B5DD7}"/>
              </a:ext>
            </a:extLst>
          </p:cNvPr>
          <p:cNvCxnSpPr>
            <a:cxnSpLocks/>
          </p:cNvCxnSpPr>
          <p:nvPr userDrawn="1"/>
        </p:nvCxnSpPr>
        <p:spPr>
          <a:xfrm>
            <a:off x="8101076" y="4488871"/>
            <a:ext cx="0" cy="224686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5412B49-581C-835D-8C01-D82A94FB7DC4}"/>
              </a:ext>
            </a:extLst>
          </p:cNvPr>
          <p:cNvCxnSpPr>
            <a:cxnSpLocks/>
          </p:cNvCxnSpPr>
          <p:nvPr userDrawn="1"/>
        </p:nvCxnSpPr>
        <p:spPr>
          <a:xfrm>
            <a:off x="1208213" y="4947696"/>
            <a:ext cx="340083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669213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Mellanrubrik / Väliotsikko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">
            <a:extLst>
              <a:ext uri="{FF2B5EF4-FFF2-40B4-BE49-F238E27FC236}">
                <a16:creationId xmlns:a16="http://schemas.microsoft.com/office/drawing/2014/main" id="{205F0CE6-FF24-48D9-88EA-D77D0AB4F0AB}"/>
              </a:ext>
            </a:extLst>
          </p:cNvPr>
          <p:cNvSpPr>
            <a:spLocks noGrp="1"/>
          </p:cNvSpPr>
          <p:nvPr>
            <p:ph type="title" idx="4294967295" hasCustomPrompt="1"/>
          </p:nvPr>
        </p:nvSpPr>
        <p:spPr>
          <a:xfrm>
            <a:off x="1741502" y="130139"/>
            <a:ext cx="9327754" cy="774907"/>
          </a:xfrm>
        </p:spPr>
        <p:txBody>
          <a:bodyPr/>
          <a:lstStyle>
            <a:lvl1pPr>
              <a:defRPr b="1"/>
            </a:lvl1pPr>
          </a:lstStyle>
          <a:p>
            <a:r>
              <a:rPr lang="fi-FI" sz="3600" err="1">
                <a:solidFill>
                  <a:schemeClr val="tx1"/>
                </a:solidFill>
              </a:rPr>
              <a:t>Patientsäkerhet</a:t>
            </a:r>
            <a:endParaRPr lang="fi-FI" sz="3600">
              <a:solidFill>
                <a:schemeClr val="tx1"/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A81F36-AC58-4DD9-C7DC-B9776BED227D}"/>
              </a:ext>
            </a:extLst>
          </p:cNvPr>
          <p:cNvSpPr/>
          <p:nvPr userDrawn="1"/>
        </p:nvSpPr>
        <p:spPr>
          <a:xfrm>
            <a:off x="1208213" y="1618614"/>
            <a:ext cx="10907573" cy="51171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9ACC7CAA-3A95-8BEA-AD51-82BA742430DF}"/>
              </a:ext>
            </a:extLst>
          </p:cNvPr>
          <p:cNvCxnSpPr>
            <a:cxnSpLocks/>
          </p:cNvCxnSpPr>
          <p:nvPr userDrawn="1"/>
        </p:nvCxnSpPr>
        <p:spPr>
          <a:xfrm>
            <a:off x="6718662" y="1618614"/>
            <a:ext cx="0" cy="511712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94604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682865-C634-470C-B0FF-8EFBD469A413}" type="datetimeFigureOut">
              <a:rPr lang="en-US" smtClean="0"/>
              <a:t>9/28/2026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592D4A-3EEA-4580-801C-0CD0F8798C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3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38.xml"/><Relationship Id="rId7" Type="http://schemas.openxmlformats.org/officeDocument/2006/relationships/slideLayout" Target="../slideLayouts/slideLayout24.xml"/><Relationship Id="rId12" Type="http://schemas.openxmlformats.org/officeDocument/2006/relationships/slideLayout" Target="../slideLayouts/slideLayout29.xml"/><Relationship Id="rId1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19.xml"/><Relationship Id="rId16" Type="http://schemas.openxmlformats.org/officeDocument/2006/relationships/slideLayout" Target="../slideLayouts/slideLayout33.xml"/><Relationship Id="rId20" Type="http://schemas.openxmlformats.org/officeDocument/2006/relationships/slideLayout" Target="../slideLayouts/slideLayout37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24" Type="http://schemas.openxmlformats.org/officeDocument/2006/relationships/image" Target="../media/image1.svg"/><Relationship Id="rId5" Type="http://schemas.openxmlformats.org/officeDocument/2006/relationships/slideLayout" Target="../slideLayouts/slideLayout22.xml"/><Relationship Id="rId15" Type="http://schemas.openxmlformats.org/officeDocument/2006/relationships/slideLayout" Target="../slideLayouts/slideLayout32.xml"/><Relationship Id="rId23" Type="http://schemas.openxmlformats.org/officeDocument/2006/relationships/theme" Target="../theme/theme2.xml"/><Relationship Id="rId10" Type="http://schemas.openxmlformats.org/officeDocument/2006/relationships/slideLayout" Target="../slideLayouts/slideLayout27.xml"/><Relationship Id="rId19" Type="http://schemas.openxmlformats.org/officeDocument/2006/relationships/slideLayout" Target="../slideLayouts/slideLayout36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Relationship Id="rId14" Type="http://schemas.openxmlformats.org/officeDocument/2006/relationships/slideLayout" Target="../slideLayouts/slideLayout31.xml"/><Relationship Id="rId22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3231554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709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708" r:id="rId11"/>
    <p:sldLayoutId id="2147483706" r:id="rId12"/>
    <p:sldLayoutId id="2147483701" r:id="rId13"/>
    <p:sldLayoutId id="2147483702" r:id="rId14"/>
    <p:sldLayoutId id="2147483703" r:id="rId15"/>
    <p:sldLayoutId id="2147483704" r:id="rId16"/>
    <p:sldLayoutId id="2147483705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DA7AAD77-E012-4221-83A5-D7ADEB8D24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53390" y="762946"/>
            <a:ext cx="9125505" cy="9094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</a:t>
            </a:r>
            <a:r>
              <a:rPr lang="fi-FI" err="1"/>
              <a:t>ots</a:t>
            </a:r>
            <a:r>
              <a:rPr lang="fi-FI"/>
              <a:t>. </a:t>
            </a:r>
            <a:r>
              <a:rPr lang="fi-FI" err="1"/>
              <a:t>perustyyl</a:t>
            </a:r>
            <a:r>
              <a:rPr lang="fi-FI"/>
              <a:t>. </a:t>
            </a:r>
            <a:r>
              <a:rPr lang="fi-FI" err="1"/>
              <a:t>napsautt</a:t>
            </a:r>
            <a:r>
              <a:rPr lang="fi-FI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01F2BC0-DD14-447B-BE79-5BFE77A3D5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853390" y="1807336"/>
            <a:ext cx="912550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235314FF-C2D7-405B-A15B-6B537B96F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266216" y="552066"/>
            <a:ext cx="613457" cy="515001"/>
          </a:xfrm>
          <a:prstGeom prst="rect">
            <a:avLst/>
          </a:prstGeom>
        </p:spPr>
      </p:pic>
      <p:cxnSp>
        <p:nvCxnSpPr>
          <p:cNvPr id="10" name="Suora yhdysviiva 9">
            <a:extLst>
              <a:ext uri="{FF2B5EF4-FFF2-40B4-BE49-F238E27FC236}">
                <a16:creationId xmlns:a16="http://schemas.microsoft.com/office/drawing/2014/main" id="{8AE9BA5D-CB1F-42B4-95FA-B46C48732C58}"/>
              </a:ext>
            </a:extLst>
          </p:cNvPr>
          <p:cNvCxnSpPr/>
          <p:nvPr userDrawn="1"/>
        </p:nvCxnSpPr>
        <p:spPr>
          <a:xfrm>
            <a:off x="1143621" y="557760"/>
            <a:ext cx="0" cy="5736508"/>
          </a:xfrm>
          <a:prstGeom prst="line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tsikon paikkamerkki 1">
            <a:extLst>
              <a:ext uri="{FF2B5EF4-FFF2-40B4-BE49-F238E27FC236}">
                <a16:creationId xmlns:a16="http://schemas.microsoft.com/office/drawing/2014/main" id="{D5D4B195-9A4B-4226-8C21-060A5ED30A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380411" y="1298695"/>
            <a:ext cx="476113" cy="5241000"/>
          </a:xfrm>
          <a:prstGeom prst="rect">
            <a:avLst/>
          </a:prstGeom>
        </p:spPr>
        <p:txBody>
          <a:bodyPr vert="vert270" lIns="91440" tIns="45720" rIns="91440" bIns="45720" numCol="1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R="0" algn="r" rtl="0"/>
            <a:r>
              <a:rPr lang="fi-FI" sz="900" b="0" i="0" u="none" strike="noStrike" spc="300" baseline="30000">
                <a:solidFill>
                  <a:schemeClr val="tx1"/>
                </a:solidFill>
                <a:latin typeface="Arial" panose="020B0604020202020204" pitchFamily="34" charset="0"/>
              </a:rPr>
              <a:t>ÖSTERBOTTENS VÄLFÄRDSOMRÅDE </a:t>
            </a:r>
            <a:r>
              <a:rPr lang="fi-FI" sz="900" b="0" i="0" u="none" strike="noStrike" spc="300" baseline="30000">
                <a:solidFill>
                  <a:schemeClr val="accent2"/>
                </a:solidFill>
                <a:latin typeface="Arial" panose="020B0604020202020204" pitchFamily="34" charset="0"/>
              </a:rPr>
              <a:t>| POHJANMAAN HYVINVOINTIALUE </a:t>
            </a:r>
          </a:p>
        </p:txBody>
      </p:sp>
    </p:spTree>
    <p:extLst>
      <p:ext uri="{BB962C8B-B14F-4D97-AF65-F5344CB8AC3E}">
        <p14:creationId xmlns:p14="http://schemas.microsoft.com/office/powerpoint/2010/main" val="1956249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  <p:sldLayoutId id="2147483728" r:id="rId18"/>
    <p:sldLayoutId id="2147483729" r:id="rId19"/>
    <p:sldLayoutId id="2147483730" r:id="rId20"/>
    <p:sldLayoutId id="2147483731" r:id="rId21"/>
    <p:sldLayoutId id="2147483732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ohjanmaanhyvinvointi.fi/nain-toimimme/asiakkaan-ja-potilaan-oikeudet/hoidon-saatavuus/" TargetMode="External"/><Relationship Id="rId2" Type="http://schemas.openxmlformats.org/officeDocument/2006/relationships/hyperlink" Target="NULL" TargetMode="External"/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33_62DC17AC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7.xml"/><Relationship Id="rId5" Type="http://schemas.openxmlformats.org/officeDocument/2006/relationships/image" Target="../media/image11.svg"/><Relationship Id="rId4" Type="http://schemas.openxmlformats.org/officeDocument/2006/relationships/image" Target="../media/image10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244_712695BD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7.xml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54E7A8-5072-420C-8029-2B2F9E87B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4800"/>
              <a:t>Omavalvonnan seurantatietojen raportointi</a:t>
            </a:r>
          </a:p>
        </p:txBody>
      </p:sp>
      <p:sp>
        <p:nvSpPr>
          <p:cNvPr id="3" name="Rubrik2">
            <a:extLst>
              <a:ext uri="{FF2B5EF4-FFF2-40B4-BE49-F238E27FC236}">
                <a16:creationId xmlns:a16="http://schemas.microsoft.com/office/drawing/2014/main" id="{CE2751FD-BF62-47E2-835B-FEDE70EA77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200099" y="3413033"/>
            <a:ext cx="9026197" cy="9262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dirty="0"/>
              <a:t>Tulosalue: Suun terveydenhuolto, Sosiaali- ja terveyskeskus</a:t>
            </a:r>
          </a:p>
          <a:p>
            <a:r>
              <a:rPr lang="fi-FI" dirty="0"/>
              <a:t>Raportoitava ajanjakso: 5 - 8.2026</a:t>
            </a:r>
            <a:endParaRPr lang="fi-FI" dirty="0">
              <a:cs typeface="Arial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00100" y="5153890"/>
            <a:ext cx="6683433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400">
                <a:solidFill>
                  <a:schemeClr val="bg1"/>
                </a:solidFill>
              </a:rPr>
              <a:t>Lyhenteet:</a:t>
            </a:r>
          </a:p>
          <a:p>
            <a:r>
              <a:rPr lang="fi-FI" sz="1400">
                <a:solidFill>
                  <a:schemeClr val="bg1"/>
                </a:solidFill>
              </a:rPr>
              <a:t>NPS (Net </a:t>
            </a:r>
            <a:r>
              <a:rPr lang="fi-FI" sz="1400" err="1">
                <a:solidFill>
                  <a:schemeClr val="bg1"/>
                </a:solidFill>
              </a:rPr>
              <a:t>Promoter</a:t>
            </a:r>
            <a:r>
              <a:rPr lang="fi-FI" sz="1400">
                <a:solidFill>
                  <a:schemeClr val="bg1"/>
                </a:solidFill>
              </a:rPr>
              <a:t> </a:t>
            </a:r>
            <a:r>
              <a:rPr lang="fi-FI" sz="1400" err="1">
                <a:solidFill>
                  <a:schemeClr val="bg1"/>
                </a:solidFill>
              </a:rPr>
              <a:t>Score</a:t>
            </a:r>
            <a:r>
              <a:rPr lang="fi-FI" sz="1400">
                <a:solidFill>
                  <a:schemeClr val="bg1"/>
                </a:solidFill>
              </a:rPr>
              <a:t>): Suositteluindeksi (asiakkaat ja henkilöstö)</a:t>
            </a:r>
          </a:p>
          <a:p>
            <a:r>
              <a:rPr lang="fi-FI" sz="1400" err="1">
                <a:solidFill>
                  <a:schemeClr val="bg1"/>
                </a:solidFill>
              </a:rPr>
              <a:t>Haipro</a:t>
            </a:r>
            <a:r>
              <a:rPr lang="fi-FI" sz="1400">
                <a:solidFill>
                  <a:schemeClr val="bg1"/>
                </a:solidFill>
              </a:rPr>
              <a:t>: Haitta- ja vaaratapahtumailmoitus -järjestelmä </a:t>
            </a:r>
          </a:p>
          <a:p>
            <a:r>
              <a:rPr lang="fi-FI" sz="1400">
                <a:solidFill>
                  <a:schemeClr val="bg1"/>
                </a:solidFill>
              </a:rPr>
              <a:t>Edellisen kauden (5-8. 2025) arvo ilmoitetaan suluissa.</a:t>
            </a:r>
            <a:endParaRPr lang="fi-FI" sz="1400">
              <a:solidFill>
                <a:schemeClr val="bg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2573417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rc 10">
            <a:extLst>
              <a:ext uri="{FF2B5EF4-FFF2-40B4-BE49-F238E27FC236}">
                <a16:creationId xmlns:a16="http://schemas.microsoft.com/office/drawing/2014/main" id="{F1849AE3-4653-4A79-BE37-49DE155C8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31384">
            <a:off x="9044464" y="3679904"/>
            <a:ext cx="2987899" cy="2987899"/>
          </a:xfrm>
          <a:prstGeom prst="arc">
            <a:avLst>
              <a:gd name="adj1" fmla="val 15817365"/>
              <a:gd name="adj2" fmla="val 1781380"/>
            </a:avLst>
          </a:prstGeom>
          <a:ln w="127000" cap="rnd">
            <a:solidFill>
              <a:schemeClr val="accent5">
                <a:alpha val="35686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53884" y="413813"/>
            <a:ext cx="9327754" cy="774907"/>
          </a:xfrm>
        </p:spPr>
        <p:txBody>
          <a:bodyPr/>
          <a:lstStyle/>
          <a:p>
            <a:r>
              <a:rPr lang="fi-FI" b="1"/>
              <a:t>Saatavuus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60000" y="1224000"/>
            <a:ext cx="3600000" cy="5040462"/>
          </a:xfrm>
          <a:prstGeom prst="roundRect">
            <a:avLst/>
          </a:prstGeom>
          <a:solidFill>
            <a:schemeClr val="tx1">
              <a:lumMod val="20000"/>
              <a:lumOff val="80000"/>
              <a:alpha val="38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68000" y="1332000"/>
            <a:ext cx="3492000" cy="344709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fi-FI" sz="1600" b="1">
                <a:solidFill>
                  <a:schemeClr val="tx2"/>
                </a:solidFill>
              </a:rPr>
              <a:t>Hoitoon pääsy </a:t>
            </a:r>
          </a:p>
          <a:p>
            <a:pPr algn="ctr"/>
            <a:r>
              <a:rPr lang="fi-FI" sz="1600" b="1">
                <a:solidFill>
                  <a:schemeClr val="tx2"/>
                </a:solidFill>
              </a:rPr>
              <a:t>Suun terveydenhuollossa</a:t>
            </a:r>
          </a:p>
          <a:p>
            <a:pPr algn="ctr"/>
            <a:endParaRPr lang="fi-FI" sz="1600" b="1">
              <a:solidFill>
                <a:schemeClr val="tx2"/>
              </a:solidFill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/>
              <a:t>Alle 23-vuotiaat: hoito- tai tutkimus tulee järjestää kolmen kuukauden kuluessa potilaan yhteydenotosta ja hoidon tarpeen arvioinnista.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fi-FI" sz="1200"/>
              <a:t>23 vuotta täyttäneet: hoito- tai tutkimus tulee järjestää kuuden kuukauden kuluessa potilaan yhteydenotosta ja hoidon tarpeen arvioinnista</a:t>
            </a:r>
          </a:p>
          <a:p>
            <a:endParaRPr lang="fi-FI" sz="1400"/>
          </a:p>
          <a:p>
            <a:r>
              <a:rPr lang="fi-FI" sz="1400"/>
              <a:t>Suun terveydenhuollossa hoitoon pääsy toteutuu pääasiallisesti lakisääteisessä ajassa.</a:t>
            </a:r>
          </a:p>
          <a:p>
            <a:endParaRPr lang="fi-FI" sz="1400">
              <a:solidFill>
                <a:schemeClr val="accent4"/>
              </a:solidFill>
              <a:cs typeface="Arial"/>
              <a:hlinkClick r:id="rId2" invalidUrl="http://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fi-FI" sz="1400">
                <a:solidFill>
                  <a:schemeClr val="accent4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Lue lisää hoidon saatavuudesta ja odotusajoista.</a:t>
            </a:r>
            <a:endParaRPr lang="fi-FI" sz="1400">
              <a:solidFill>
                <a:schemeClr val="accent4"/>
              </a:solidFill>
              <a:cs typeface="Arial" panose="020B0604020202020204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68000" y="1332000"/>
            <a:ext cx="3600000" cy="235449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Tilanne:</a:t>
            </a:r>
            <a:r>
              <a:rPr lang="en-US" sz="1400" dirty="0">
                <a:solidFill>
                  <a:schemeClr val="tx2"/>
                </a:solidFill>
                <a:cs typeface="Arial"/>
              </a:rPr>
              <a:t>. </a:t>
            </a:r>
            <a:endParaRPr lang="en-US" dirty="0">
              <a:solidFill>
                <a:schemeClr val="tx2"/>
              </a:solidFill>
            </a:endParaRPr>
          </a:p>
          <a:p>
            <a:endParaRPr lang="en-US" sz="1400" dirty="0">
              <a:solidFill>
                <a:schemeClr val="tx2"/>
              </a:solidFill>
              <a:cs typeface="Arial"/>
            </a:endParaRPr>
          </a:p>
          <a:p>
            <a:r>
              <a:rPr lang="en-US" sz="1400" b="1" dirty="0">
                <a:solidFill>
                  <a:schemeClr val="tx2"/>
                </a:solidFill>
                <a:cs typeface="Arial"/>
              </a:rPr>
              <a:t>Käyntimäärät touko-elokuu 2026: </a:t>
            </a:r>
          </a:p>
          <a:p>
            <a:r>
              <a:rPr lang="fi-FI" sz="1400" dirty="0">
                <a:solidFill>
                  <a:schemeClr val="tx2"/>
                </a:solidFill>
                <a:cs typeface="Arial"/>
              </a:rPr>
              <a:t>Hammaslääkärin vastaanotto yhteensä käyntiä​. 45 945</a:t>
            </a:r>
            <a:endParaRPr lang="fi-FI" sz="1400" b="1" dirty="0">
              <a:solidFill>
                <a:schemeClr val="tx2"/>
              </a:solidFill>
              <a:cs typeface="Arial"/>
            </a:endParaRPr>
          </a:p>
          <a:p>
            <a:r>
              <a:rPr lang="fi-FI" sz="1400" dirty="0">
                <a:solidFill>
                  <a:schemeClr val="tx2"/>
                </a:solidFill>
                <a:cs typeface="Arial"/>
              </a:rPr>
              <a:t>Hoitohenkilöstön vastaanotto​ yhteensä käyntiä 32 109 </a:t>
            </a:r>
            <a:endParaRPr lang="fi-FI" sz="1400" b="1" dirty="0">
              <a:solidFill>
                <a:schemeClr val="tx2"/>
              </a:solidFill>
              <a:cs typeface="Arial"/>
            </a:endParaRPr>
          </a:p>
          <a:p>
            <a:r>
              <a:rPr lang="fi-FI" sz="1400" dirty="0">
                <a:solidFill>
                  <a:schemeClr val="tx2"/>
                </a:solidFill>
                <a:cs typeface="Arial"/>
              </a:rPr>
              <a:t>Yhteensä 78 054 </a:t>
            </a:r>
          </a:p>
          <a:p>
            <a:r>
              <a:rPr lang="en-US" sz="1400" b="1" dirty="0">
                <a:solidFill>
                  <a:schemeClr val="tx2"/>
                </a:solidFill>
                <a:cs typeface="Arial"/>
              </a:rPr>
              <a:t>Saapumatta jääneiden potilaiden määrä</a:t>
            </a:r>
          </a:p>
          <a:p>
            <a:r>
              <a:rPr lang="en-US" sz="1400" dirty="0">
                <a:solidFill>
                  <a:schemeClr val="tx2"/>
                </a:solidFill>
                <a:cs typeface="Arial"/>
              </a:rPr>
              <a:t>Yhteensä: 1947</a:t>
            </a:r>
            <a:endParaRPr lang="en-US" sz="1400" b="1" dirty="0">
              <a:solidFill>
                <a:schemeClr val="tx2"/>
              </a:solidFill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1B8EDDC-940B-BD35-84A1-1163B3466DE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568000" y="1332000"/>
            <a:ext cx="3600000" cy="407803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Korjaavat toimenpiteet:</a:t>
            </a:r>
          </a:p>
          <a:p>
            <a:r>
              <a:rPr lang="fi-FI" sz="1400">
                <a:solidFill>
                  <a:schemeClr val="tx2"/>
                </a:solidFill>
              </a:rPr>
              <a:t>​Kysynnän </a:t>
            </a:r>
            <a:r>
              <a:rPr lang="fi-FI" sz="1400" dirty="0">
                <a:solidFill>
                  <a:schemeClr val="tx2"/>
                </a:solidFill>
              </a:rPr>
              <a:t>ja tarjonnan tarkka seuranta ja raportointi johdolle </a:t>
            </a:r>
            <a:r>
              <a:rPr lang="fi-FI" sz="1400" dirty="0" err="1">
                <a:solidFill>
                  <a:schemeClr val="tx2"/>
                </a:solidFill>
              </a:rPr>
              <a:t>viikottain</a:t>
            </a:r>
            <a:r>
              <a:rPr lang="fi-FI" sz="1400" dirty="0">
                <a:solidFill>
                  <a:schemeClr val="tx2"/>
                </a:solidFill>
              </a:rPr>
              <a:t>.</a:t>
            </a:r>
            <a:endParaRPr lang="fi-FI" sz="1400" dirty="0">
              <a:solidFill>
                <a:schemeClr val="tx2"/>
              </a:solidFill>
              <a:cs typeface="Arial"/>
            </a:endParaRPr>
          </a:p>
          <a:p>
            <a:endParaRPr lang="fi-FI" sz="1400" dirty="0">
              <a:solidFill>
                <a:schemeClr val="tx2"/>
              </a:solidFill>
            </a:endParaRPr>
          </a:p>
          <a:p>
            <a:r>
              <a:rPr lang="fi-FI" sz="1400" dirty="0">
                <a:solidFill>
                  <a:schemeClr val="tx2"/>
                </a:solidFill>
              </a:rPr>
              <a:t>Arkityön toimintamallit tähtäävät siihen, että kiireettömän hoidon potilaille järjestyy kaikki muut velvoitteet huomioiden (arkipäivystys sekä lasten ja nuorten tarkastukset ja hoito) mahdollisimman paljon tutkimus- ja hoitoaikoja.​</a:t>
            </a:r>
            <a:endParaRPr lang="fi-FI" sz="1400" dirty="0">
              <a:solidFill>
                <a:schemeClr val="tx2"/>
              </a:solidFill>
              <a:cs typeface="Arial"/>
            </a:endParaRPr>
          </a:p>
          <a:p>
            <a:endParaRPr lang="fi-FI" sz="1400" dirty="0">
              <a:solidFill>
                <a:schemeClr val="tx2"/>
              </a:solidFill>
              <a:cs typeface="Arial"/>
            </a:endParaRPr>
          </a:p>
          <a:p>
            <a:r>
              <a:rPr lang="fi-FI" sz="1400" dirty="0">
                <a:solidFill>
                  <a:schemeClr val="tx2"/>
                </a:solidFill>
                <a:cs typeface="Arial"/>
              </a:rPr>
              <a:t>Ammattiryhmien välistä työnjakoa kehitetään.</a:t>
            </a:r>
          </a:p>
          <a:p>
            <a:endParaRPr lang="fi-FI" sz="1400" dirty="0">
              <a:solidFill>
                <a:schemeClr val="tx2"/>
              </a:solidFill>
            </a:endParaRPr>
          </a:p>
          <a:p>
            <a:r>
              <a:rPr lang="fi-FI" sz="1400" dirty="0">
                <a:solidFill>
                  <a:schemeClr val="tx2"/>
                </a:solidFill>
              </a:rPr>
              <a:t>Kiireettömän hoidon jonoja puretaan myös virka-ajan ulkopuolisena toimintana.  </a:t>
            </a:r>
            <a:endParaRPr lang="sv-SE" dirty="0">
              <a:solidFill>
                <a:schemeClr val="tx2"/>
              </a:solidFill>
            </a:endParaRPr>
          </a:p>
          <a:p>
            <a:r>
              <a:rPr lang="fi-FI" sz="1400" dirty="0">
                <a:solidFill>
                  <a:schemeClr val="tx2"/>
                </a:solidFill>
              </a:rPr>
              <a:t>Palvelusetelitoiminta mahdollistaa, että kiireettömän hoidon saatavuus säilyy.</a:t>
            </a:r>
            <a:endParaRPr lang="sv-SE" sz="18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50267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10343442" cy="909638"/>
          </a:xfrm>
        </p:spPr>
        <p:txBody>
          <a:bodyPr>
            <a:normAutofit/>
          </a:bodyPr>
          <a:lstStyle/>
          <a:p>
            <a:r>
              <a:rPr lang="fi-FI" b="1"/>
              <a:t>Turvallisuus ja laatu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6377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400" b="1" dirty="0"/>
              <a:t>Status</a:t>
            </a:r>
            <a:r>
              <a:rPr lang="sv-SE" sz="1400" dirty="0"/>
              <a:t> 30.8.2026</a:t>
            </a:r>
          </a:p>
          <a:p>
            <a:pPr>
              <a:lnSpc>
                <a:spcPct val="150000"/>
              </a:lnSpc>
            </a:pPr>
            <a:r>
              <a:rPr lang="sv-SE" sz="1400" b="1" dirty="0" err="1"/>
              <a:t>Potilasturvallisuus</a:t>
            </a:r>
            <a:r>
              <a:rPr lang="sv-SE" sz="1400" b="1" dirty="0"/>
              <a:t> ilmoitukset:24 (21) </a:t>
            </a:r>
            <a:r>
              <a:rPr lang="sv-SE" sz="1400" b="1" dirty="0" err="1"/>
              <a:t>kpl</a:t>
            </a:r>
            <a:endParaRPr lang="sv-SE" sz="1400" dirty="0" err="1"/>
          </a:p>
          <a:p>
            <a:pPr>
              <a:lnSpc>
                <a:spcPct val="150000"/>
              </a:lnSpc>
            </a:pPr>
            <a:r>
              <a:rPr lang="sv-SE" sz="1400" b="1" dirty="0" err="1"/>
              <a:t>Odottaa</a:t>
            </a:r>
            <a:r>
              <a:rPr lang="sv-SE" sz="1400" b="1" dirty="0"/>
              <a:t> </a:t>
            </a:r>
            <a:r>
              <a:rPr lang="sv-SE" sz="1400" b="1" dirty="0" err="1"/>
              <a:t>käsittelyä</a:t>
            </a:r>
            <a:r>
              <a:rPr lang="sv-SE" sz="1400" b="1" dirty="0"/>
              <a:t>: 0</a:t>
            </a:r>
            <a:r>
              <a:rPr lang="sv-SE" sz="1400" dirty="0"/>
              <a:t> (0%)</a:t>
            </a:r>
            <a:endParaRPr lang="en-US" sz="1400" dirty="0"/>
          </a:p>
          <a:p>
            <a:pPr>
              <a:lnSpc>
                <a:spcPct val="150000"/>
              </a:lnSpc>
            </a:pPr>
            <a:r>
              <a:rPr lang="sv-SE" sz="1400" b="1" dirty="0" err="1"/>
              <a:t>Odottaa</a:t>
            </a:r>
            <a:r>
              <a:rPr lang="sv-SE" sz="1400" b="1" dirty="0"/>
              <a:t> </a:t>
            </a:r>
            <a:r>
              <a:rPr lang="sv-SE" sz="1400" b="1" dirty="0" err="1"/>
              <a:t>lisätietoa</a:t>
            </a:r>
            <a:r>
              <a:rPr lang="sv-SE" sz="1400" b="1" dirty="0"/>
              <a:t>: 0</a:t>
            </a:r>
            <a:r>
              <a:rPr lang="sv-SE" sz="1400" dirty="0"/>
              <a:t>(0%)</a:t>
            </a:r>
            <a:endParaRPr lang="sv-SE" sz="1400" dirty="0">
              <a:cs typeface="Arial"/>
            </a:endParaRPr>
          </a:p>
          <a:p>
            <a:pPr>
              <a:lnSpc>
                <a:spcPct val="150000"/>
              </a:lnSpc>
            </a:pPr>
            <a:r>
              <a:rPr lang="sv-SE" sz="1400" b="1" dirty="0" err="1"/>
              <a:t>Käsittelyssä</a:t>
            </a:r>
            <a:r>
              <a:rPr lang="sv-SE" sz="1400" b="1" dirty="0"/>
              <a:t>: 0</a:t>
            </a:r>
            <a:r>
              <a:rPr lang="sv-SE" sz="1400" dirty="0"/>
              <a:t>(0%)</a:t>
            </a:r>
            <a:br>
              <a:rPr lang="sv-SE" sz="1400" dirty="0"/>
            </a:br>
            <a:r>
              <a:rPr lang="sv-SE" sz="1400" b="1" dirty="0" err="1"/>
              <a:t>Valmis</a:t>
            </a:r>
            <a:r>
              <a:rPr lang="sv-SE" sz="1400" b="1" dirty="0"/>
              <a:t>: 24</a:t>
            </a:r>
            <a:r>
              <a:rPr lang="sv-SE" sz="1400" dirty="0"/>
              <a:t> (100%)</a:t>
            </a:r>
            <a:endParaRPr lang="en-US" sz="1400" dirty="0"/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2FE2FFB-F344-4344-940D-26D2C6046DF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25119" y="1656000"/>
            <a:ext cx="3486602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kumimoji="0" lang="fi-FI" sz="1600" b="1" i="0" u="none" strike="noStrike" kern="120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Vaaratapahtuma ilmoitusten määrä</a:t>
            </a:r>
            <a:r>
              <a:rPr kumimoji="0" lang="fi-FI" sz="1600" b="1" i="0" u="none" strike="noStrike" kern="1200" cap="none" spc="0" normalizeH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5-8</a:t>
            </a:r>
            <a:r>
              <a:rPr lang="fi-FI" sz="1600" b="1" dirty="0">
                <a:solidFill>
                  <a:schemeClr val="accent5"/>
                </a:solidFill>
                <a:latin typeface="Arial" panose="020B0604020202020204"/>
              </a:rPr>
              <a:t>.2026 24kpl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5" name="Chart 4" descr="Taulukko Vaaratapahtumailmoitusten määrä &#10;Tammikuu-Huhtikuu 2023 52&#10;Tammikuu-Huhtikuu 2024 62&#10;Tammikuu-Huhtikuu 2025&#10;Toukokuu-Elokuu 2023 67&#10;Toukokuu-Elokuu 2024 71&#10;Toukokuu-Elokuu 2025&#10;Syyskuu-Joulukuu 2023 82&#10;Syyskuu- Joulukuu 2024 55&#10;Syyskuu- Joulukuu 20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56902389"/>
              </p:ext>
            </p:extLst>
          </p:nvPr>
        </p:nvGraphicFramePr>
        <p:xfrm>
          <a:off x="4625120" y="2222459"/>
          <a:ext cx="3422268" cy="2349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15956D0F-8A7D-B8D5-5ACE-D0EBD28EE0A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115300" y="1656000"/>
            <a:ext cx="3993958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dirty="0">
                <a:solidFill>
                  <a:schemeClr val="accent5"/>
                </a:solidFill>
              </a:rPr>
              <a:t>Yleisimmät ilmoitustyypit </a:t>
            </a:r>
          </a:p>
          <a:p>
            <a:pPr marL="342900" indent="-342900">
              <a:buFontTx/>
              <a:buAutoNum type="arabicPeriod"/>
            </a:pPr>
            <a:r>
              <a:rPr lang="fi-FI" sz="1600" dirty="0">
                <a:solidFill>
                  <a:schemeClr val="tx2"/>
                </a:solidFill>
                <a:cs typeface="Arial"/>
              </a:rPr>
              <a:t>Tiedonkulkuun tai tiedonhallintaan liittyvä</a:t>
            </a:r>
          </a:p>
          <a:p>
            <a:pPr marL="342900" indent="-342900">
              <a:buAutoNum type="arabicPeriod"/>
            </a:pPr>
            <a:r>
              <a:rPr lang="fi-FI" sz="1600" dirty="0" err="1">
                <a:solidFill>
                  <a:schemeClr val="tx2"/>
                </a:solidFill>
                <a:cs typeface="Arial"/>
              </a:rPr>
              <a:t>Lääke-ja</a:t>
            </a:r>
            <a:r>
              <a:rPr lang="fi-FI" sz="1600" dirty="0">
                <a:solidFill>
                  <a:schemeClr val="tx2"/>
                </a:solidFill>
                <a:cs typeface="Arial"/>
              </a:rPr>
              <a:t> nestehoitoon liittyvä</a:t>
            </a:r>
          </a:p>
          <a:p>
            <a:pPr marL="342900" indent="-342900">
              <a:buAutoNum type="arabicPeriod"/>
            </a:pPr>
            <a:r>
              <a:rPr lang="fi-FI" sz="1600" dirty="0">
                <a:solidFill>
                  <a:schemeClr val="tx2"/>
                </a:solidFill>
                <a:cs typeface="Arial"/>
              </a:rPr>
              <a:t>Invasiiviseen toimenpiteeseen liittyvä</a:t>
            </a:r>
          </a:p>
          <a:p>
            <a:pPr marL="342900" indent="-342900">
              <a:buAutoNum type="arabicPeriod"/>
            </a:pPr>
            <a:endParaRPr lang="fi-FI" sz="1600" dirty="0">
              <a:solidFill>
                <a:schemeClr val="tx2"/>
              </a:solidFill>
              <a:cs typeface="Arial"/>
            </a:endParaRPr>
          </a:p>
          <a:p>
            <a:pPr marL="342900" indent="-342900">
              <a:buFontTx/>
              <a:buAutoNum type="arabicPeriod"/>
            </a:pPr>
            <a:endParaRPr lang="fi-FI" sz="1600" dirty="0">
              <a:solidFill>
                <a:schemeClr val="tx2"/>
              </a:solidFill>
              <a:cs typeface="Arial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CD06B2D-953A-6960-8AC0-E93428B945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32362" y="4083501"/>
            <a:ext cx="3363244" cy="83099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ctr">
              <a:defRPr/>
            </a:pPr>
            <a:r>
              <a:rPr kumimoji="0" lang="fi-FI" sz="16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Asiakkaiden  ja omaisten tekemät vaaratapahtuma ilmoitusten määrä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A1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graphicFrame>
        <p:nvGraphicFramePr>
          <p:cNvPr id="4" name="Chart 3" descr="Taulukko Asiakkaiden vaaratapahtumailmoitusten määrä &#10;Tammikuu-Huhtikuu 2023 6&#10;Tammikuu-Huhtikuu 2024 12&#10;Tammikuu-Huhtikuu 2025&#10;Toukokuu-Elokuu 2023 12&#10;Toukokuu-Elokuu 2024 14&#10;Toukokuu-Elokuu 2025&#10;Syyskuu-Joulukuu 2023 12&#10;Syyskuu- Joulukuu 2024 10&#10;Syyskuu- Joulukuu 2025">
            <a:extLst>
              <a:ext uri="{FF2B5EF4-FFF2-40B4-BE49-F238E27FC236}">
                <a16:creationId xmlns:a16="http://schemas.microsoft.com/office/drawing/2014/main" id="{978D73C4-AB78-1551-1C4B-BAD539B0D3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8498723"/>
              </p:ext>
            </p:extLst>
          </p:nvPr>
        </p:nvGraphicFramePr>
        <p:xfrm>
          <a:off x="1172367" y="4914498"/>
          <a:ext cx="3422269" cy="1833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9C73870F-CF5C-763D-46FF-436B85E5F74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54767" y="4608000"/>
            <a:ext cx="19193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600" b="1">
                <a:solidFill>
                  <a:schemeClr val="accent5"/>
                </a:solidFill>
              </a:rPr>
              <a:t>Yhteydenotot potilasasia-vastaaville (kpl)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452C5F8-1BEF-D999-6460-DAE3985EA16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756520" y="5901368"/>
            <a:ext cx="1715806" cy="64633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>
              <a:defRPr/>
            </a:pPr>
            <a:r>
              <a:rPr kumimoji="0" lang="fi-FI" sz="36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 </a:t>
            </a:r>
            <a:r>
              <a:rPr lang="fi-FI" sz="2400" dirty="0">
                <a:solidFill>
                  <a:srgbClr val="213A8F"/>
                </a:solidFill>
                <a:latin typeface="Arial" panose="020B0604020202020204"/>
                <a:cs typeface="Arial"/>
              </a:rPr>
              <a:t>19 kpl</a:t>
            </a:r>
            <a:endParaRPr kumimoji="0" lang="fi-FI" sz="36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735964" y="4608000"/>
            <a:ext cx="5373294" cy="227754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Korjaavat</a:t>
            </a:r>
            <a:r>
              <a:rPr kumimoji="0" lang="sv-SE" sz="1600" b="1" i="0" u="none" strike="noStrike" kern="1200" cap="none" spc="0" normalizeH="0" baseline="0" noProof="0" dirty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sv-SE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toimenpiteet</a:t>
            </a:r>
            <a:endParaRPr kumimoji="0" lang="sv-SE" sz="1600" b="1" i="0" u="none" strike="noStrike" kern="1200" cap="none" spc="0" normalizeH="0" baseline="0" noProof="0" dirty="0">
              <a:ln>
                <a:noFill/>
              </a:ln>
              <a:solidFill>
                <a:srgbClr val="00A1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r>
              <a:rPr lang="fi-FI" sz="1400" dirty="0">
                <a:cs typeface="Arial"/>
              </a:rPr>
              <a:t>Kaikki </a:t>
            </a:r>
            <a:r>
              <a:rPr lang="fi-FI" sz="1400" dirty="0" err="1">
                <a:cs typeface="Arial"/>
              </a:rPr>
              <a:t>Haipro</a:t>
            </a:r>
            <a:r>
              <a:rPr lang="fi-FI" sz="1400" dirty="0">
                <a:cs typeface="Arial"/>
              </a:rPr>
              <a:t>-ilmoitukset käydään moniammatillisesti yksikkötasolla läpi osasto-/tiimikokouksissa sekä </a:t>
            </a:r>
            <a:r>
              <a:rPr lang="fi-FI" sz="1400" dirty="0" err="1">
                <a:cs typeface="Arial"/>
              </a:rPr>
              <a:t>laatu-ja</a:t>
            </a:r>
            <a:r>
              <a:rPr lang="fi-FI" sz="1400" dirty="0">
                <a:cs typeface="Arial"/>
              </a:rPr>
              <a:t> valvonnan yksikön toimesta. Prosesseja analysoidaan ja tarvittavia korjaavia toimenpiteitä suunnitellaan ja tehdään.</a:t>
            </a:r>
          </a:p>
          <a:p>
            <a:endParaRPr lang="fi-FI" sz="1400" dirty="0">
              <a:cs typeface="Arial"/>
            </a:endParaRPr>
          </a:p>
          <a:p>
            <a:endParaRPr lang="fi-FI" sz="1400" dirty="0">
              <a:cs typeface="Arial"/>
            </a:endParaRPr>
          </a:p>
          <a:p>
            <a:endParaRPr lang="fi-FI" sz="1400" dirty="0">
              <a:cs typeface="Arial"/>
            </a:endParaRPr>
          </a:p>
          <a:p>
            <a:endParaRPr lang="fi-FI" sz="1400" dirty="0"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65859114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1009ECF9-ADF0-AF11-4415-5E8F1B091F03}"/>
              </a:ext>
            </a:extLst>
          </p:cNvPr>
          <p:cNvGrpSpPr/>
          <p:nvPr/>
        </p:nvGrpSpPr>
        <p:grpSpPr>
          <a:xfrm>
            <a:off x="3509628" y="2986644"/>
            <a:ext cx="2942633" cy="1459042"/>
            <a:chOff x="3509628" y="2986644"/>
            <a:chExt cx="2942633" cy="1459042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8CCCF50-B640-E845-E762-2051C238141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rcRect l="14675" t="2749" r="15987" b="36779"/>
            <a:stretch/>
          </p:blipFill>
          <p:spPr>
            <a:xfrm>
              <a:off x="3509628" y="2986644"/>
              <a:ext cx="2942633" cy="1459042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7B9776AE-19E0-A89D-9028-CEBD96BD7750}"/>
                </a:ext>
              </a:extLst>
            </p:cNvPr>
            <p:cNvSpPr/>
            <p:nvPr userDrawn="1"/>
          </p:nvSpPr>
          <p:spPr>
            <a:xfrm>
              <a:off x="3568535" y="3034145"/>
              <a:ext cx="641268" cy="29094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48DB86B1-01B5-5405-5A3B-C58AEF67EFE1}"/>
              </a:ext>
            </a:extLst>
          </p:cNvPr>
          <p:cNvSpPr txBox="1"/>
          <p:nvPr/>
        </p:nvSpPr>
        <p:spPr>
          <a:xfrm>
            <a:off x="3816350" y="2857500"/>
            <a:ext cx="79895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NPS</a:t>
            </a:r>
          </a:p>
        </p:txBody>
      </p:sp>
      <p:cxnSp>
        <p:nvCxnSpPr>
          <p:cNvPr id="29" name="Straight Arrow Connector 28" descr="NPS luku. NPS voi vaihdella miinus 100 ja +100 välillä. Yleisesti yli 50 lukua pidetään hyvänä. Tulos">
            <a:extLst>
              <a:ext uri="{FF2B5EF4-FFF2-40B4-BE49-F238E27FC236}">
                <a16:creationId xmlns:a16="http://schemas.microsoft.com/office/drawing/2014/main" id="{C887F4FE-5235-ED31-7C5D-3F205F978F09}"/>
              </a:ext>
            </a:extLst>
          </p:cNvPr>
          <p:cNvCxnSpPr>
            <a:cxnSpLocks/>
          </p:cNvCxnSpPr>
          <p:nvPr/>
        </p:nvCxnSpPr>
        <p:spPr>
          <a:xfrm flipV="1">
            <a:off x="4978400" y="4000500"/>
            <a:ext cx="650044" cy="24593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4950" cy="909638"/>
          </a:xfrm>
        </p:spPr>
        <p:txBody>
          <a:bodyPr/>
          <a:lstStyle/>
          <a:p>
            <a:r>
              <a:rPr lang="fi-FI" b="1"/>
              <a:t>Asiakaskokemus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8AD95C6-BCA0-C11E-FFBC-ADDBE23D28ED}"/>
              </a:ext>
            </a:extLst>
          </p:cNvPr>
          <p:cNvSpPr txBox="1"/>
          <p:nvPr/>
        </p:nvSpPr>
        <p:spPr>
          <a:xfrm>
            <a:off x="1175718" y="1292790"/>
            <a:ext cx="6744234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defRPr/>
            </a:pPr>
            <a:r>
              <a:rPr lang="fi-FI" sz="1600" dirty="0">
                <a:solidFill>
                  <a:schemeClr val="tx2"/>
                </a:solidFill>
              </a:rPr>
              <a:t>Asiakaspalautteen kokonaismäärä 1.5-31.8.2026: 2883 kpl </a:t>
            </a:r>
            <a:r>
              <a:rPr kumimoji="0" lang="fi-FI" sz="1600" b="0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  <p:sp>
        <p:nvSpPr>
          <p:cNvPr id="12" name="TextBox 11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084572" y="4515637"/>
            <a:ext cx="1676820" cy="400110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2000" dirty="0">
                <a:solidFill>
                  <a:srgbClr val="213A8F"/>
                </a:solidFill>
                <a:latin typeface="Arial" panose="020B0604020202020204"/>
                <a:cs typeface="Arial"/>
              </a:rPr>
              <a:t>82(80)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DF85A01-D162-40B8-8855-659FF10BED9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78569" y="1901869"/>
            <a:ext cx="22737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Minulle jäi tunne, että minusta välitettiin kokonaisvaltaisesti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C92C84C-5C3B-F151-B025-3AE820B9A96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1807343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4,56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4,61)</a:t>
            </a:r>
            <a:endParaRPr kumimoji="0" lang="ko-KR" alt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맑은 고딕" panose="020B0503020000020004" pitchFamily="34" charset="-127"/>
              <a:cs typeface="+mn-cs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33EFF2A-7AAD-4B14-93EB-076EAD97215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3104317"/>
            <a:ext cx="147403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Sain apua, kun sitä tarvitsin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813F58C-C780-EB84-E9DC-197FFF8575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2968628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4,57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4,53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638B1F1-1001-4506-A2FF-BEFB60A16B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99241" y="4238639"/>
            <a:ext cx="171765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Koin oloni turvalliseksi hoidon / palvelun aikana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D05A3689-C501-4953-E1F0-5AC35DB9516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2790944" y="42464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4,66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4,74)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B3F3FCD-B03B-4D2C-B901-F47C7C5B1A6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21383" y="5562078"/>
            <a:ext cx="24197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Hoitoani / Asiaani koskevat päätökset tehtiin yhteistyössä kanssani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F072D9F9-54CA-6247-2E21-04389A729E3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726944" y="54629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4,59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4,54)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1314A2D-C318-415D-B409-0CD3638C31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26771" y="1874018"/>
            <a:ext cx="22112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Tiedän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,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miten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hoitoni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/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palveluni</a:t>
            </a:r>
            <a:r>
              <a:rPr kumimoji="0" lang="en-US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 </a:t>
            </a:r>
            <a:r>
              <a:rPr kumimoji="0" lang="en-US" altLang="ko-KR" sz="1400" b="1" i="0" u="none" strike="noStrike" kern="1200" cap="none" spc="0" normalizeH="0" baseline="0" noProof="0" err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jatkuu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2C1C1D-3F16-BDAD-4824-BA1E16A22A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180734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4,48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4,56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ADA1682-79CB-477A-A9FB-04429119CA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125529" y="2936140"/>
            <a:ext cx="162697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Saamani tieto hoidosta / palvelusta oli ymmärrettävää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1F4ED22-B579-FFEA-25A3-E180B31A85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2971659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4,63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4,63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5C90F67E-E8DD-4501-A07D-85FF1F9BA78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213063" y="4319961"/>
            <a:ext cx="181380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Koin saamani hoidon / palvelun hyödylliseksi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63C17BA-C20A-A873-70A7-07D9EBCB38F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74945" y="4238639"/>
            <a:ext cx="888365" cy="888365"/>
          </a:xfrm>
          <a:prstGeom prst="ellipse">
            <a:avLst/>
          </a:prstGeom>
          <a:solidFill>
            <a:srgbClr val="85C59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4,63 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4,67)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A2EC4E5-2652-4DA6-BD05-8425B8DEF36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268147" y="5576606"/>
            <a:ext cx="169543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altLang="ko-KR" sz="1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굴림" panose="020B0600000101010101" pitchFamily="34" charset="-127"/>
                <a:cs typeface="Arial" pitchFamily="34" charset="0"/>
              </a:rPr>
              <a:t>Sain hoitoa ja palvelua äidinkielelläni</a:t>
            </a:r>
            <a:endParaRPr kumimoji="0" lang="ko-KR" altLang="en-US" sz="14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굴림" panose="020B0600000101010101" pitchFamily="34" charset="-127"/>
              <a:cs typeface="Arial" pitchFamily="34" charset="0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DF3BAA92-15CD-634E-EE8B-B88EC115830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5238945" y="5451123"/>
            <a:ext cx="888365" cy="88836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1" dirty="0">
                <a:solidFill>
                  <a:srgbClr val="213A8F"/>
                </a:solidFill>
                <a:latin typeface="Calibri" panose="020F0502020204030204"/>
                <a:ea typeface="Calibri"/>
                <a:cs typeface="Calibri"/>
              </a:rPr>
              <a:t>4,76</a:t>
            </a:r>
            <a:endParaRPr lang="fi-FI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lang="fi-FI" sz="1400" b="1" dirty="0">
                <a:solidFill>
                  <a:srgbClr val="213A8F"/>
                </a:solidFill>
                <a:latin typeface="Calibri" panose="020F0502020204030204"/>
              </a:rPr>
              <a:t>4,75</a:t>
            </a:r>
            <a:r>
              <a:rPr kumimoji="0" lang="fi-FI" sz="1400" b="1" i="0" u="none" strike="noStrike" kern="1200" cap="none" spc="0" normalizeH="0" baseline="0" noProof="0" dirty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)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12"/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280024" y="711740"/>
            <a:ext cx="2857398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Positiivinen </a:t>
            </a:r>
            <a:r>
              <a:rPr kumimoji="0" lang="fi-FI" sz="1400" b="1" i="0" u="none" strike="noStrike" kern="1200" cap="none" spc="0" normalizeH="0" baseline="0" noProof="0" err="1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palaute</a:t>
            </a:r>
            <a:r>
              <a:rPr kumimoji="0" lang="fi-FI" sz="1400" b="0" i="0" u="none" strike="noStrike" kern="1200" cap="none" spc="0" normalizeH="0" baseline="0" noProof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och</a:t>
            </a:r>
            <a:r>
              <a:rPr kumimoji="0" lang="fi-FI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lang="fi-FI" sz="1400">
                <a:latin typeface="Arial" panose="020B0604020202020204" pitchFamily="34" charset="0"/>
                <a:cs typeface="Arial" panose="020B0604020202020204" pitchFamily="34" charset="0"/>
              </a:rPr>
              <a:t>Kohtaaminen</a:t>
            </a:r>
            <a:endParaRPr kumimoji="0" lang="fi-FI" sz="1400" b="0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i-FI" sz="1400" b="1">
              <a:solidFill>
                <a:srgbClr val="213A8F"/>
              </a:solidFill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lt"/>
              <a:cs typeface="Arial" panose="020B0604020202020204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lt"/>
                <a:cs typeface="Arial" panose="020B0604020202020204"/>
              </a:rPr>
              <a:t>Negatiivinen palaute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4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Saatavuus.</a:t>
            </a: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6E09F109-ADBA-1780-40A6-8753F266EC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72070" y="711740"/>
            <a:ext cx="659625" cy="659625"/>
          </a:xfrm>
          <a:prstGeom prst="rect">
            <a:avLst/>
          </a:prstGeom>
        </p:spPr>
      </p:pic>
      <p:pic>
        <p:nvPicPr>
          <p:cNvPr id="21" name="Graphic 20">
            <a:extLst>
              <a:ext uri="{FF2B5EF4-FFF2-40B4-BE49-F238E27FC236}">
                <a16:creationId xmlns:a16="http://schemas.microsoft.com/office/drawing/2014/main" id="{CF3BEB49-B738-30B9-FA55-DF1F8A1E45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72069" y="2008485"/>
            <a:ext cx="659625" cy="659625"/>
          </a:xfrm>
          <a:prstGeom prst="rect">
            <a:avLst/>
          </a:prstGeom>
        </p:spPr>
      </p:pic>
      <p:sp>
        <p:nvSpPr>
          <p:cNvPr id="5" name="TextBox 33">
            <a:extLst>
              <a:ext uri="{FF2B5EF4-FFF2-40B4-BE49-F238E27FC236}">
                <a16:creationId xmlns:a16="http://schemas.microsoft.com/office/drawing/2014/main" id="{6EB7A05C-2C4D-C2AF-9E93-7DC0CF2BE7B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113001" y="4931136"/>
            <a:ext cx="18205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b="1" i="0" u="none" strike="noStrike" kern="1200" cap="none" spc="0" normalizeH="0" baseline="0" noProof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Muistutukset ja kantelut (lkm)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7" name="TextBox 14">
            <a:extLst>
              <a:ext uri="{FF2B5EF4-FFF2-40B4-BE49-F238E27FC236}">
                <a16:creationId xmlns:a16="http://schemas.microsoft.com/office/drawing/2014/main" id="{969C7632-2037-DC81-7947-77FA212BAD99}"/>
              </a:ext>
            </a:extLst>
          </p:cNvPr>
          <p:cNvSpPr txBox="1">
            <a:spLocks/>
          </p:cNvSpPr>
          <p:nvPr/>
        </p:nvSpPr>
        <p:spPr>
          <a:xfrm>
            <a:off x="9026866" y="5536946"/>
            <a:ext cx="2147953" cy="33855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>
            <a:defPPr>
              <a:defRPr lang="fi-FI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600" dirty="0">
                <a:latin typeface="Arial" panose="020B0604020202020204"/>
              </a:rPr>
              <a:t>12(7)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17526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02D604-4B15-77B4-DAFB-005465C73B8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125505" cy="909453"/>
          </a:xfrm>
        </p:spPr>
        <p:txBody>
          <a:bodyPr/>
          <a:lstStyle/>
          <a:p>
            <a:r>
              <a:rPr lang="fi-FI" b="1"/>
              <a:t>Osallisuus</a:t>
            </a:r>
            <a:endParaRPr lang="sv-SE"/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ABB2387-2008-57CC-BB4A-9597C1A90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205433" y="1323453"/>
            <a:ext cx="5111144" cy="2434731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93015D-D1AE-6165-00F6-D490CA772E3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2" y="1431453"/>
            <a:ext cx="5111143" cy="286232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400" b="1">
                <a:solidFill>
                  <a:schemeClr val="accent6"/>
                </a:solidFill>
                <a:latin typeface="+mj-lt"/>
              </a:rPr>
              <a:t>Miten tuetaan asiakkaiden ja läheisten osallisuutta palveluiden suunnittelussa, toteutuksessa ja arvioinnissa:</a:t>
            </a:r>
            <a:endParaRPr kumimoji="0" lang="fi-FI" sz="1400" b="1" i="0" u="none" strike="noStrike" kern="1200" cap="none" spc="0" normalizeH="0" baseline="0" noProof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r>
              <a:rPr kumimoji="0" lang="fi-FI" sz="14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Mahdollisuus palveluiden arvioon Roidun ja HaiPron kautta</a:t>
            </a:r>
            <a:r>
              <a:rPr lang="fi-FI" sz="1400">
                <a:solidFill>
                  <a:schemeClr val="tx2"/>
                </a:solidFill>
                <a:latin typeface="Arial" panose="020B0604020202020204"/>
              </a:rPr>
              <a:t>.,otamme myös huomioon muut suulliset ja kirjalliset palautteet.</a:t>
            </a:r>
            <a:endParaRPr lang="fi-FI" sz="140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cs typeface="Arial"/>
            </a:endParaRPr>
          </a:p>
          <a:p>
            <a:endParaRPr kumimoji="0" lang="fi-FI" sz="140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r>
              <a:rPr kumimoji="0" lang="fi-FI" sz="14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THL asiakastyytyväisyyskysely toteutetaan säännöllisesti</a:t>
            </a:r>
            <a:r>
              <a:rPr lang="fi-FI" sz="1400">
                <a:solidFill>
                  <a:schemeClr val="tx2"/>
                </a:solidFill>
                <a:latin typeface="Arial" panose="020B0604020202020204"/>
              </a:rPr>
              <a:t>. Hoitoon ollaan tyytyväisiä mutta hoidon saatavuudessa kehitettävää.</a:t>
            </a:r>
          </a:p>
          <a:p>
            <a:endParaRPr lang="fi-FI" sz="1400">
              <a:solidFill>
                <a:schemeClr val="tx2"/>
              </a:solidFill>
              <a:latin typeface="Arial" panose="020B0604020202020204"/>
              <a:cs typeface="Arial"/>
            </a:endParaRPr>
          </a:p>
          <a:p>
            <a:endParaRPr lang="fi-FI" sz="120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ptos"/>
              <a:ea typeface="+mn-lt"/>
              <a:cs typeface="+mn-lt"/>
            </a:endParaRPr>
          </a:p>
          <a:p>
            <a:endParaRPr kumimoji="0" lang="fi-FI" sz="140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r>
              <a:rPr kumimoji="0" lang="fi-FI" sz="140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Pohjanmaan hyvinvointialueen asiakasraadit.</a:t>
            </a:r>
            <a:endParaRPr kumimoji="0" lang="en-US" sz="140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C808CD-48EC-E844-D2DD-5C1903E242D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5" y="1431453"/>
            <a:ext cx="5268869" cy="95410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lvl="0"/>
            <a:r>
              <a:rPr lang="fi-FI" sz="1400" b="1">
                <a:solidFill>
                  <a:schemeClr val="accent5"/>
                </a:solidFill>
                <a:latin typeface="+mj-lt"/>
              </a:rPr>
              <a:t>Yhdessä sovitut teemat järjestöjen kanssa palveluiden kehittämiseen: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40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Alueellinen elintapaohjaus projekti </a:t>
            </a:r>
            <a:r>
              <a:rPr lang="fi-FI" sz="1400">
                <a:solidFill>
                  <a:srgbClr val="213A8F"/>
                </a:solidFill>
                <a:latin typeface="Arial" panose="020B0604020202020204"/>
              </a:rPr>
              <a:t>jatkuu</a:t>
            </a:r>
            <a:r>
              <a:rPr kumimoji="0" lang="fi-FI" sz="1400" i="0" u="none" strike="noStrike" kern="1200" cap="none" spc="0" normalizeH="0" baseline="0" noProof="0">
                <a:ln>
                  <a:noFill/>
                </a:ln>
                <a:solidFill>
                  <a:srgbClr val="213A8F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kuntien ja järjestöjen kanssa.</a:t>
            </a:r>
            <a:endParaRPr kumimoji="0" lang="sv-SE" sz="140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D72DC3C-25D3-2071-DC1A-6ADA83D9956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5433" y="4306146"/>
            <a:ext cx="511114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1400" b="1">
                <a:solidFill>
                  <a:schemeClr val="accent5"/>
                </a:solidFill>
                <a:latin typeface="+mj-lt"/>
              </a:rPr>
              <a:t>Asiakasosallistujia, kokemusosaajia tai asiakasraati on mukana palvelujen kehittämisessä ja arvioinnissa:</a:t>
            </a:r>
          </a:p>
          <a:p>
            <a:r>
              <a:rPr lang="fi-FI" sz="1400">
                <a:solidFill>
                  <a:schemeClr val="tx2"/>
                </a:solidFill>
                <a:latin typeface="+mj-lt"/>
              </a:rPr>
              <a:t>Osittain. </a:t>
            </a:r>
            <a:endParaRPr lang="fi-FI" sz="1400" i="0">
              <a:solidFill>
                <a:schemeClr val="tx2"/>
              </a:solidFill>
              <a:effectLst/>
              <a:latin typeface="+mj-lt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4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​</a:t>
            </a:r>
            <a:endParaRPr kumimoji="0" lang="fi-FI" sz="1400" b="0" i="0" u="none" strike="sng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" panose="020B0604020202020204"/>
              <a:ea typeface="+mn-ea"/>
              <a:cs typeface="Times New Roman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FD3D0E33-C044-69BA-5072-E7EA05E13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/>
          </p:cNvSpPr>
          <p:nvPr/>
        </p:nvSpPr>
        <p:spPr bwMode="auto">
          <a:xfrm>
            <a:off x="6581754" y="3264339"/>
            <a:ext cx="5268869" cy="3081597"/>
          </a:xfrm>
          <a:prstGeom prst="roundRect">
            <a:avLst/>
          </a:prstGeom>
          <a:solidFill>
            <a:schemeClr val="tx1">
              <a:alpha val="22000"/>
            </a:schemeClr>
          </a:solidFill>
          <a:ln w="28575" cap="flat" cmpd="sng" algn="ctr">
            <a:noFill/>
            <a:prstDash val="lgDash"/>
            <a:miter lim="800000"/>
            <a:headEnd type="none" w="med" len="med"/>
            <a:tailEnd type="none" w="med" len="med"/>
          </a:ln>
        </p:spPr>
        <p:txBody>
          <a:bodyPr lIns="0" tIns="18288" rIns="0" bIns="18288" rtlCol="0" anchor="ctr" anchorCtr="1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69E2315-12F2-68DA-4393-F0437FF5C33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581754" y="3372339"/>
            <a:ext cx="5268870" cy="1815882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400" b="1">
                <a:solidFill>
                  <a:schemeClr val="accent5"/>
                </a:solidFill>
                <a:latin typeface="+mj-lt"/>
              </a:rPr>
              <a:t>Tehdyt toimenpiteet palvelujen käyttäjien tekemien haitta- ja vaaratapahtumailmoitusten,</a:t>
            </a:r>
          </a:p>
          <a:p>
            <a:r>
              <a:rPr lang="fi-FI" sz="1400" b="1">
                <a:solidFill>
                  <a:schemeClr val="accent5"/>
                </a:solidFill>
                <a:latin typeface="+mj-lt"/>
              </a:rPr>
              <a:t>muistutusten ja kanteluiden perusteella: </a:t>
            </a:r>
          </a:p>
          <a:p>
            <a:pPr lvl="0"/>
            <a:r>
              <a:rPr lang="fi-FI" sz="1400"/>
              <a:t>Kotisivujen päivittäminen säännöllisesti.​</a:t>
            </a:r>
          </a:p>
          <a:p>
            <a:pPr lvl="0"/>
            <a:endParaRPr lang="fi-FI" sz="1400"/>
          </a:p>
          <a:p>
            <a:r>
              <a:rPr lang="fi-FI" sz="1400"/>
              <a:t>Ohjeistusten ja toimintamallien selkeyttäminen niin, että ne asiakkaan näkökulmasta olisivat selkeitä. Palveluiden kehittämisessä olemme ottaneet asiakaspalautteet huomioon.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00A174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526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 noRot="1" noMove="1" noResize="1" noEditPoints="1" noAdjustHandles="1" noChangeArrowheads="1" noChangeShapeType="1"/>
          </p:cNvSpPr>
          <p:nvPr>
            <p:ph type="title" idx="4294967295"/>
          </p:nvPr>
        </p:nvSpPr>
        <p:spPr>
          <a:xfrm>
            <a:off x="1652400" y="414000"/>
            <a:ext cx="9327754" cy="774907"/>
          </a:xfrm>
        </p:spPr>
        <p:txBody>
          <a:bodyPr>
            <a:normAutofit/>
          </a:bodyPr>
          <a:lstStyle/>
          <a:p>
            <a:r>
              <a:rPr lang="fi-FI" b="1"/>
              <a:t>Henkilöstö</a:t>
            </a:r>
            <a:endParaRPr lang="en-US" sz="1200" b="1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1CE3ECC4-2766-0EF7-1123-7E6207D264D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1656000"/>
            <a:ext cx="3422269" cy="2616101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sv-SE" sz="1600" b="1" dirty="0">
                <a:solidFill>
                  <a:schemeClr val="accent5"/>
                </a:solidFill>
              </a:rPr>
              <a:t>Henkilöstömäärä (exreport)</a:t>
            </a:r>
          </a:p>
          <a:p>
            <a:r>
              <a:rPr lang="fi-FI" sz="1400" dirty="0">
                <a:latin typeface="Arial"/>
                <a:ea typeface="Segoe UI"/>
                <a:cs typeface="Segoe UI"/>
              </a:rPr>
              <a:t>Henkilöstö: ​</a:t>
            </a:r>
          </a:p>
          <a:p>
            <a:r>
              <a:rPr lang="fi-FI" sz="1400" dirty="0">
                <a:latin typeface="Arial"/>
                <a:ea typeface="Segoe UI"/>
                <a:cs typeface="Segoe UI"/>
              </a:rPr>
              <a:t>Hoitohenkilöstö 164 vakanssia</a:t>
            </a:r>
          </a:p>
          <a:p>
            <a:r>
              <a:rPr lang="fi-FI" sz="1400" dirty="0">
                <a:latin typeface="Arial"/>
                <a:ea typeface="Segoe UI"/>
                <a:cs typeface="Segoe UI"/>
              </a:rPr>
              <a:t>Hammaslääkärit 96</a:t>
            </a:r>
          </a:p>
          <a:p>
            <a:r>
              <a:rPr lang="fi-FI" sz="1400" dirty="0">
                <a:latin typeface="Arial"/>
                <a:ea typeface="Segoe UI"/>
                <a:cs typeface="Segoe UI"/>
              </a:rPr>
              <a:t>Vakinaiset:  ​</a:t>
            </a:r>
          </a:p>
          <a:p>
            <a:r>
              <a:rPr lang="fi-FI" sz="1400" dirty="0">
                <a:latin typeface="Arial"/>
                <a:ea typeface="Segoe UI"/>
                <a:cs typeface="Segoe UI"/>
              </a:rPr>
              <a:t>Hoitohenkilöstö :150</a:t>
            </a:r>
          </a:p>
          <a:p>
            <a:r>
              <a:rPr lang="fi-FI" sz="1400" dirty="0">
                <a:latin typeface="Arial"/>
                <a:ea typeface="Segoe UI"/>
                <a:cs typeface="Segoe UI"/>
              </a:rPr>
              <a:t>Hammaslääkärit :65</a:t>
            </a:r>
          </a:p>
          <a:p>
            <a:r>
              <a:rPr lang="fi-FI" sz="1400" dirty="0">
                <a:latin typeface="Arial"/>
                <a:ea typeface="Segoe UI"/>
                <a:cs typeface="Segoe UI"/>
              </a:rPr>
              <a:t>Tilapäiset:   ​</a:t>
            </a:r>
          </a:p>
          <a:p>
            <a:r>
              <a:rPr lang="fi-FI" sz="1400" dirty="0">
                <a:latin typeface="Arial"/>
                <a:ea typeface="Segoe UI"/>
                <a:cs typeface="Segoe UI"/>
              </a:rPr>
              <a:t>Hoitohenkilöstö :14</a:t>
            </a:r>
          </a:p>
          <a:p>
            <a:r>
              <a:rPr lang="fi-FI" sz="1400" dirty="0">
                <a:latin typeface="Arial"/>
                <a:ea typeface="Segoe UI"/>
                <a:cs typeface="Segoe UI"/>
              </a:rPr>
              <a:t>Hammaslääkärit:31</a:t>
            </a:r>
          </a:p>
          <a:p>
            <a:endParaRPr lang="en-US" sz="1400" dirty="0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33BE2CB-1BD5-02F1-2A4E-9C3523AF8EDA}"/>
              </a:ext>
            </a:extLst>
          </p:cNvPr>
          <p:cNvSpPr txBox="1">
            <a:spLocks/>
          </p:cNvSpPr>
          <p:nvPr/>
        </p:nvSpPr>
        <p:spPr>
          <a:xfrm>
            <a:off x="8147304" y="1674287"/>
            <a:ext cx="3926508" cy="2800767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dirty="0">
                <a:solidFill>
                  <a:schemeClr val="accent5"/>
                </a:solidFill>
              </a:rPr>
              <a:t>Työhyvinvointia edistävät toimenpiteet:</a:t>
            </a:r>
          </a:p>
          <a:p>
            <a:r>
              <a:rPr lang="fi-FI" sz="1600" b="1" dirty="0">
                <a:solidFill>
                  <a:schemeClr val="accent5"/>
                </a:solidFill>
              </a:rPr>
              <a:t> </a:t>
            </a:r>
            <a:endParaRPr lang="fi-FI" sz="1600" b="1" baseline="0" dirty="0">
              <a:solidFill>
                <a:schemeClr val="accent5"/>
              </a:solidFill>
            </a:endParaRPr>
          </a:p>
          <a:p>
            <a:r>
              <a:rPr lang="fi-FI" sz="1600" dirty="0"/>
              <a:t>Säännölliset kokouskäytännöt​</a:t>
            </a:r>
          </a:p>
          <a:p>
            <a:r>
              <a:rPr lang="fi-FI" sz="1600" dirty="0"/>
              <a:t>Työpaikan selkeät ohjeet ja ohjeistukset, sovitut käytännöt.​</a:t>
            </a:r>
          </a:p>
          <a:p>
            <a:r>
              <a:rPr lang="fi-FI" sz="1600" dirty="0"/>
              <a:t>Henkilökunnan osallisuus​.</a:t>
            </a:r>
          </a:p>
          <a:p>
            <a:r>
              <a:rPr lang="fi-FI" sz="1600" dirty="0"/>
              <a:t>Kehityskeskustelut ,perehdytys.​</a:t>
            </a:r>
          </a:p>
          <a:p>
            <a:r>
              <a:rPr lang="fi-FI" sz="1600" dirty="0"/>
              <a:t>Varhainen tuki ja työnohjaus​.</a:t>
            </a:r>
          </a:p>
          <a:p>
            <a:r>
              <a:rPr lang="fi-FI" sz="1600" dirty="0"/>
              <a:t>Koulutusmahdollisuudet, urapolku​.</a:t>
            </a:r>
          </a:p>
          <a:p>
            <a:r>
              <a:rPr lang="fi-FI" sz="1600" dirty="0" err="1"/>
              <a:t>Tyky</a:t>
            </a:r>
            <a:r>
              <a:rPr lang="fi-FI" sz="1600" dirty="0"/>
              <a:t>, e-passi .</a:t>
            </a:r>
            <a:endParaRPr lang="en-US" sz="1600" dirty="0">
              <a:ea typeface="+mn-lt"/>
              <a:cs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B29DF03-3E5E-F5BD-1388-9DB8FC99458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615905" y="1674287"/>
            <a:ext cx="3457332" cy="230832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fi-FI" sz="1600" b="1" dirty="0">
                <a:solidFill>
                  <a:schemeClr val="accent5"/>
                </a:solidFill>
              </a:rPr>
              <a:t>Työturvallisuusilmoituksia </a:t>
            </a:r>
            <a:r>
              <a:rPr lang="fi-FI" sz="1600" b="1" dirty="0" err="1">
                <a:solidFill>
                  <a:schemeClr val="accent5"/>
                </a:solidFill>
              </a:rPr>
              <a:t>HaiPro</a:t>
            </a:r>
            <a:r>
              <a:rPr lang="fi-FI" sz="1600" b="1" dirty="0">
                <a:solidFill>
                  <a:schemeClr val="accent5"/>
                </a:solidFill>
              </a:rPr>
              <a:t>-järjestelmän kautta 5-8.2026:</a:t>
            </a:r>
          </a:p>
          <a:p>
            <a:r>
              <a:rPr lang="fi-FI" sz="1600" dirty="0">
                <a:cs typeface="Arial"/>
              </a:rPr>
              <a:t>Ilmoitusten määrä: 30 (31) kpl</a:t>
            </a:r>
          </a:p>
          <a:p>
            <a:endParaRPr lang="fi-FI" sz="1600" dirty="0"/>
          </a:p>
          <a:p>
            <a:r>
              <a:rPr lang="fi-FI" sz="1600" dirty="0">
                <a:cs typeface="Arial"/>
              </a:rPr>
              <a:t>Tavallisimmat tapahtumatyypit: </a:t>
            </a:r>
          </a:p>
          <a:p>
            <a:r>
              <a:rPr lang="fi-FI" sz="1600" dirty="0">
                <a:cs typeface="Arial"/>
              </a:rPr>
              <a:t>1. Pistohaava</a:t>
            </a:r>
          </a:p>
          <a:p>
            <a:r>
              <a:rPr lang="fi-FI" sz="1600" dirty="0">
                <a:cs typeface="Arial"/>
              </a:rPr>
              <a:t>2. Sisäilmaan liittyvä oire </a:t>
            </a:r>
          </a:p>
          <a:p>
            <a:r>
              <a:rPr lang="fi-FI" sz="1600" dirty="0">
                <a:cs typeface="Arial"/>
              </a:rPr>
              <a:t>3. Muu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2510217-0C8D-2E97-58A5-04DBA954B1A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202850" y="4698736"/>
            <a:ext cx="3329922" cy="2708434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endParaRPr lang="fi-FI" sz="1600" b="1" dirty="0">
              <a:solidFill>
                <a:schemeClr val="accent5"/>
              </a:solidFill>
            </a:endParaRPr>
          </a:p>
          <a:p>
            <a:r>
              <a:rPr lang="fi-FI" sz="1600" b="1" dirty="0">
                <a:solidFill>
                  <a:schemeClr val="accent5"/>
                </a:solidFill>
              </a:rPr>
              <a:t>Hoitohenkilöstö sairauspoissaolopäivää/työssäolo-päivät %</a:t>
            </a:r>
            <a:endParaRPr lang="en-US" dirty="0">
              <a:solidFill>
                <a:schemeClr val="accent5"/>
              </a:solidFill>
              <a:cs typeface="Arial"/>
            </a:endParaRPr>
          </a:p>
          <a:p>
            <a:endParaRPr lang="fi-FI" sz="1600" b="1" dirty="0">
              <a:solidFill>
                <a:schemeClr val="accent5"/>
              </a:solidFill>
              <a:cs typeface="Arial"/>
            </a:endParaRPr>
          </a:p>
          <a:p>
            <a:pPr algn="ctr"/>
            <a:r>
              <a:rPr lang="fi-FI" sz="1600" b="1" dirty="0">
                <a:cs typeface="Arial"/>
              </a:rPr>
              <a:t>Hammaslääkärit 3,9 (2)</a:t>
            </a:r>
          </a:p>
          <a:p>
            <a:pPr algn="ctr"/>
            <a:r>
              <a:rPr lang="fi-FI" sz="1600" b="1" dirty="0">
                <a:cs typeface="Arial"/>
              </a:rPr>
              <a:t>Hoitohenkilöstö 8,2(8,2)</a:t>
            </a:r>
          </a:p>
          <a:p>
            <a:pPr algn="ctr"/>
            <a:endParaRPr lang="fi-FI" b="1" dirty="0">
              <a:cs typeface="Arial"/>
            </a:endParaRPr>
          </a:p>
          <a:p>
            <a:pPr algn="ctr"/>
            <a:endParaRPr lang="fi-FI" b="1" dirty="0">
              <a:solidFill>
                <a:srgbClr val="213A8F"/>
              </a:solidFill>
              <a:cs typeface="Arial"/>
            </a:endParaRPr>
          </a:p>
          <a:p>
            <a:endParaRPr lang="fi-FI" dirty="0">
              <a:solidFill>
                <a:schemeClr val="accent4"/>
              </a:solidFill>
              <a:cs typeface="Arial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C6C33A5-345B-5CC9-4D47-71B591630B52}"/>
              </a:ext>
            </a:extLst>
          </p:cNvPr>
          <p:cNvSpPr txBox="1"/>
          <p:nvPr/>
        </p:nvSpPr>
        <p:spPr>
          <a:xfrm>
            <a:off x="5538468" y="6029405"/>
            <a:ext cx="1676820" cy="58477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3200" dirty="0">
                <a:solidFill>
                  <a:srgbClr val="213A8F"/>
                </a:solidFill>
                <a:latin typeface="Arial" panose="020B0604020202020204"/>
                <a:cs typeface="Arial"/>
              </a:rPr>
              <a:t>-4 </a:t>
            </a:r>
            <a:r>
              <a:rPr lang="fi-FI" sz="2000" dirty="0">
                <a:solidFill>
                  <a:srgbClr val="213A8F"/>
                </a:solidFill>
                <a:latin typeface="Arial" panose="020B0604020202020204"/>
                <a:cs typeface="Arial"/>
              </a:rPr>
              <a:t>(4)</a:t>
            </a:r>
            <a:endParaRPr kumimoji="0" lang="fi-FI" sz="2000" b="0" i="0" u="none" strike="noStrike" kern="1200" cap="none" spc="0" normalizeH="0" baseline="0" noProof="0" dirty="0">
              <a:ln>
                <a:noFill/>
              </a:ln>
              <a:solidFill>
                <a:srgbClr val="213A8F"/>
              </a:solidFill>
              <a:effectLst/>
              <a:uLnTx/>
              <a:uFillTx/>
              <a:latin typeface="Arial" panose="020B0604020202020204"/>
              <a:ea typeface="+mn-ea"/>
              <a:cs typeface="Arial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0CEF6A-4489-F4BC-3760-7ABE02619F38}"/>
              </a:ext>
            </a:extLst>
          </p:cNvPr>
          <p:cNvGrpSpPr/>
          <p:nvPr/>
        </p:nvGrpSpPr>
        <p:grpSpPr>
          <a:xfrm>
            <a:off x="4769235" y="4695717"/>
            <a:ext cx="2838152" cy="1360122"/>
            <a:chOff x="4779818" y="4621258"/>
            <a:chExt cx="2989532" cy="1540412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44F330F-393C-FE6C-22D7-97F6F3B2C89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/>
            <a:srcRect l="14675" t="2749" r="15987" b="36779"/>
            <a:stretch/>
          </p:blipFill>
          <p:spPr>
            <a:xfrm>
              <a:off x="4837300" y="4621258"/>
              <a:ext cx="2932050" cy="1540412"/>
            </a:xfrm>
            <a:prstGeom prst="rect">
              <a:avLst/>
            </a:prstGeom>
          </p:spPr>
        </p:pic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84DB24B5-CD46-6999-2E55-727AB413EB68}"/>
                </a:ext>
              </a:extLst>
            </p:cNvPr>
            <p:cNvSpPr/>
            <p:nvPr userDrawn="1"/>
          </p:nvSpPr>
          <p:spPr>
            <a:xfrm>
              <a:off x="4779818" y="4625439"/>
              <a:ext cx="819397" cy="42156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v-SE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61E432DA-04D7-8169-4DA1-BD9004AD1F31}"/>
              </a:ext>
            </a:extLst>
          </p:cNvPr>
          <p:cNvSpPr txBox="1"/>
          <p:nvPr/>
        </p:nvSpPr>
        <p:spPr>
          <a:xfrm>
            <a:off x="4768850" y="4636676"/>
            <a:ext cx="7696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800" b="1" i="0" u="none" strike="noStrike" kern="1200" cap="none" spc="0" normalizeH="0" baseline="0" noProof="0">
                <a:ln>
                  <a:noFill/>
                </a:ln>
                <a:solidFill>
                  <a:srgbClr val="00A174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NPS</a:t>
            </a:r>
          </a:p>
        </p:txBody>
      </p:sp>
      <p:cxnSp>
        <p:nvCxnSpPr>
          <p:cNvPr id="8" name="Straight Arrow Connector 7" descr="NPS luku. NPS voi vaihdella miinus 100 ja +100 välillä. Yleisesti yli 50 lukua pidetään hyvänä. Tulos">
            <a:extLst>
              <a:ext uri="{FF2B5EF4-FFF2-40B4-BE49-F238E27FC236}">
                <a16:creationId xmlns:a16="http://schemas.microsoft.com/office/drawing/2014/main" id="{057CD5B4-30A8-F114-7D97-C6BE483D2698}"/>
              </a:ext>
            </a:extLst>
          </p:cNvPr>
          <p:cNvCxnSpPr>
            <a:cxnSpLocks/>
          </p:cNvCxnSpPr>
          <p:nvPr/>
        </p:nvCxnSpPr>
        <p:spPr>
          <a:xfrm flipV="1">
            <a:off x="6215743" y="5183713"/>
            <a:ext cx="0" cy="770937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8354109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3"/>
    </p:ext>
  </p:extLst>
</p:sld>
</file>

<file path=ppt/theme/theme1.xml><?xml version="1.0" encoding="utf-8"?>
<a:theme xmlns:a="http://schemas.openxmlformats.org/drawingml/2006/main" name="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2.xml><?xml version="1.0" encoding="utf-8"?>
<a:theme xmlns:a="http://schemas.openxmlformats.org/drawingml/2006/main" name="1_OVHP_teema">
  <a:themeElements>
    <a:clrScheme name="Mukautettu 2">
      <a:dk1>
        <a:srgbClr val="213A8F"/>
      </a:dk1>
      <a:lt1>
        <a:sysClr val="window" lastClr="FFFFFF"/>
      </a:lt1>
      <a:dk2>
        <a:srgbClr val="213A8F"/>
      </a:dk2>
      <a:lt2>
        <a:srgbClr val="FFFFFF"/>
      </a:lt2>
      <a:accent1>
        <a:srgbClr val="F39690"/>
      </a:accent1>
      <a:accent2>
        <a:srgbClr val="EB5C5F"/>
      </a:accent2>
      <a:accent3>
        <a:srgbClr val="D3433F"/>
      </a:accent3>
      <a:accent4>
        <a:srgbClr val="85C598"/>
      </a:accent4>
      <a:accent5>
        <a:srgbClr val="00A174"/>
      </a:accent5>
      <a:accent6>
        <a:srgbClr val="008464"/>
      </a:accent6>
      <a:hlink>
        <a:srgbClr val="85C598"/>
      </a:hlink>
      <a:folHlink>
        <a:srgbClr val="85C59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VPH_Esitys_YKSIKIELINEN_2.pptx" id="{AECD3884-1BFC-4290-BE28-A8FFA796B8E8}" vid="{031339A0-1D99-49A8-A499-33D9696D5D62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CC6691F04B3684C8B18986856B09CB0" ma:contentTypeVersion="10" ma:contentTypeDescription="Skapa ett nytt dokument." ma:contentTypeScope="" ma:versionID="63544a8d5fc9d1c50712b3e6d6878739">
  <xsd:schema xmlns:xsd="http://www.w3.org/2001/XMLSchema" xmlns:xs="http://www.w3.org/2001/XMLSchema" xmlns:p="http://schemas.microsoft.com/office/2006/metadata/properties" xmlns:ns2="b0f13d76-f5d7-4c06-9d67-54abdac61ff1" xmlns:ns3="07d26e65-be36-445a-a8dd-18a539374d25" targetNamespace="http://schemas.microsoft.com/office/2006/metadata/properties" ma:root="true" ma:fieldsID="dd9303e34f73fbb8f68792aa9c4867b7" ns2:_="" ns3:_="">
    <xsd:import namespace="b0f13d76-f5d7-4c06-9d67-54abdac61ff1"/>
    <xsd:import namespace="07d26e65-be36-445a-a8dd-18a539374d2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0f13d76-f5d7-4c06-9d67-54abdac61f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e6ea580d-a90f-4d05-8666-171099ee70e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7d26e65-be36-445a-a8dd-18a539374d2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9a1d071-9be2-429d-97a7-92a7a9003fe5}" ma:internalName="TaxCatchAll" ma:showField="CatchAllData" ma:web="07d26e65-be36-445a-a8dd-18a539374d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0f13d76-f5d7-4c06-9d67-54abdac61ff1">
      <Terms xmlns="http://schemas.microsoft.com/office/infopath/2007/PartnerControls"/>
    </lcf76f155ced4ddcb4097134ff3c332f>
    <TaxCatchAll xmlns="07d26e65-be36-445a-a8dd-18a539374d25" xsi:nil="true"/>
  </documentManagement>
</p:properties>
</file>

<file path=customXml/itemProps1.xml><?xml version="1.0" encoding="utf-8"?>
<ds:datastoreItem xmlns:ds="http://schemas.openxmlformats.org/officeDocument/2006/customXml" ds:itemID="{6D36C4CC-F8E6-4A8E-83BB-78CE3358111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16BED8-8E45-4A19-B3F3-F1CA890BA5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0f13d76-f5d7-4c06-9d67-54abdac61ff1"/>
    <ds:schemaRef ds:uri="07d26e65-be36-445a-a8dd-18a539374d2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671BDA3F-9081-465D-A0C8-DF261C8C3C7F}">
  <ds:schemaRefs>
    <ds:schemaRef ds:uri="b0f13d76-f5d7-4c06-9d67-54abdac61ff1"/>
    <ds:schemaRef ds:uri="http://purl.org/dc/dcmitype/"/>
    <ds:schemaRef ds:uri="http://schemas.microsoft.com/office/infopath/2007/PartnerControls"/>
    <ds:schemaRef ds:uri="http://www.w3.org/XML/1998/namespace"/>
    <ds:schemaRef ds:uri="http://purl.org/dc/elements/1.1/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07d26e65-be36-445a-a8dd-18a539374d25"/>
    <ds:schemaRef ds:uri="http://schemas.microsoft.com/office/2006/metadata/properties"/>
  </ds:schemaRefs>
</ds:datastoreItem>
</file>

<file path=docMetadata/LabelInfo.xml><?xml version="1.0" encoding="utf-8"?>
<clbl:labelList xmlns:clbl="http://schemas.microsoft.com/office/2020/mipLabelMetadata">
  <clbl:label id="{2321cc12-b2a3-4edf-b26e-9eb151c69c7d}" enabled="0" method="" siteId="{2321cc12-b2a3-4edf-b26e-9eb151c69c7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OVPH_Esitys_YKSIKIELINEN</Template>
  <TotalTime>0</TotalTime>
  <Words>672</Words>
  <Application>Microsoft Office PowerPoint</Application>
  <PresentationFormat>Widescreen</PresentationFormat>
  <Paragraphs>146</Paragraphs>
  <Slides>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8" baseType="lpstr">
      <vt:lpstr>OVHP_teema</vt:lpstr>
      <vt:lpstr>1_OVHP_teema</vt:lpstr>
      <vt:lpstr>Omavalvonnan seurantatietojen raportointi</vt:lpstr>
      <vt:lpstr>Saatavuus</vt:lpstr>
      <vt:lpstr>Turvallisuus ja laatu</vt:lpstr>
      <vt:lpstr>Asiakaskokemus</vt:lpstr>
      <vt:lpstr>Osallisuus</vt:lpstr>
      <vt:lpstr>Henkilöstö</vt:lpstr>
    </vt:vector>
  </TitlesOfParts>
  <Company>VSHP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Omavalvonnan seuratatietojen raportointi</dc:title>
  <dc:creator>Granö Anna Marie</dc:creator>
  <cp:lastModifiedBy>Mäkinen Camilla</cp:lastModifiedBy>
  <cp:revision>56</cp:revision>
  <dcterms:created xsi:type="dcterms:W3CDTF">2023-11-14T05:41:58Z</dcterms:created>
  <dcterms:modified xsi:type="dcterms:W3CDTF">2026-09-28T13:21:43Z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0x010100EF14333EC10D104D8872EC4D2A8756AE</vt:lpwstr>
  </property>
  <property fmtid="{D5CDD505-2E9C-101B-9397-08002B2CF9AE}" pid="3" name="MediaServiceImageTags">
    <vt:lpwstr/>
  </property>
  <property fmtid="{D5CDD505-2E9C-101B-9397-08002B2CF9AE}" pid="4" name="Order">
    <vt:r8>247400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</Properties>
</file>