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  <p:sldMasterId id="2147483733" r:id="rId6"/>
  </p:sldMasterIdLst>
  <p:notesMasterIdLst>
    <p:notesMasterId r:id="rId13"/>
  </p:notesMasterIdLst>
  <p:handoutMasterIdLst>
    <p:handoutMasterId r:id="rId14"/>
  </p:handoutMasterIdLst>
  <p:sldIdLst>
    <p:sldId id="256" r:id="rId7"/>
    <p:sldId id="562" r:id="rId8"/>
    <p:sldId id="582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BCC362-E652-2A52-C091-78806BAC192C}" v="338" dt="2026-01-23T11:38:00.347"/>
    <p1510:client id="{BF9FC166-23DC-F1BF-E536-E620D2832EA8}" v="18" dt="2026-01-22T14:42:21.5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46_B34E0276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567</c:v>
                </c:pt>
                <c:pt idx="1">
                  <c:v>591</c:v>
                </c:pt>
                <c:pt idx="2">
                  <c:v>813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Tam-Huh</c:v>
                </c:pt>
                <c:pt idx="1">
                  <c:v>Tou-Elo</c:v>
                </c:pt>
                <c:pt idx="2">
                  <c:v>Syy-Jou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890</c:v>
                </c:pt>
                <c:pt idx="1">
                  <c:v>835</c:v>
                </c:pt>
                <c:pt idx="2">
                  <c:v>773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23.1.2026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7DB2FD-E821-42CD-A42C-78AD0F702CB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3448224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63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5254763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219923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589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5118255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458341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645449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596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2850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2912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738262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5609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4704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4108073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12916253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619778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250032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669213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946041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93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185442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1470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319177888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20819188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6703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14268906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05819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401150988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0729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369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198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82314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48340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0614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8686698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30474826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43374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26115773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84612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61925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395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08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38089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2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slideLayout" Target="../slideLayouts/slideLayout51.xml"/><Relationship Id="rId18" Type="http://schemas.openxmlformats.org/officeDocument/2006/relationships/slideLayout" Target="../slideLayouts/slideLayout56.xml"/><Relationship Id="rId3" Type="http://schemas.openxmlformats.org/officeDocument/2006/relationships/slideLayout" Target="../slideLayouts/slideLayout41.xml"/><Relationship Id="rId21" Type="http://schemas.openxmlformats.org/officeDocument/2006/relationships/slideLayout" Target="../slideLayouts/slideLayout59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17" Type="http://schemas.openxmlformats.org/officeDocument/2006/relationships/slideLayout" Target="../slideLayouts/slideLayout55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40.xml"/><Relationship Id="rId16" Type="http://schemas.openxmlformats.org/officeDocument/2006/relationships/slideLayout" Target="../slideLayouts/slideLayout54.xml"/><Relationship Id="rId2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53.xml"/><Relationship Id="rId23" Type="http://schemas.openxmlformats.org/officeDocument/2006/relationships/theme" Target="../theme/theme3.xml"/><Relationship Id="rId10" Type="http://schemas.openxmlformats.org/officeDocument/2006/relationships/slideLayout" Target="../slideLayouts/slideLayout48.xml"/><Relationship Id="rId19" Type="http://schemas.openxmlformats.org/officeDocument/2006/relationships/slideLayout" Target="../slideLayouts/slideLayout57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Relationship Id="rId14" Type="http://schemas.openxmlformats.org/officeDocument/2006/relationships/slideLayout" Target="../slideLayouts/slideLayout52.xml"/><Relationship Id="rId22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1956249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30" r:id="rId19"/>
    <p:sldLayoutId id="2147483731" r:id="rId20"/>
    <p:sldLayoutId id="2147483732" r:id="rId2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247840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  <p:sldLayoutId id="2147483746" r:id="rId13"/>
    <p:sldLayoutId id="2147483747" r:id="rId14"/>
    <p:sldLayoutId id="2147483748" r:id="rId15"/>
    <p:sldLayoutId id="2147483749" r:id="rId16"/>
    <p:sldLayoutId id="2147483750" r:id="rId17"/>
    <p:sldLayoutId id="2147483751" r:id="rId18"/>
    <p:sldLayoutId id="2147483752" r:id="rId19"/>
    <p:sldLayoutId id="2147483753" r:id="rId20"/>
    <p:sldLayoutId id="2147483754" r:id="rId21"/>
    <p:sldLayoutId id="2147483755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/>
              <a:t>Omavalvonnan </a:t>
            </a:r>
            <a:r>
              <a:rPr lang="fi-FI" sz="4800" err="1"/>
              <a:t>seuratatietojen</a:t>
            </a:r>
            <a:r>
              <a:rPr lang="fi-FI" sz="4800"/>
              <a:t> raportointi</a:t>
            </a:r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026197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Tulosalue: Kotiin annettavat palvelut (HEBO)</a:t>
            </a:r>
          </a:p>
          <a:p>
            <a:r>
              <a:rPr lang="fi-FI"/>
              <a:t>Raportoitava ajanjakso: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>
                <a:solidFill>
                  <a:schemeClr val="bg1"/>
                </a:solidFill>
              </a:rPr>
              <a:t>Lyhenteet: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Suositteluindeksi (asiakkaat ja henkilöstö)</a:t>
            </a:r>
          </a:p>
          <a:p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7341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/>
              <a:t>Saavutettavuus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30498" cy="262410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1332000"/>
            <a:ext cx="3522499" cy="232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Jonot kotihoitoon</a:t>
            </a:r>
          </a:p>
          <a:p>
            <a:r>
              <a:rPr lang="fi-FI" sz="1400">
                <a:cs typeface="Arial"/>
              </a:rPr>
              <a:t>Kotihoitoon on jatkuva jono keskisellä alueella. Jonossa on ollut keskimäärin 10 henkilöä.</a:t>
            </a:r>
          </a:p>
          <a:p>
            <a:r>
              <a:rPr lang="fi-FI" sz="1400">
                <a:cs typeface="Arial"/>
              </a:rPr>
              <a:t>Palveluasuminen omaan kotiin kotihoitona, ei jonoja.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Päivätoiminta, jono keskimäärin 8 henkilöä.</a:t>
            </a: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Omaishoito yli 65 v, lakisääteinen arvio toteutuu.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188720"/>
            <a:ext cx="3600000" cy="23544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Suoritteet:</a:t>
            </a:r>
          </a:p>
          <a:p>
            <a:endParaRPr lang="fi-FI" sz="1400"/>
          </a:p>
          <a:p>
            <a:r>
              <a:rPr lang="fi-FI" sz="1400">
                <a:solidFill>
                  <a:schemeClr val="tx2"/>
                </a:solidFill>
              </a:rPr>
              <a:t>Toteutuneet päivätoimintapäiviä suhteessa toimintasuunnitelmaan 93,1 % 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</a:rPr>
              <a:t>14050 käyntejä (15090)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</a:endParaRPr>
          </a:p>
          <a:p>
            <a:r>
              <a:rPr lang="fi-FI" sz="1400">
                <a:solidFill>
                  <a:schemeClr val="tx2"/>
                </a:solidFill>
              </a:rPr>
              <a:t>Omaishoitajien lukumäärä 1233 kpl</a:t>
            </a:r>
            <a:endParaRPr lang="fi-FI" sz="1400">
              <a:solidFill>
                <a:schemeClr val="tx2"/>
              </a:solidFill>
              <a:cs typeface="Arial"/>
            </a:endParaRPr>
          </a:p>
          <a:p>
            <a:endParaRPr lang="fi-FI" sz="1400">
              <a:solidFill>
                <a:schemeClr val="tx2"/>
              </a:solidFill>
              <a:cs typeface="Arial"/>
            </a:endParaRPr>
          </a:p>
          <a:p>
            <a:r>
              <a:rPr lang="fi-FI" sz="1400">
                <a:solidFill>
                  <a:schemeClr val="tx2"/>
                </a:solidFill>
                <a:cs typeface="Arial"/>
              </a:rPr>
              <a:t>Perhehoitajien lukumäärä 12 kpl</a:t>
            </a:r>
          </a:p>
          <a:p>
            <a:endParaRPr lang="fi-FI" sz="1400">
              <a:cs typeface="Arial" panose="020B060402020202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188720"/>
            <a:ext cx="3600000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 toimenpiteet: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Hyvinvointiteknologian käytön laajeneminen.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Kotihoidon yksiköiden välisen yhteistyön parantaminen ja toiminnan yhtenäistäminen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Ei hoidolliset työtehtävät siirretään hoiva-avustajille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Asiakasajan korottaminen /työvuoro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Yhteistyö yli toimialarajojen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Kehittämisryhmät mm. kotihoidon </a:t>
            </a:r>
            <a:r>
              <a:rPr lang="fi-FI" sz="1400" err="1"/>
              <a:t>scrum</a:t>
            </a:r>
            <a:r>
              <a:rPr lang="fi-FI" sz="1400"/>
              <a:t>.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Kiertävä perhehoito on aloitettu vaihtoehtona omaishoidon lakisääteisen vapaan järjestämiseksi.</a:t>
            </a:r>
          </a:p>
          <a:p>
            <a:endParaRPr lang="fi-FI" sz="1400">
              <a:solidFill>
                <a:srgbClr val="FF0000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5086212"/>
            <a:ext cx="3600000" cy="1166135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7999" y="3974098"/>
            <a:ext cx="3522499" cy="146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rgbClr val="213A8F"/>
                </a:solidFill>
                <a:latin typeface="Arial" panose="020B0604020202020204"/>
              </a:rPr>
              <a:t>Yhdenvertaisuus</a:t>
            </a:r>
            <a:endParaRPr kumimoji="0" lang="fi-FI" sz="16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endParaRPr lang="fi-FI" sz="1400"/>
          </a:p>
          <a:p>
            <a:r>
              <a:rPr lang="fi-FI" sz="1400">
                <a:cs typeface="Arial"/>
              </a:rPr>
              <a:t>Alueiden toimintaa yhdenmukaistetaan, Etäkäynnit ja lääkeautomaatit laajennettu.</a:t>
            </a:r>
          </a:p>
          <a:p>
            <a:r>
              <a:rPr lang="fi-FI" sz="1400">
                <a:solidFill>
                  <a:schemeClr val="tx2"/>
                </a:solidFill>
              </a:rPr>
              <a:t>Ikäihmisten päivätoiminta ei vielä kata aluetta tyydyttävästi. </a:t>
            </a:r>
            <a:endParaRPr lang="fi-FI" sz="1400">
              <a:solidFill>
                <a:schemeClr val="tx2"/>
              </a:solidFill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/>
          </p:cNvSpPr>
          <p:nvPr/>
        </p:nvSpPr>
        <p:spPr>
          <a:xfrm>
            <a:off x="4968000" y="5327333"/>
            <a:ext cx="3600000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Kotihoidon kiireellisten asiakkaiden odotusaika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Toteutuu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/>
              <a:t>Turvallisuus ja laatu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fi-FI" sz="1400" b="1"/>
              <a:t>Status 20.1.2026</a:t>
            </a:r>
          </a:p>
          <a:p>
            <a:pPr>
              <a:lnSpc>
                <a:spcPct val="150000"/>
              </a:lnSpc>
            </a:pPr>
            <a:r>
              <a:rPr lang="fi-FI" sz="1400" b="1"/>
              <a:t>Kaikki ilmoitukset: </a:t>
            </a:r>
            <a:r>
              <a:rPr lang="fi-FI" sz="1400"/>
              <a:t>773 (835)</a:t>
            </a:r>
          </a:p>
          <a:p>
            <a:pPr>
              <a:lnSpc>
                <a:spcPct val="150000"/>
              </a:lnSpc>
            </a:pPr>
            <a:r>
              <a:rPr lang="fi-FI" sz="1400" b="1"/>
              <a:t>Odottaa käsittelyä: </a:t>
            </a:r>
            <a:r>
              <a:rPr lang="fi-FI" sz="1400"/>
              <a:t>124 (16%)</a:t>
            </a:r>
          </a:p>
          <a:p>
            <a:pPr>
              <a:lnSpc>
                <a:spcPct val="150000"/>
              </a:lnSpc>
            </a:pPr>
            <a:r>
              <a:rPr lang="fi-FI" sz="1400" b="1"/>
              <a:t>Odottaa lisätietoa: </a:t>
            </a:r>
            <a:r>
              <a:rPr lang="fi-FI" sz="1400"/>
              <a:t>3 (0%)</a:t>
            </a:r>
          </a:p>
          <a:p>
            <a:pPr>
              <a:lnSpc>
                <a:spcPct val="150000"/>
              </a:lnSpc>
            </a:pPr>
            <a:r>
              <a:rPr lang="fi-FI" sz="1400" b="1"/>
              <a:t>Käsittelyssä: </a:t>
            </a:r>
            <a:r>
              <a:rPr lang="fi-FI" sz="1400"/>
              <a:t>48 (6%)</a:t>
            </a:r>
            <a:br>
              <a:rPr lang="fi-FI" sz="1400" b="1"/>
            </a:br>
            <a:r>
              <a:rPr lang="fi-FI" sz="1400" b="1"/>
              <a:t>Valmis: </a:t>
            </a:r>
            <a:r>
              <a:rPr lang="fi-FI" sz="1400"/>
              <a:t>598 (77%)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Vaaratapahtuma 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graphicFrame>
        <p:nvGraphicFramePr>
          <p:cNvPr id="5" name="Chart 4" descr="aulukko Vaaratapahtumailmoitusten määrä &#10;Tammikuu-Huhtikuu 2024 567&#10;Tammikuu-Huhtikuu 2025&#10;Toukokuu-Elokuu 2024 591&#10;Toukokuu-Elokuu 2025&#10;Syyskuu- Joulukuu 2024 813&#10;Syyskuu- Joulukuu 20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0619997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sz="1600" b="1">
                <a:solidFill>
                  <a:schemeClr val="accent5"/>
                </a:solidFill>
              </a:rPr>
              <a:t>Yleisimmät ilmoitustyypit henkilökunta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Lääkehoitoon liittyvä 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Tapaturma ja onnettomuus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Muu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Tiedonkulku</a:t>
            </a:r>
          </a:p>
          <a:p>
            <a:pPr marL="342900" indent="-342900">
              <a:buAutoNum type="arabicPeriod"/>
            </a:pPr>
            <a:r>
              <a:rPr lang="fi-FI" sz="1400">
                <a:cs typeface="Arial"/>
              </a:rPr>
              <a:t>Hoidon/palvelun saatavuuteen tai järjestelyyn liittyvä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536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potilasasia-vastaaville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536000"/>
            <a:ext cx="169039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b="1">
                <a:solidFill>
                  <a:schemeClr val="accent5"/>
                </a:solidFill>
              </a:rPr>
              <a:t>Yhteydenotot sosiaaliasia-vastaaville (kpl)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536000"/>
            <a:ext cx="384816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Korjaavat</a:t>
            </a:r>
            <a:r>
              <a:rPr kumimoji="0" lang="sv-SE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sv-SE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toimenpiteet</a:t>
            </a:r>
            <a:endParaRPr kumimoji="0" lang="sv-SE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285750" indent="-285750">
              <a:buFont typeface="Calibri"/>
              <a:buChar char="-"/>
            </a:pPr>
            <a:r>
              <a:rPr lang="fi-FI" sz="1400"/>
              <a:t>Annosjakelun ja lääkeautomaattien hankinta sekä lääkekaappien hankinnan suunnittelu ja koulutus.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Aktivoiva työote työryhmä</a:t>
            </a:r>
          </a:p>
          <a:p>
            <a:pPr marL="285750" indent="-285750">
              <a:buFont typeface="Calibri"/>
              <a:buChar char="-"/>
            </a:pPr>
            <a:r>
              <a:rPr lang="fi-FI" sz="1400"/>
              <a:t>Kotikuntoutuksen tehokas käyttö kotihoidon kentällä</a:t>
            </a:r>
          </a:p>
          <a:p>
            <a:pPr marL="285750" indent="-285750">
              <a:buFont typeface="Calibri"/>
              <a:buChar char="-"/>
            </a:pPr>
            <a:r>
              <a:rPr lang="fi-FI" sz="1400" err="1"/>
              <a:t>Haiprojen</a:t>
            </a:r>
            <a:r>
              <a:rPr lang="fi-FI" sz="1400"/>
              <a:t> läpikäynti ja korjaavat toimenpiteet.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536000"/>
            <a:ext cx="171796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Sosiaalihuollon epäkohta-ilmoitusten määrä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536000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Asiakkaiden tekemät vaaratapahtuma-ilmoitukset, määrä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21E82E-3D79-C48C-55F2-A755AC32A015}"/>
              </a:ext>
            </a:extLst>
          </p:cNvPr>
          <p:cNvSpPr txBox="1"/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1 (3)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352E73-077B-CF3C-C47A-231440429ECD}"/>
              </a:ext>
            </a:extLst>
          </p:cNvPr>
          <p:cNvSpPr txBox="1"/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latin typeface="Arial" panose="020B0604020202020204"/>
                <a:cs typeface="Arial"/>
              </a:rPr>
              <a:t>(4)</a:t>
            </a:r>
            <a:r>
              <a:rPr kumimoji="0" lang="fi-FI" sz="3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D21716F-BAD5-D816-FC3A-35548FAEB7DF}"/>
              </a:ext>
            </a:extLst>
          </p:cNvPr>
          <p:cNvSpPr txBox="1"/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600">
                <a:latin typeface="Arial" panose="020B0604020202020204"/>
                <a:cs typeface="Arial"/>
              </a:rPr>
              <a:t>11(6)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0762F2-E116-032C-14B3-672B95751CAA}"/>
              </a:ext>
            </a:extLst>
          </p:cNvPr>
          <p:cNvSpPr txBox="1"/>
          <p:nvPr/>
        </p:nvSpPr>
        <p:spPr>
          <a:xfrm>
            <a:off x="1298688" y="5901368"/>
            <a:ext cx="1535807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(12)</a:t>
            </a:r>
            <a:endParaRPr kumimoji="0" lang="fi-FI" sz="3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08234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/>
              <a:t>Asiakaskokemus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288156" y="1243988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>
                <a:solidFill>
                  <a:schemeClr val="tx2"/>
                </a:solidFill>
              </a:rPr>
              <a:t>Asiakaspalautteen kokonaismäärä kauden aikana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62 (6)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Minulle jäi tunne, että minusta välitettiin kokonaisvaltaisesti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,65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(3,8)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apua, kun sitä tarvitsin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oloni turvalliseksi hoidon / palvelun aikana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Hoitoani / Asiaani koskevat päätökset tehtiin yhteistyössä kanssani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Tiedän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,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miten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hoitoni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/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palveluni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jatkuu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Calibri"/>
                <a:cs typeface="Calibri"/>
              </a:rPr>
              <a:t>4,33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(4,2)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Saamani tieto hoidosta / palvelusta oli ymmärrettävää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,63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Koin saamani hoidon / palvelun hyödylliseksi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,68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(3,8)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altLang="ko-KR" sz="1400" b="1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/>
                <a:ea typeface="굴림" panose="020B0600000101010101" pitchFamily="34" charset="-127"/>
                <a:cs typeface="Arial" pitchFamily="34" charset="0"/>
              </a:rPr>
              <a:t>Sain hoitoa ja palvelua äidinkielelläni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/>
              <a:ea typeface="굴림" panose="020B0600000101010101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(4,17)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1CE34674-B1C5-6775-C62C-C56EBEC0AA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8252" y="3068820"/>
            <a:ext cx="2414050" cy="120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3E47B019-9E56-C29E-6D61-5372C6434B32}"/>
              </a:ext>
            </a:extLst>
          </p:cNvPr>
          <p:cNvCxnSpPr>
            <a:cxnSpLocks/>
          </p:cNvCxnSpPr>
          <p:nvPr/>
        </p:nvCxnSpPr>
        <p:spPr>
          <a:xfrm flipV="1">
            <a:off x="4904204" y="3856993"/>
            <a:ext cx="525600" cy="27587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68AB143E-B108-6434-1E5E-C460084281D4}"/>
              </a:ext>
            </a:extLst>
          </p:cNvPr>
          <p:cNvSpPr txBox="1"/>
          <p:nvPr/>
        </p:nvSpPr>
        <p:spPr>
          <a:xfrm>
            <a:off x="9023608" y="3425954"/>
            <a:ext cx="2641808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>
                <a:solidFill>
                  <a:schemeClr val="accent6"/>
                </a:solidFill>
              </a:rPr>
              <a:t>Muistutukset (lkm): 2 st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4A349FF-563E-32CC-BA00-FB6F42F7BD24}"/>
              </a:ext>
            </a:extLst>
          </p:cNvPr>
          <p:cNvSpPr txBox="1"/>
          <p:nvPr/>
        </p:nvSpPr>
        <p:spPr>
          <a:xfrm>
            <a:off x="9229835" y="4252220"/>
            <a:ext cx="2637366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>
                <a:solidFill>
                  <a:schemeClr val="accent6"/>
                </a:solidFill>
              </a:rPr>
              <a:t>Kantelut (lkm)</a:t>
            </a:r>
            <a:r>
              <a:rPr lang="fi-FI" sz="1600"/>
              <a:t>: </a:t>
            </a:r>
            <a:r>
              <a:rPr lang="fi-FI" sz="1600">
                <a:solidFill>
                  <a:schemeClr val="accent6"/>
                </a:solidFill>
              </a:rPr>
              <a:t>1 kpl</a:t>
            </a:r>
          </a:p>
        </p:txBody>
      </p:sp>
      <p:sp>
        <p:nvSpPr>
          <p:cNvPr id="19" name="AutoShape 2">
            <a:extLst>
              <a:ext uri="{FF2B5EF4-FFF2-40B4-BE49-F238E27FC236}">
                <a16:creationId xmlns:a16="http://schemas.microsoft.com/office/drawing/2014/main" id="{2ED70F50-0341-5F26-5F37-192AED99FD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i-FI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5DF697E-A62F-9291-504C-C2E0F9A5E5FD}"/>
              </a:ext>
            </a:extLst>
          </p:cNvPr>
          <p:cNvSpPr txBox="1"/>
          <p:nvPr/>
        </p:nvSpPr>
        <p:spPr>
          <a:xfrm>
            <a:off x="4332077" y="4397823"/>
            <a:ext cx="1051200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800"/>
              <a:t>70 (0)</a:t>
            </a: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b="1"/>
              <a:t>Osallisuus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6"/>
                </a:solidFill>
                <a:latin typeface="+mj-lt"/>
              </a:rPr>
              <a:t>Miten tuetaan asiakkaiden ja läheisten osallisuutta palveluiden suunnittelussa, toteutuksessa ja arvioinnissa:</a:t>
            </a:r>
          </a:p>
          <a:p>
            <a:endParaRPr lang="fi-FI" sz="1400"/>
          </a:p>
          <a:p>
            <a:r>
              <a:rPr lang="fi-FI" sz="1400"/>
              <a:t>Keräämme palautetta Roidun kautta ja </a:t>
            </a:r>
            <a:r>
              <a:rPr lang="fi-FI" sz="1400" err="1"/>
              <a:t>Haipro</a:t>
            </a:r>
            <a:r>
              <a:rPr lang="fi-FI" sz="1400"/>
              <a:t> on käytössä</a:t>
            </a:r>
          </a:p>
          <a:p>
            <a:r>
              <a:rPr lang="fi-FI" sz="1400"/>
              <a:t>THL kansallinen arviointi</a:t>
            </a:r>
            <a:endParaRPr lang="fi-FI" sz="1400">
              <a:cs typeface="Arial"/>
            </a:endParaRPr>
          </a:p>
          <a:p>
            <a:r>
              <a:rPr lang="fi-FI" sz="1400">
                <a:cs typeface="Arial"/>
              </a:rPr>
              <a:t>Omahoitajasysteemi</a:t>
            </a:r>
          </a:p>
          <a:p>
            <a:r>
              <a:rPr lang="fi-FI" sz="1400">
                <a:cs typeface="Arial"/>
              </a:rPr>
              <a:t>Palveluohjauksessa (kuuluu toiseen toimialaan) ja omaishoidossa arvioidaan ja päätetään palvelut huomioiden asiakkaan toiveet ja </a:t>
            </a:r>
            <a:r>
              <a:rPr lang="fi-FI" sz="1400" err="1">
                <a:cs typeface="Arial"/>
              </a:rPr>
              <a:t>osallistamalla</a:t>
            </a:r>
            <a:r>
              <a:rPr lang="fi-FI" sz="1400">
                <a:cs typeface="Arial"/>
              </a:rPr>
              <a:t> myös omaisia.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b="1">
                <a:solidFill>
                  <a:schemeClr val="accent5"/>
                </a:solidFill>
                <a:latin typeface="+mj-lt"/>
              </a:rPr>
              <a:t>Yhdessä sovitut teemat järjestöjen kanssa palveluiden kehittämiseen:</a:t>
            </a:r>
          </a:p>
          <a:p>
            <a:r>
              <a:rPr lang="fi-FI" sz="1400"/>
              <a:t>- Keskusteluita ulkoisten toimittajien kanssa käydään jatkuvasti - kumppanuuspöytä</a:t>
            </a:r>
          </a:p>
          <a:p>
            <a:endParaRPr lang="fi-FI" sz="1400"/>
          </a:p>
          <a:p>
            <a:r>
              <a:rPr lang="fi-FI" sz="1400"/>
              <a:t>-Prima Botnian hankkeen kautta kehitetään kolmannen sektorin yhteistyötä</a:t>
            </a:r>
            <a:endParaRPr lang="en-US" sz="1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Asiakasosallistujia, kokemusosaajia tai asiakasraati on mukana palvelujen kehittämisessä ja arvioinnissa:</a:t>
            </a:r>
          </a:p>
          <a:p>
            <a:endParaRPr lang="fi-FI" sz="1400"/>
          </a:p>
          <a:p>
            <a:r>
              <a:rPr lang="fi-FI" sz="1400"/>
              <a:t>Muutos ja kehittämistoimenpiteitä vanhusneuvoston kautta</a:t>
            </a:r>
            <a:endParaRPr lang="fi-FI" sz="1400"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​</a:t>
            </a:r>
            <a:endParaRPr kumimoji="0" lang="fi-FI" sz="1400" i="0" u="none" strike="sng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Tehdyt toimenpiteet palvelujen käyttäjien tekemien haitta- ja vaaratapahtumailmoitusten,</a:t>
            </a:r>
          </a:p>
          <a:p>
            <a:r>
              <a:rPr lang="fi-FI" sz="1400" b="1">
                <a:solidFill>
                  <a:schemeClr val="accent5"/>
                </a:solidFill>
                <a:latin typeface="+mj-lt"/>
              </a:rPr>
              <a:t>muistutusten ja kanteluiden perusteella: </a:t>
            </a:r>
          </a:p>
          <a:p>
            <a:endParaRPr lang="fi-FI" sz="1400" b="1">
              <a:solidFill>
                <a:schemeClr val="accent5"/>
              </a:solidFill>
              <a:latin typeface="+mj-lt"/>
            </a:endParaRP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Koulutusta väkivaltaisten/haasteellisesti käyttäytyvien asiakkaiden kohtaamisesta</a:t>
            </a:r>
          </a:p>
          <a:p>
            <a:pPr marL="285750" indent="-285750">
              <a:buFont typeface="Calibri"/>
              <a:buChar char="-"/>
            </a:pPr>
            <a:r>
              <a:rPr lang="fi-FI" sz="1400">
                <a:cs typeface="Arial"/>
              </a:rPr>
              <a:t>Parempaa tiedotusta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Henkilöstö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1545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err="1">
                <a:solidFill>
                  <a:schemeClr val="accent5"/>
                </a:solidFill>
              </a:rPr>
              <a:t>Henkilöstömäärä</a:t>
            </a:r>
            <a:endParaRPr lang="sv-SE" sz="1600" b="1">
              <a:solidFill>
                <a:schemeClr val="accent5"/>
              </a:solidFill>
            </a:endParaRPr>
          </a:p>
          <a:p>
            <a:r>
              <a:rPr lang="fi-FI" sz="1400">
                <a:cs typeface="Arial"/>
              </a:rPr>
              <a:t>Kotiin annettavien palvelut </a:t>
            </a:r>
          </a:p>
          <a:p>
            <a:r>
              <a:rPr lang="fi-FI" sz="1400">
                <a:cs typeface="Arial"/>
              </a:rPr>
              <a:t>Henkilöstö 930</a:t>
            </a:r>
          </a:p>
          <a:p>
            <a:pPr>
              <a:lnSpc>
                <a:spcPct val="150000"/>
              </a:lnSpc>
            </a:pPr>
            <a:endParaRPr lang="sv-SE" sz="1600"/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8147304" y="1674287"/>
            <a:ext cx="3926508" cy="280076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Työhyvinvointia edistävät toimenpiteet: </a:t>
            </a:r>
            <a:endParaRPr lang="fi-FI" sz="1600" b="1" baseline="0">
              <a:solidFill>
                <a:schemeClr val="accent5"/>
              </a:solidFill>
            </a:endParaRPr>
          </a:p>
          <a:p>
            <a:r>
              <a:rPr lang="sv-SE" sz="1600">
                <a:cs typeface="Arial"/>
              </a:rPr>
              <a:t>- Kehitys- ja </a:t>
            </a:r>
            <a:r>
              <a:rPr lang="sv-SE" sz="1600" err="1">
                <a:cs typeface="Arial"/>
              </a:rPr>
              <a:t>varhaisen</a:t>
            </a:r>
            <a:r>
              <a:rPr lang="sv-SE" sz="1600">
                <a:cs typeface="Arial"/>
              </a:rPr>
              <a:t> </a:t>
            </a:r>
            <a:r>
              <a:rPr lang="sv-SE" sz="1600" err="1">
                <a:cs typeface="Arial"/>
              </a:rPr>
              <a:t>tukemisen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keskustelut</a:t>
            </a:r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-</a:t>
            </a:r>
            <a:r>
              <a:rPr lang="sv-SE" sz="1600" err="1">
                <a:cs typeface="Arial"/>
              </a:rPr>
              <a:t>Työnohjaus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tarvittaessa</a:t>
            </a:r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-</a:t>
            </a:r>
            <a:r>
              <a:rPr lang="fi-FI" sz="1600">
                <a:cs typeface="Arial"/>
              </a:rPr>
              <a:t>Lean implementoidaan henkilöstön osallistumisen lisäämiseksi toiminnan kehittämisessä</a:t>
            </a:r>
          </a:p>
          <a:p>
            <a:r>
              <a:rPr lang="sv-SE" sz="1600">
                <a:cs typeface="Arial"/>
              </a:rPr>
              <a:t>-</a:t>
            </a:r>
            <a:r>
              <a:rPr lang="sv-SE" sz="1600" err="1">
                <a:cs typeface="Arial"/>
              </a:rPr>
              <a:t>Toimenpiteitä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organisaatiotasolla</a:t>
            </a:r>
            <a:endParaRPr lang="sv-SE" sz="1600"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sv-SE" sz="1600">
                <a:cs typeface="Arial"/>
              </a:rPr>
              <a:t>E-</a:t>
            </a:r>
            <a:r>
              <a:rPr lang="sv-SE" sz="1600" err="1">
                <a:cs typeface="Arial"/>
              </a:rPr>
              <a:t>passi</a:t>
            </a:r>
            <a:r>
              <a:rPr lang="sv-SE" sz="1600">
                <a:cs typeface="Arial"/>
              </a:rPr>
              <a:t> ja </a:t>
            </a:r>
            <a:r>
              <a:rPr lang="sv-SE" sz="1600" err="1">
                <a:cs typeface="Arial"/>
              </a:rPr>
              <a:t>henkilöstön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ilmainen</a:t>
            </a:r>
            <a:r>
              <a:rPr lang="sv-SE" sz="1600">
                <a:cs typeface="Arial"/>
              </a:rPr>
              <a:t> </a:t>
            </a:r>
            <a:r>
              <a:rPr lang="sv-SE" sz="1600" err="1">
                <a:cs typeface="Arial"/>
              </a:rPr>
              <a:t>kahvi</a:t>
            </a:r>
            <a:r>
              <a:rPr lang="sv-SE" sz="1600">
                <a:cs typeface="Arial"/>
              </a:rPr>
              <a:t>/tee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Työturvallisuusilmoituksia </a:t>
            </a:r>
            <a:r>
              <a:rPr lang="fi-FI" sz="1600" b="1" err="1">
                <a:solidFill>
                  <a:schemeClr val="accent5"/>
                </a:solidFill>
              </a:rPr>
              <a:t>HaiPro</a:t>
            </a:r>
            <a:r>
              <a:rPr lang="fi-FI" sz="1600" b="1">
                <a:solidFill>
                  <a:schemeClr val="accent5"/>
                </a:solidFill>
              </a:rPr>
              <a:t>-järjestelmän kautta: </a:t>
            </a:r>
            <a:r>
              <a:rPr lang="fi-FI" sz="1600" baseline="0"/>
              <a:t>Tapaturmailmoitusten määrä:</a:t>
            </a:r>
          </a:p>
          <a:p>
            <a:r>
              <a:rPr lang="fi-FI" sz="1600" baseline="0"/>
              <a:t>121 (137)</a:t>
            </a:r>
          </a:p>
          <a:p>
            <a:endParaRPr lang="fi-FI" sz="1600" baseline="0"/>
          </a:p>
          <a:p>
            <a:r>
              <a:rPr lang="fi-FI" sz="1600"/>
              <a:t>Yleisimmät ilmoitustyypit: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Muu vaaratyyppi</a:t>
            </a:r>
          </a:p>
          <a:p>
            <a:pPr marL="342900" indent="-342900">
              <a:buAutoNum type="arabicPeriod"/>
            </a:pPr>
            <a:r>
              <a:rPr lang="fi-FI" sz="1600"/>
              <a:t>Uhka tai väkivalta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Kaatui, liukastui, kompastui</a:t>
            </a:r>
            <a:endParaRPr lang="fi-FI" sz="16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3329922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>
                <a:solidFill>
                  <a:schemeClr val="accent5"/>
                </a:solidFill>
              </a:rPr>
              <a:t>Sairaspoissaolopäivät</a:t>
            </a:r>
            <a:endParaRPr lang="fi-FI" sz="1400" b="1">
              <a:solidFill>
                <a:schemeClr val="accent5"/>
              </a:solidFill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1600">
                <a:cs typeface="Arial"/>
              </a:rPr>
              <a:t>Kotiin annettavat palvelut</a:t>
            </a:r>
          </a:p>
          <a:p>
            <a:pPr algn="ctr"/>
            <a:endParaRPr lang="fi-FI" sz="1600">
              <a:cs typeface="Arial"/>
            </a:endParaRPr>
          </a:p>
          <a:p>
            <a:pPr algn="ctr"/>
            <a:r>
              <a:rPr lang="fi-FI" sz="1200" err="1">
                <a:cs typeface="Arial"/>
              </a:rPr>
              <a:t>Sairauspoissaolopv</a:t>
            </a:r>
            <a:r>
              <a:rPr lang="fi-FI" sz="1200">
                <a:cs typeface="Arial"/>
              </a:rPr>
              <a:t>/palveluksessa </a:t>
            </a:r>
            <a:r>
              <a:rPr lang="fi-FI" sz="1200" err="1">
                <a:cs typeface="Arial"/>
              </a:rPr>
              <a:t>olopv</a:t>
            </a:r>
            <a:r>
              <a:rPr lang="fi-FI" sz="1200">
                <a:cs typeface="Arial"/>
              </a:rPr>
              <a:t> % 8,9 %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661434" y="5990486"/>
            <a:ext cx="348587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eNPS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</a:t>
            </a:r>
            <a:r>
              <a:rPr kumimoji="0" lang="fi-FI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hlöstön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 suositteluindeksi -15 (-</a:t>
            </a:r>
            <a:r>
              <a:rPr lang="fi-FI" sz="1400">
                <a:solidFill>
                  <a:srgbClr val="213A8F"/>
                </a:solidFill>
                <a:latin typeface="Arial" panose="020B0604020202020204"/>
                <a:cs typeface="Arial"/>
              </a:rPr>
              <a:t>2</a:t>
            </a: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D003E89A-D58F-443D-CA45-BBD8F4E6B8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2983" y="4644331"/>
            <a:ext cx="2543175" cy="1257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 descr="NPS luku. NPS voi vaihdella miinus 100 ja +100 välillä. Yleisesti yli 50 lukua pidetään hyvänä. Tulos">
            <a:extLst>
              <a:ext uri="{FF2B5EF4-FFF2-40B4-BE49-F238E27FC236}">
                <a16:creationId xmlns:a16="http://schemas.microsoft.com/office/drawing/2014/main" id="{038A10DE-6EF2-F790-6829-DA95274C3D0F}"/>
              </a:ext>
            </a:extLst>
          </p:cNvPr>
          <p:cNvCxnSpPr>
            <a:cxnSpLocks/>
          </p:cNvCxnSpPr>
          <p:nvPr/>
        </p:nvCxnSpPr>
        <p:spPr>
          <a:xfrm flipH="1" flipV="1">
            <a:off x="6206247" y="4925001"/>
            <a:ext cx="110030" cy="85087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EC5E27D9-33FC-1987-52C2-5233F93D19D5}"/>
              </a:ext>
            </a:extLst>
          </p:cNvPr>
          <p:cNvSpPr txBox="1"/>
          <p:nvPr/>
        </p:nvSpPr>
        <p:spPr>
          <a:xfrm>
            <a:off x="4661434" y="6269277"/>
            <a:ext cx="371614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/>
              <a:t>NSS-turvallisuusindeksi: 40</a:t>
            </a:r>
          </a:p>
        </p:txBody>
      </p: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2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  <lcf76f155ced4ddcb4097134ff3c332f xmlns="cbe4f0d9-fb0d-42e8-a680-6e558966cc0a">
      <Terms xmlns="http://schemas.microsoft.com/office/infopath/2007/PartnerControls"/>
    </lcf76f155ced4ddcb4097134ff3c332f>
    <TaxCatchAll xmlns="8662b06d-03b9-424a-ab70-bfab313b8d48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7233D02C2F3D148860CE3F6DFEDC733" ma:contentTypeVersion="17" ma:contentTypeDescription="Skapa ett nytt dokument." ma:contentTypeScope="" ma:versionID="303debc14b5607e4af193ec7b2e90739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0ff4a344755dc82c37c080b0c74f155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6ea580d-a90f-4d05-8666-171099ee70e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5e3b1261-fa39-4c0d-96a1-f062864176bc}" ma:internalName="TaxCatchAll" ma:showField="CatchAllData" ma:web="8662b06d-03b9-424a-ab70-bfab313b8d4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8662b06d-03b9-424a-ab70-bfab313b8d48"/>
    <ds:schemaRef ds:uri="cbe4f0d9-fb0d-42e8-a680-6e558966cc0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048D58-5AA1-41CC-818A-97CED9F9563F}">
  <ds:schemaRefs>
    <ds:schemaRef ds:uri="8662b06d-03b9-424a-ab70-bfab313b8d48"/>
    <ds:schemaRef ds:uri="cbe4f0d9-fb0d-42e8-a680-6e558966cc0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6</Slides>
  <Notes>2</Notes>
  <HiddenSlides>0</HiddenSlide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OVHP_teema</vt:lpstr>
      <vt:lpstr>1_OVHP_teema</vt:lpstr>
      <vt:lpstr>2_OVHP_teema</vt:lpstr>
      <vt:lpstr>Omavalvonnan seuratatietojen raportointi</vt:lpstr>
      <vt:lpstr>Saavutettavuus</vt:lpstr>
      <vt:lpstr>Turvallisuus ja laatu</vt:lpstr>
      <vt:lpstr>Asiakaskokemus</vt:lpstr>
      <vt:lpstr>Osallisuus</vt:lpstr>
      <vt:lpstr>Henkilöstö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2</cp:revision>
  <dcterms:created xsi:type="dcterms:W3CDTF">2023-11-14T05:41:58Z</dcterms:created>
  <dcterms:modified xsi:type="dcterms:W3CDTF">2026-01-23T11:41:43Z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