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4"/>
    <p:sldMasterId id="2147483710" r:id="rId5"/>
  </p:sldMasterIdLst>
  <p:notesMasterIdLst>
    <p:notesMasterId r:id="rId13"/>
  </p:notesMasterIdLst>
  <p:handoutMasterIdLst>
    <p:handoutMasterId r:id="rId14"/>
  </p:handoutMasterIdLst>
  <p:sldIdLst>
    <p:sldId id="256" r:id="rId6"/>
    <p:sldId id="562" r:id="rId7"/>
    <p:sldId id="581" r:id="rId8"/>
    <p:sldId id="563" r:id="rId9"/>
    <p:sldId id="452" r:id="rId10"/>
    <p:sldId id="579" r:id="rId11"/>
    <p:sldId id="580" r:id="rId1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390D301-E4FF-25AD-2CB3-A9B971D426AB}" name="Holm Tarja" initials="HT" userId="S::tarja.holm@ovph.fi::d32f561d-dc8c-4ecf-b843-0bb2fcb7eb6e" providerId="AD"/>
  <p188:author id="{817E7A4A-D7AD-E81C-BE0F-91A160B1266F}" name="Kortemäki Virpi" initials="" userId="S::virpi.kortemaki@ovph.fi::636975dc-b11f-4cab-be1d-f544b8497ef2" providerId="AD"/>
  <p188:author id="{8BD51E84-A55A-6391-52DA-931A46D3E969}" name="Guss Kathy" initials="GK" userId="S::kathy.guss@ovph.fi::950a6ebe-db69-42ab-9c55-55131745aaa7" providerId="AD"/>
  <p188:author id="{7C6DEE94-D54B-03DE-25D4-6375EF412457}" name="Mäki-Valtari Riika" initials="MR" userId="S::riika.maki-valtari@ovph.fi::161f3c86-2fa8-45d8-8966-16ff2e48c5c2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ranö Anna" initials="GA [2]" lastIdx="4" clrIdx="0">
    <p:extLst>
      <p:ext uri="{19B8F6BF-5375-455C-9EA6-DF929625EA0E}">
        <p15:presenceInfo xmlns:p15="http://schemas.microsoft.com/office/powerpoint/2012/main" userId="S::anna.grano@ovph.fi::a50b3b0e-1daf-4c22-886c-a5e083b4370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E1DE490-0DD3-9AD6-548B-114BA5F6D34B}" v="103" dt="2026-01-30T10:48:21.287"/>
    <p1510:client id="{B9A88E6D-4338-C20F-9596-CBA293D497BA}" v="79" dt="2026-01-30T07:24:50.19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8/10/relationships/authors" Target="author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commentAuthors" Target="commentAuthors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_233_62DC17AC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_233_62DC17AC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Tam-Huh</c:v>
                </c:pt>
                <c:pt idx="1">
                  <c:v>Tou-Elo</c:v>
                </c:pt>
                <c:pt idx="2">
                  <c:v>Syy-Jou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44</c:v>
                </c:pt>
                <c:pt idx="1">
                  <c:v>24</c:v>
                </c:pt>
                <c:pt idx="2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CC-4AD5-BF42-673CA57A061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Tam-Huh</c:v>
                </c:pt>
                <c:pt idx="1">
                  <c:v>Tou-Elo</c:v>
                </c:pt>
                <c:pt idx="2">
                  <c:v>Syy-Jou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55</c:v>
                </c:pt>
                <c:pt idx="1">
                  <c:v>62</c:v>
                </c:pt>
                <c:pt idx="2">
                  <c:v>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D60-45F1-BFFF-E040F0F12C9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Tam-Huh</c:v>
                </c:pt>
                <c:pt idx="1">
                  <c:v>Tou-Elo</c:v>
                </c:pt>
                <c:pt idx="2">
                  <c:v>Syy-Jou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58</c:v>
                </c:pt>
                <c:pt idx="1">
                  <c:v>62</c:v>
                </c:pt>
                <c:pt idx="2">
                  <c:v>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C34-466C-A81D-6AE5416D83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35601984"/>
        <c:axId val="535602312"/>
      </c:barChart>
      <c:catAx>
        <c:axId val="535601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2312"/>
        <c:crosses val="autoZero"/>
        <c:auto val="1"/>
        <c:lblAlgn val="ctr"/>
        <c:lblOffset val="100"/>
        <c:noMultiLvlLbl val="0"/>
      </c:catAx>
      <c:valAx>
        <c:axId val="5356023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1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fi-FI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Tam-Huh</c:v>
                </c:pt>
                <c:pt idx="1">
                  <c:v>Tou-Elo</c:v>
                </c:pt>
                <c:pt idx="2">
                  <c:v>Syy-Jou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</c:v>
                </c:pt>
                <c:pt idx="1">
                  <c:v>1</c:v>
                </c:pt>
                <c:pt idx="2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BB0-43B5-96BF-408CFBFA77F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Tam-Huh</c:v>
                </c:pt>
                <c:pt idx="1">
                  <c:v>Tou-Elo</c:v>
                </c:pt>
                <c:pt idx="2">
                  <c:v>Syy-Jou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2</c:v>
                </c:pt>
                <c:pt idx="1">
                  <c:v>1</c:v>
                </c:pt>
                <c:pt idx="2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BB0-43B5-96BF-408CFBFA77F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Tam-Huh</c:v>
                </c:pt>
                <c:pt idx="1">
                  <c:v>Tou-Elo</c:v>
                </c:pt>
                <c:pt idx="2">
                  <c:v>Syy-Jou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2</c:v>
                </c:pt>
                <c:pt idx="1">
                  <c:v>9</c:v>
                </c:pt>
                <c:pt idx="2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BB0-43B5-96BF-408CFBFA77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35601984"/>
        <c:axId val="535602312"/>
      </c:barChart>
      <c:catAx>
        <c:axId val="535601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2312"/>
        <c:crosses val="autoZero"/>
        <c:auto val="1"/>
        <c:lblAlgn val="ctr"/>
        <c:lblOffset val="100"/>
        <c:noMultiLvlLbl val="0"/>
      </c:catAx>
      <c:valAx>
        <c:axId val="5356023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1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690A8B4-A175-47E0-9DA4-67B367CF719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708A30-2F99-4DC8-97D0-02632F0CEB1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1332C6-2739-449A-8E1C-DF133202CBD0}" type="datetimeFigureOut">
              <a:rPr lang="fi-FI" smtClean="0"/>
              <a:t>30.1.2026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27B36E-21B3-4DF2-9912-01BC3F9EEE8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65EA9B-9ACE-4A36-A2A0-8F4A6523614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5E5EF4-BA7F-4A42-BB51-703B5F75C4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094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0EBC61-E677-49EC-905C-8E373E977562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0DF54-D132-4835-A060-2DDF25001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313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D7DB2FD-E821-42CD-A42C-78AD0F702CB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92849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DB2FD-E821-42CD-A42C-78AD0F702CB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343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2959767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660000" y="1291041"/>
            <a:ext cx="0" cy="558991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6660000" y="408600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1128000" y="540422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8838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00329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Henkilöstö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74015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55343" y="-34782"/>
            <a:ext cx="11069254" cy="70110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34781"/>
            <a:ext cx="11431557" cy="142674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Personal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35743584-D823-48E2-ABA9-FB131738E2AB}"/>
              </a:ext>
            </a:extLst>
          </p:cNvPr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286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8961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9865506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6303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37403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16444860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23448224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630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41996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5254763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202199234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1BC2986-E557-4E31-79E4-2FCA09A44459}"/>
              </a:ext>
            </a:extLst>
          </p:cNvPr>
          <p:cNvCxnSpPr/>
          <p:nvPr userDrawn="1"/>
        </p:nvCxnSpPr>
        <p:spPr>
          <a:xfrm>
            <a:off x="7560000" y="3061699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5A2A482-F46E-8C2D-3CD2-DAF54B76306F}"/>
              </a:ext>
            </a:extLst>
          </p:cNvPr>
          <p:cNvCxnSpPr/>
          <p:nvPr userDrawn="1"/>
        </p:nvCxnSpPr>
        <p:spPr>
          <a:xfrm>
            <a:off x="7560000" y="44953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858973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385238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251182554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56DBEB3-51CC-72A7-8A37-95BC67CBE2B7}"/>
              </a:ext>
            </a:extLst>
          </p:cNvPr>
          <p:cNvCxnSpPr/>
          <p:nvPr userDrawn="1"/>
        </p:nvCxnSpPr>
        <p:spPr>
          <a:xfrm>
            <a:off x="7560000" y="44572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458341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26454497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sampam</a:t>
            </a:r>
            <a:endParaRPr lang="fi-FI" sz="36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059685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892850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5E4426B-1263-FF2F-84C3-2A76EC01A48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3665" y="669804"/>
            <a:ext cx="3028335" cy="700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429127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2" y="4374498"/>
            <a:ext cx="7881448" cy="405846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3738262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1956508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D524BBE-09B8-48EA-859D-3860E4E8A31C}"/>
              </a:ext>
            </a:extLst>
          </p:cNvPr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663A9F8-806C-4F2D-8EDE-F3C63879E4F0}"/>
              </a:ext>
            </a:extLst>
          </p:cNvPr>
          <p:cNvCxnSpPr/>
          <p:nvPr userDrawn="1"/>
        </p:nvCxnSpPr>
        <p:spPr>
          <a:xfrm>
            <a:off x="85320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35609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47042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341080736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129162533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619778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125003291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101076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747308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66283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23951AD-C835-72D1-BF2F-871377F920FB}"/>
              </a:ext>
            </a:extLst>
          </p:cNvPr>
          <p:cNvCxnSpPr>
            <a:cxnSpLocks/>
          </p:cNvCxnSpPr>
          <p:nvPr userDrawn="1"/>
        </p:nvCxnSpPr>
        <p:spPr>
          <a:xfrm>
            <a:off x="9192099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037767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119196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3480619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6989326" y="1628891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3480619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6989326" y="4499148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037767"/>
            <a:ext cx="227240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6F0FDCB9-73B0-4465-57A4-95A4A7D4853D}"/>
              </a:ext>
            </a:extLst>
          </p:cNvPr>
          <p:cNvCxnSpPr>
            <a:cxnSpLocks/>
          </p:cNvCxnSpPr>
          <p:nvPr userDrawn="1"/>
        </p:nvCxnSpPr>
        <p:spPr>
          <a:xfrm>
            <a:off x="3480619" y="4499148"/>
            <a:ext cx="863516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669213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6718662" y="1618614"/>
            <a:ext cx="0" cy="51171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94604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82865-C634-470C-B0FF-8EFBD469A413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2D4A-3EEA-4580-801C-0CD0F8798C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39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746549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48863" y="-61965"/>
            <a:ext cx="11043137" cy="686386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Saatavuus/</a:t>
            </a:r>
            <a:r>
              <a:rPr lang="fi-FI" sz="3600" err="1">
                <a:solidFill>
                  <a:schemeClr val="tx1"/>
                </a:solidFill>
              </a:rPr>
              <a:t>Tillgänglighet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85176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999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81070" y="3074694"/>
            <a:ext cx="697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6539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77121" y="3006628"/>
            <a:ext cx="705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1657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Säkerhet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och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kvalitet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E0997A41-488F-47FE-A14E-4E3CBAC2B407}"/>
              </a:ext>
            </a:extLst>
          </p:cNvPr>
          <p:cNvSpPr txBox="1"/>
          <p:nvPr userDrawn="1"/>
        </p:nvSpPr>
        <p:spPr>
          <a:xfrm>
            <a:off x="4735669" y="1404000"/>
            <a:ext cx="38267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b="1">
                <a:solidFill>
                  <a:srgbClr val="85C598"/>
                </a:solidFill>
              </a:rPr>
              <a:t>DE ANMÄLDA HÄNDELSERNAS KARAKTÄR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/>
          <p:nvPr userDrawn="1"/>
        </p:nvSpPr>
        <p:spPr>
          <a:xfrm>
            <a:off x="1179185" y="1404000"/>
            <a:ext cx="28474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>
                <a:solidFill>
                  <a:schemeClr val="accent4"/>
                </a:solidFill>
              </a:rPr>
              <a:t>ANTAL ANMÄLAN OM NEGATIV HÄNDELSE 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0680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Turvallisuus ja laatu</a:t>
            </a:r>
          </a:p>
        </p:txBody>
      </p:sp>
      <p:sp>
        <p:nvSpPr>
          <p:cNvPr id="26" name="TextBox 25"/>
          <p:cNvSpPr txBox="1"/>
          <p:nvPr userDrawn="1"/>
        </p:nvSpPr>
        <p:spPr>
          <a:xfrm>
            <a:off x="1197033" y="1404000"/>
            <a:ext cx="2467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fi-FI" b="1">
                <a:solidFill>
                  <a:schemeClr val="accent4"/>
                </a:solidFill>
              </a:rPr>
              <a:t>VAARATAPAHTUMA ILMOITUSTEN MÄÄRÄ</a:t>
            </a:r>
            <a:endParaRPr lang="en-US" b="1">
              <a:solidFill>
                <a:schemeClr val="accent4"/>
              </a:solidFill>
            </a:endParaRPr>
          </a:p>
        </p:txBody>
      </p:sp>
      <p:sp>
        <p:nvSpPr>
          <p:cNvPr id="27" name="TextBox 26"/>
          <p:cNvSpPr txBox="1"/>
          <p:nvPr userDrawn="1"/>
        </p:nvSpPr>
        <p:spPr>
          <a:xfrm>
            <a:off x="4753431" y="1404000"/>
            <a:ext cx="38089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 b="1">
                <a:solidFill>
                  <a:srgbClr val="85C598"/>
                </a:solidFill>
              </a:rPr>
              <a:t>VAARATAPAHTUMA ILMOITUKSET 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CEC3B77E-0D3E-4B5A-8A4D-5EEF2CF1F41B}"/>
              </a:ext>
            </a:extLst>
          </p:cNvPr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6ADCBBD-B6ED-4152-B8C4-0DC573033107}"/>
              </a:ext>
            </a:extLst>
          </p:cNvPr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A35BE4C-1B5A-48EE-84DB-C2B08640B807}"/>
              </a:ext>
            </a:extLst>
          </p:cNvPr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941A194-48EB-4091-A182-F366B11A0BC8}"/>
              </a:ext>
            </a:extLst>
          </p:cNvPr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5DF4010C-4B32-4FC4-9A31-D4B806832335}"/>
              </a:ext>
            </a:extLst>
          </p:cNvPr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6CD3214-45BE-4687-A978-284152739751}"/>
              </a:ext>
            </a:extLst>
          </p:cNvPr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0AC76652-7BC2-88D3-FC99-0BBA62C5158F}"/>
              </a:ext>
            </a:extLst>
          </p:cNvPr>
          <p:cNvSpPr txBox="1">
            <a:spLocks/>
          </p:cNvSpPr>
          <p:nvPr userDrawn="1"/>
        </p:nvSpPr>
        <p:spPr>
          <a:xfrm>
            <a:off x="1168417" y="4500000"/>
            <a:ext cx="34960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b="1">
                <a:solidFill>
                  <a:schemeClr val="accent4"/>
                </a:solidFill>
              </a:rPr>
              <a:t>ASIAKKAIDEN TEKEMÄT VAARATAPAHTUMA-ILMOITUKSET MÄÄRÄ</a:t>
            </a:r>
            <a:endParaRPr lang="en-US" sz="12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1757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sv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0.xml"/><Relationship Id="rId21" Type="http://schemas.openxmlformats.org/officeDocument/2006/relationships/slideLayout" Target="../slideLayouts/slideLayout38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5" Type="http://schemas.openxmlformats.org/officeDocument/2006/relationships/image" Target="../media/image2.svg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20" Type="http://schemas.openxmlformats.org/officeDocument/2006/relationships/slideLayout" Target="../slideLayouts/slideLayout37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23" Type="http://schemas.openxmlformats.org/officeDocument/2006/relationships/theme" Target="../theme/theme2.xml"/><Relationship Id="rId10" Type="http://schemas.openxmlformats.org/officeDocument/2006/relationships/slideLayout" Target="../slideLayouts/slideLayout27.xml"/><Relationship Id="rId19" Type="http://schemas.openxmlformats.org/officeDocument/2006/relationships/slideLayout" Target="../slideLayouts/slideLayout36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Relationship Id="rId22" Type="http://schemas.openxmlformats.org/officeDocument/2006/relationships/slideLayout" Target="../slideLayouts/slideLayout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3231554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709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708" r:id="rId11"/>
    <p:sldLayoutId id="2147483706" r:id="rId12"/>
    <p:sldLayoutId id="2147483701" r:id="rId13"/>
    <p:sldLayoutId id="2147483702" r:id="rId14"/>
    <p:sldLayoutId id="2147483703" r:id="rId15"/>
    <p:sldLayoutId id="2147483704" r:id="rId16"/>
    <p:sldLayoutId id="214748370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1956249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  <p:sldLayoutId id="2147483724" r:id="rId14"/>
    <p:sldLayoutId id="2147483725" r:id="rId15"/>
    <p:sldLayoutId id="2147483726" r:id="rId16"/>
    <p:sldLayoutId id="2147483727" r:id="rId17"/>
    <p:sldLayoutId id="2147483728" r:id="rId18"/>
    <p:sldLayoutId id="2147483729" r:id="rId19"/>
    <p:sldLayoutId id="2147483730" r:id="rId20"/>
    <p:sldLayoutId id="2147483731" r:id="rId21"/>
    <p:sldLayoutId id="2147483732" r:id="rId2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pohjanmaanhyvinvointi.fi/nain-toimimme/asiakkaan-ja-potilaan-oikeudet/hoidon-saatavuus/" TargetMode="External"/><Relationship Id="rId1" Type="http://schemas.openxmlformats.org/officeDocument/2006/relationships/slideLayout" Target="../slideLayouts/slideLayout2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6.xml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17.svg"/><Relationship Id="rId5" Type="http://schemas.openxmlformats.org/officeDocument/2006/relationships/image" Target="../media/image16.png"/><Relationship Id="rId4" Type="http://schemas.openxmlformats.org/officeDocument/2006/relationships/image" Target="../media/image15.sv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C54E7A8-5072-420C-8029-2B2F9E87B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i-FI" sz="4800"/>
              <a:t>Omavalvonnan seurantatietojen raportointi</a:t>
            </a:r>
          </a:p>
        </p:txBody>
      </p:sp>
      <p:sp>
        <p:nvSpPr>
          <p:cNvPr id="3" name="Rubrik2">
            <a:extLst>
              <a:ext uri="{FF2B5EF4-FFF2-40B4-BE49-F238E27FC236}">
                <a16:creationId xmlns:a16="http://schemas.microsoft.com/office/drawing/2014/main" id="{CE2751FD-BF62-47E2-835B-FEDE70EA77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00099" y="3413033"/>
            <a:ext cx="9026197" cy="92621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Tulosalue: Lapsi- ja perhepalvelut, Sosiaali- ja terveyskeskus</a:t>
            </a:r>
          </a:p>
          <a:p>
            <a:r>
              <a:rPr lang="fi-FI"/>
              <a:t>Raportoitava ajanjakso: 9-12.2025</a:t>
            </a:r>
            <a:endParaRPr lang="fi-FI"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00100" y="5153890"/>
            <a:ext cx="668343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>
                <a:solidFill>
                  <a:schemeClr val="bg1"/>
                </a:solidFill>
              </a:rPr>
              <a:t>Lyhenteet:</a:t>
            </a:r>
          </a:p>
          <a:p>
            <a:r>
              <a:rPr lang="fi-FI" sz="1400">
                <a:solidFill>
                  <a:schemeClr val="bg1"/>
                </a:solidFill>
              </a:rPr>
              <a:t>NPS (Net </a:t>
            </a:r>
            <a:r>
              <a:rPr lang="fi-FI" sz="1400" err="1">
                <a:solidFill>
                  <a:schemeClr val="bg1"/>
                </a:solidFill>
              </a:rPr>
              <a:t>Promoter</a:t>
            </a:r>
            <a:r>
              <a:rPr lang="fi-FI" sz="1400">
                <a:solidFill>
                  <a:schemeClr val="bg1"/>
                </a:solidFill>
              </a:rPr>
              <a:t> </a:t>
            </a:r>
            <a:r>
              <a:rPr lang="fi-FI" sz="1400" err="1">
                <a:solidFill>
                  <a:schemeClr val="bg1"/>
                </a:solidFill>
              </a:rPr>
              <a:t>Score</a:t>
            </a:r>
            <a:r>
              <a:rPr lang="fi-FI" sz="1400">
                <a:solidFill>
                  <a:schemeClr val="bg1"/>
                </a:solidFill>
              </a:rPr>
              <a:t>): Suositteluindeksi (asiakkaat ja henkilöstö)</a:t>
            </a:r>
          </a:p>
          <a:p>
            <a:r>
              <a:rPr lang="fi-FI" sz="1400" err="1">
                <a:solidFill>
                  <a:schemeClr val="bg1"/>
                </a:solidFill>
              </a:rPr>
              <a:t>Haipro</a:t>
            </a:r>
            <a:r>
              <a:rPr lang="fi-FI" sz="1400">
                <a:solidFill>
                  <a:schemeClr val="bg1"/>
                </a:solidFill>
              </a:rPr>
              <a:t>: Haitta- ja vaaratapahtumailmoitus -järjestelmä </a:t>
            </a:r>
          </a:p>
          <a:p>
            <a:r>
              <a:rPr lang="fi-FI" sz="1400">
                <a:solidFill>
                  <a:schemeClr val="bg1"/>
                </a:solidFill>
              </a:rPr>
              <a:t>Edellisen kauden (9-12.2024) arvo ilmoitetaan suluissa.</a:t>
            </a:r>
          </a:p>
        </p:txBody>
      </p:sp>
    </p:spTree>
    <p:extLst>
      <p:ext uri="{BB962C8B-B14F-4D97-AF65-F5344CB8AC3E}">
        <p14:creationId xmlns:p14="http://schemas.microsoft.com/office/powerpoint/2010/main" val="12573417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rc 10">
            <a:extLst>
              <a:ext uri="{FF2B5EF4-FFF2-40B4-BE49-F238E27FC236}">
                <a16:creationId xmlns:a16="http://schemas.microsoft.com/office/drawing/2014/main" id="{F1849AE3-4653-4A79-BE37-49DE155C83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931384">
            <a:off x="9044464" y="3679904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5">
                <a:alpha val="35686"/>
              </a:schemeClr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b="1"/>
              <a:t>Saatavuus terveydenhuollossa</a:t>
            </a:r>
            <a:endParaRPr lang="sv-SE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ABB2387-2008-57CC-BB4A-9597C1A90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260000" y="1224000"/>
            <a:ext cx="3600000" cy="5040462"/>
          </a:xfrm>
          <a:prstGeom prst="roundRect">
            <a:avLst/>
          </a:prstGeom>
          <a:solidFill>
            <a:schemeClr val="tx1">
              <a:lumMod val="20000"/>
              <a:lumOff val="80000"/>
              <a:alpha val="38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808CD-48EC-E844-D2DD-5C1903E242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368000" y="1332000"/>
            <a:ext cx="3492000" cy="495520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1600" b="1">
                <a:solidFill>
                  <a:schemeClr val="tx2"/>
                </a:solidFill>
              </a:rPr>
              <a:t>Hoitoon pääsy </a:t>
            </a:r>
          </a:p>
          <a:p>
            <a:pPr algn="ctr"/>
            <a:r>
              <a:rPr lang="fi-FI" sz="1600" b="1">
                <a:solidFill>
                  <a:schemeClr val="tx2"/>
                </a:solidFill>
              </a:rPr>
              <a:t>Terveyspalveluissa</a:t>
            </a:r>
          </a:p>
          <a:p>
            <a:pPr algn="ctr"/>
            <a:r>
              <a:rPr lang="fi-FI" sz="1600" b="1">
                <a:solidFill>
                  <a:schemeClr val="tx2"/>
                </a:solidFill>
                <a:cs typeface="Arial"/>
              </a:rPr>
              <a:t>Tavoite: jonoton palvelu</a:t>
            </a:r>
          </a:p>
          <a:p>
            <a:pPr algn="ctr"/>
            <a:endParaRPr lang="fi-FI" sz="1600" b="1">
              <a:solidFill>
                <a:schemeClr val="tx2"/>
              </a:solidFill>
            </a:endParaRPr>
          </a:p>
          <a:p>
            <a:r>
              <a:rPr lang="fi-FI" sz="1400" b="1"/>
              <a:t>Perusterveydenhuolto</a:t>
            </a:r>
            <a:r>
              <a:rPr lang="fi-FI" sz="1400"/>
              <a:t>​</a:t>
            </a:r>
            <a:endParaRPr lang="fi-FI" sz="1400">
              <a:cs typeface="Arial"/>
            </a:endParaRPr>
          </a:p>
          <a:p>
            <a:r>
              <a:rPr lang="fi-FI" sz="1400"/>
              <a:t>Lastenneuvolan jonotilanne​</a:t>
            </a:r>
            <a:endParaRPr lang="fi-FI" sz="1400">
              <a:cs typeface="Arial"/>
            </a:endParaRPr>
          </a:p>
          <a:p>
            <a:endParaRPr lang="fi-FI" sz="1400"/>
          </a:p>
          <a:p>
            <a:r>
              <a:rPr lang="fi-FI" sz="1400"/>
              <a:t>Kouluterveydenhuollon lakisääteiset tarkastukset​</a:t>
            </a:r>
            <a:endParaRPr lang="fi-FI" sz="1400">
              <a:cs typeface="Arial"/>
            </a:endParaRPr>
          </a:p>
          <a:p>
            <a:endParaRPr lang="fi-FI" sz="1400"/>
          </a:p>
          <a:p>
            <a:r>
              <a:rPr lang="fi-FI" sz="1400"/>
              <a:t>Opiskeluterveydenhuollon lakisääteiset tarkastukset</a:t>
            </a:r>
            <a:endParaRPr lang="fi-FI" sz="1400">
              <a:cs typeface="Arial"/>
            </a:endParaRPr>
          </a:p>
          <a:p>
            <a:endParaRPr lang="fi-FI" sz="1400"/>
          </a:p>
          <a:p>
            <a:r>
              <a:rPr lang="fi-FI" sz="1400" b="1"/>
              <a:t>Erikoissairaanhoito </a:t>
            </a:r>
            <a:endParaRPr lang="fi-FI" sz="1400" b="1">
              <a:cs typeface="Arial"/>
            </a:endParaRPr>
          </a:p>
          <a:p>
            <a:r>
              <a:rPr lang="fi-FI" sz="1400"/>
              <a:t>Lähetearvioinnit, tavoite alle 21vrk​</a:t>
            </a:r>
            <a:endParaRPr lang="fi-FI" sz="1400">
              <a:cs typeface="Arial"/>
            </a:endParaRPr>
          </a:p>
          <a:p>
            <a:endParaRPr lang="fi-FI" sz="1400"/>
          </a:p>
          <a:p>
            <a:r>
              <a:rPr lang="fi-FI" sz="1400"/>
              <a:t>​Hoidon arviointi, tavoite  alle 90 vrk​</a:t>
            </a:r>
            <a:endParaRPr lang="fi-FI" sz="1400">
              <a:cs typeface="Arial"/>
            </a:endParaRPr>
          </a:p>
          <a:p>
            <a:endParaRPr lang="fi-FI" sz="1400"/>
          </a:p>
          <a:p>
            <a:r>
              <a:rPr lang="fi-FI" sz="1400"/>
              <a:t>​Hoitoon pääsy, tavoite alle 180 vrk</a:t>
            </a:r>
            <a:endParaRPr lang="fi-FI" sz="1400">
              <a:cs typeface="Arial"/>
            </a:endParaRPr>
          </a:p>
          <a:p>
            <a:endParaRPr lang="fi-FI" sz="1400"/>
          </a:p>
          <a:p>
            <a:r>
              <a:rPr lang="fi-FI" sz="1400">
                <a:solidFill>
                  <a:srgbClr val="00206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Lue lisää hoidon saatavuudesta ja odotusajoista.</a:t>
            </a:r>
            <a:endParaRPr lang="fi-FI" sz="1400">
              <a:solidFill>
                <a:srgbClr val="00206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93015D-D1AE-6165-00F6-D490CA772E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968000" y="1332000"/>
            <a:ext cx="3600000" cy="515525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Tilanne:</a:t>
            </a:r>
          </a:p>
          <a:p>
            <a:r>
              <a:rPr lang="fi-FI" sz="1100">
                <a:solidFill>
                  <a:schemeClr val="tx2"/>
                </a:solidFill>
                <a:cs typeface="Arial"/>
              </a:rPr>
              <a:t>Lastenneuvolan lääkärijono: 306 lasta​</a:t>
            </a:r>
          </a:p>
          <a:p>
            <a:r>
              <a:rPr lang="fi-FI" sz="1100">
                <a:solidFill>
                  <a:schemeClr val="tx2"/>
                </a:solidFill>
                <a:cs typeface="Arial"/>
              </a:rPr>
              <a:t>Lastenneuvolan  terveydenhoitajajono: 39  lasta​</a:t>
            </a:r>
          </a:p>
          <a:p>
            <a:endParaRPr lang="fi-FI" sz="1100">
              <a:solidFill>
                <a:schemeClr val="tx2"/>
              </a:solidFill>
              <a:cs typeface="Arial"/>
            </a:endParaRPr>
          </a:p>
          <a:p>
            <a:r>
              <a:rPr lang="fi-FI" sz="1100">
                <a:solidFill>
                  <a:schemeClr val="tx2"/>
                </a:solidFill>
                <a:cs typeface="Arial"/>
              </a:rPr>
              <a:t>​</a:t>
            </a:r>
            <a:r>
              <a:rPr lang="fi-FI" sz="1100">
                <a:solidFill>
                  <a:schemeClr val="tx2"/>
                </a:solidFill>
                <a:ea typeface="+mn-lt"/>
                <a:cs typeface="+mn-lt"/>
              </a:rPr>
              <a:t>Noin 63 % lukuvuoden 2025–2026 lääkärintarkastuksista on vielä tekemättä ja ne on siirretty kevätlukukaudelle 2026.</a:t>
            </a:r>
          </a:p>
          <a:p>
            <a:r>
              <a:rPr lang="fi-FI" sz="1100">
                <a:solidFill>
                  <a:schemeClr val="tx2"/>
                </a:solidFill>
                <a:ea typeface="+mn-lt"/>
                <a:cs typeface="+mn-lt"/>
              </a:rPr>
              <a:t>Syyslukukauden aikana noin 40 % terveystarkastuksista on pystytty toteuttamaan. Suurin osa terveydenhoitajista on edennyt työssään noin puoliväliin, ja heidän arvioidaan ehtivän toteuttaa terveystarkastukset kuluvan lukuvuoden aikana.</a:t>
            </a:r>
            <a:endParaRPr lang="fi-FI" sz="1100">
              <a:solidFill>
                <a:schemeClr val="tx2"/>
              </a:solidFill>
              <a:cs typeface="Arial"/>
            </a:endParaRPr>
          </a:p>
          <a:p>
            <a:r>
              <a:rPr lang="fi-FI" sz="1100">
                <a:solidFill>
                  <a:schemeClr val="tx2"/>
                </a:solidFill>
                <a:ea typeface="+mn-lt"/>
                <a:cs typeface="+mn-lt"/>
              </a:rPr>
              <a:t>Opiskeluterveydenhuollossa terveystarkastuksia on kevätlukukauden 2025 loppuun mennessä toteutettu 69 % (tavoite 90 %). Syksyllä 2025 ollaan hieman jäljessä tavoitteesta. </a:t>
            </a:r>
          </a:p>
          <a:p>
            <a:endParaRPr lang="fi-FI" sz="1100">
              <a:solidFill>
                <a:schemeClr val="tx2"/>
              </a:solidFill>
              <a:cs typeface="Arial"/>
            </a:endParaRPr>
          </a:p>
          <a:p>
            <a:r>
              <a:rPr lang="fi-FI" sz="1100">
                <a:solidFill>
                  <a:schemeClr val="tx2"/>
                </a:solidFill>
                <a:ea typeface="+mn-lt"/>
                <a:cs typeface="+mn-lt"/>
              </a:rPr>
              <a:t>Ehkäisyneuvolassa terveydenhoitajalle/kätilölle pääsy on ollut hyvä. Äitiysneuvolassa asiakkaat ovat saaneet ajan tarpeen mukaan.</a:t>
            </a:r>
            <a:endParaRPr lang="fi-FI" sz="1100">
              <a:solidFill>
                <a:schemeClr val="tx2"/>
              </a:solidFill>
              <a:cs typeface="Arial"/>
            </a:endParaRPr>
          </a:p>
          <a:p>
            <a:endParaRPr lang="fi-FI" sz="1100">
              <a:solidFill>
                <a:schemeClr val="tx2"/>
              </a:solidFill>
              <a:cs typeface="Arial"/>
            </a:endParaRPr>
          </a:p>
          <a:p>
            <a:r>
              <a:rPr lang="fi-FI" sz="1100" b="1">
                <a:solidFill>
                  <a:schemeClr val="tx2"/>
                </a:solidFill>
                <a:cs typeface="Arial"/>
              </a:rPr>
              <a:t>Erikoissairaanhoito ​</a:t>
            </a:r>
          </a:p>
          <a:p>
            <a:r>
              <a:rPr lang="fi-FI" sz="1100" b="1">
                <a:solidFill>
                  <a:schemeClr val="tx2"/>
                </a:solidFill>
                <a:cs typeface="Arial"/>
              </a:rPr>
              <a:t>Lähetteet</a:t>
            </a:r>
            <a:r>
              <a:rPr lang="fi-FI" sz="1100">
                <a:solidFill>
                  <a:schemeClr val="tx2"/>
                </a:solidFill>
                <a:cs typeface="Arial"/>
              </a:rPr>
              <a:t>: käsitelty hoitotakuussa</a:t>
            </a:r>
          </a:p>
          <a:p>
            <a:endParaRPr lang="fi-FI" sz="1100">
              <a:solidFill>
                <a:schemeClr val="tx2"/>
              </a:solidFill>
              <a:cs typeface="Arial"/>
            </a:endParaRPr>
          </a:p>
          <a:p>
            <a:r>
              <a:rPr lang="fi-FI" sz="1100" b="1">
                <a:solidFill>
                  <a:schemeClr val="tx2"/>
                </a:solidFill>
                <a:cs typeface="Arial"/>
              </a:rPr>
              <a:t>Hoidon arviointia odottavia</a:t>
            </a:r>
            <a:r>
              <a:rPr lang="fi-FI" sz="1100">
                <a:solidFill>
                  <a:schemeClr val="tx2"/>
                </a:solidFill>
                <a:cs typeface="Arial"/>
              </a:rPr>
              <a:t>: Lastentaudeilla, lastenneurologialla, lastenkirurgialla toteutuu &lt; 180 vrk</a:t>
            </a:r>
          </a:p>
          <a:p>
            <a:endParaRPr lang="fi-FI" sz="1100">
              <a:solidFill>
                <a:schemeClr val="tx2"/>
              </a:solidFill>
              <a:cs typeface="Arial"/>
            </a:endParaRPr>
          </a:p>
          <a:p>
            <a:r>
              <a:rPr lang="fi-FI" sz="1100">
                <a:solidFill>
                  <a:schemeClr val="tx2"/>
                </a:solidFill>
                <a:cs typeface="Arial"/>
              </a:rPr>
              <a:t>​Hoitoon pääsyä odottavia yli 180 vrk ei ole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1B8EDDC-940B-BD35-84A1-1163B3466DE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568000" y="1332000"/>
            <a:ext cx="3600000" cy="537070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Korjaavat toimenpiteet:</a:t>
            </a:r>
          </a:p>
          <a:p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Työn uudelleen järjestäminen, resurssien käytön optimointi.​</a:t>
            </a:r>
            <a:endParaRPr lang="fi-FI"/>
          </a:p>
          <a:p>
            <a:endParaRPr lang="fi-FI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Luotettavien mittareiden kehittäminen, etenkin opiskeluterveydenhuollossa.​</a:t>
            </a:r>
            <a:endParaRPr lang="fi-FI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cs typeface="Arial"/>
            </a:endParaRPr>
          </a:p>
          <a:p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Vaasan ja Pietarsaaren</a:t>
            </a:r>
            <a:r>
              <a:rPr lang="fi-FI" sz="1400">
                <a:solidFill>
                  <a:srgbClr val="213A8F"/>
                </a:solidFill>
                <a:latin typeface="Arial" panose="020B0604020202020204"/>
              </a:rPr>
              <a:t> lapsipotilaiden yhteinen lähetekäsittely uudessa asiakas- ja potilastietojärjestelmässä </a:t>
            </a:r>
            <a:r>
              <a:rPr lang="fi-FI" sz="1400" err="1">
                <a:solidFill>
                  <a:srgbClr val="213A8F"/>
                </a:solidFill>
                <a:latin typeface="Arial" panose="020B0604020202020204"/>
              </a:rPr>
              <a:t>Lifecaressa</a:t>
            </a:r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lang="fi-FI" sz="1400">
                <a:solidFill>
                  <a:srgbClr val="213A8F"/>
                </a:solidFill>
                <a:latin typeface="Arial" panose="020B0604020202020204"/>
              </a:rPr>
              <a:t>mahdollistaa sujuvan prosessin. </a:t>
            </a:r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Tavoitteena on yhdenvertainen, oikea-aikainen hoito ja hoitoon pääsy koko hyvinvointialueella.​</a:t>
            </a:r>
            <a:endParaRPr lang="fi-FI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cs typeface="Arial"/>
            </a:endParaRPr>
          </a:p>
          <a:p>
            <a:endParaRPr kumimoji="0" lang="fi-FI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Monimuotoisten toimintamallien jalkauttamisella ja digiteknologian hyödyntämisellä tavoitellaan entistä parempaa saavutettavuutta. ​</a:t>
            </a:r>
            <a:r>
              <a:rPr lang="fi-FI" sz="1400" err="1">
                <a:solidFill>
                  <a:srgbClr val="213A8F"/>
                </a:solidFill>
                <a:latin typeface="Arial" panose="020B0604020202020204"/>
              </a:rPr>
              <a:t>Lifecare</a:t>
            </a:r>
            <a:r>
              <a:rPr lang="fi-FI" sz="1400">
                <a:solidFill>
                  <a:srgbClr val="213A8F"/>
                </a:solidFill>
                <a:latin typeface="Arial" panose="020B0604020202020204"/>
              </a:rPr>
              <a:t> -tilastointia parannetaan ja </a:t>
            </a:r>
            <a:r>
              <a:rPr lang="fi-FI" sz="1400" err="1">
                <a:solidFill>
                  <a:srgbClr val="213A8F"/>
                </a:solidFill>
                <a:latin typeface="Arial" panose="020B0604020202020204"/>
              </a:rPr>
              <a:t>inhimmillisiä</a:t>
            </a:r>
            <a:r>
              <a:rPr lang="fi-FI" sz="1400">
                <a:solidFill>
                  <a:srgbClr val="213A8F"/>
                </a:solidFill>
                <a:latin typeface="Arial" panose="020B0604020202020204"/>
              </a:rPr>
              <a:t> virhekirjauksia korjataan raporteista.</a:t>
            </a:r>
            <a:endParaRPr lang="fi-FI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cs typeface="Arial"/>
            </a:endParaRPr>
          </a:p>
          <a:p>
            <a:endParaRPr lang="fi-FI" sz="1400">
              <a:solidFill>
                <a:srgbClr val="213A8F"/>
              </a:solidFill>
              <a:latin typeface="Arial" panose="020B0604020202020204"/>
            </a:endParaRPr>
          </a:p>
          <a:p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Tulematta ja peruuttamatta jääneiden potilaiden tilalle pyritään aktiivisemmin saamaan hoitoa jonossa odottava potilas.</a:t>
            </a:r>
            <a:endParaRPr kumimoji="0" lang="sv-SE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502678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162B52-E7B8-FAC6-B9FF-BA0E1589F7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rc 10">
            <a:extLst>
              <a:ext uri="{FF2B5EF4-FFF2-40B4-BE49-F238E27FC236}">
                <a16:creationId xmlns:a16="http://schemas.microsoft.com/office/drawing/2014/main" id="{CC95B180-09CE-C6D3-ECD1-3D99D1FC40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931384">
            <a:off x="9044464" y="3679904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5">
                <a:alpha val="35686"/>
              </a:schemeClr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7659FF3-EEE8-C977-020E-2849D9DBEB3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b="1"/>
              <a:t>Saatavuus sosiaalihuollossa</a:t>
            </a:r>
            <a:endParaRPr lang="sv-SE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725A2B92-693F-8B8C-15AF-DF3EE21988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260000" y="1224000"/>
            <a:ext cx="3600000" cy="5040462"/>
          </a:xfrm>
          <a:prstGeom prst="roundRect">
            <a:avLst/>
          </a:prstGeom>
          <a:solidFill>
            <a:schemeClr val="tx1">
              <a:lumMod val="20000"/>
              <a:lumOff val="80000"/>
              <a:alpha val="38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0B5FC88-6E91-C79A-A79A-4C1F1D45D64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368000" y="1332000"/>
            <a:ext cx="3492000" cy="424731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1600" b="1">
                <a:solidFill>
                  <a:schemeClr val="tx2"/>
                </a:solidFill>
              </a:rPr>
              <a:t>Palveluun pääsy </a:t>
            </a:r>
          </a:p>
          <a:p>
            <a:pPr algn="ctr"/>
            <a:r>
              <a:rPr lang="fi-FI" sz="1600" b="1">
                <a:solidFill>
                  <a:schemeClr val="tx2"/>
                </a:solidFill>
              </a:rPr>
              <a:t>sosiaalihuollon palveluissa</a:t>
            </a:r>
            <a:endParaRPr lang="fi-FI" sz="1600" b="1">
              <a:solidFill>
                <a:schemeClr val="tx2"/>
              </a:solidFill>
              <a:cs typeface="Arial"/>
            </a:endParaRPr>
          </a:p>
          <a:p>
            <a:endParaRPr lang="fi-FI" sz="1400" b="1">
              <a:cs typeface="Arial"/>
            </a:endParaRPr>
          </a:p>
          <a:p>
            <a:r>
              <a:rPr lang="fi-FI" sz="1400" b="1">
                <a:cs typeface="Arial"/>
              </a:rPr>
              <a:t>Lastensuojelu/ Lapsi- ja perhesosiaalityö</a:t>
            </a:r>
            <a:r>
              <a:rPr lang="fi-FI" sz="1400">
                <a:cs typeface="Arial"/>
              </a:rPr>
              <a:t>​</a:t>
            </a:r>
          </a:p>
          <a:p>
            <a:r>
              <a:rPr lang="fi-FI" sz="1400">
                <a:cs typeface="Arial"/>
              </a:rPr>
              <a:t>Arviointi 7 päivässä​</a:t>
            </a:r>
          </a:p>
          <a:p>
            <a:r>
              <a:rPr lang="fi-FI" sz="1400">
                <a:cs typeface="Arial"/>
              </a:rPr>
              <a:t>Palvelutarpeen arviointi, tavoite 3kk:n kuluessa​</a:t>
            </a:r>
          </a:p>
          <a:p>
            <a:r>
              <a:rPr lang="fi-FI" sz="1400">
                <a:cs typeface="Arial"/>
              </a:rPr>
              <a:t>Lastensuojelun henkilöstömitoitus 30 asiakasta/ sosiaalityöntekijä.</a:t>
            </a:r>
          </a:p>
          <a:p>
            <a:endParaRPr lang="fi-FI" sz="1400">
              <a:cs typeface="Arial"/>
            </a:endParaRPr>
          </a:p>
          <a:p>
            <a:r>
              <a:rPr lang="fi-FI" sz="1400" b="1">
                <a:cs typeface="Arial"/>
              </a:rPr>
              <a:t>Ennaltaehkäisevä ja täydentävä sosiaalihuolto</a:t>
            </a:r>
          </a:p>
          <a:p>
            <a:endParaRPr lang="fi-FI" sz="1400">
              <a:cs typeface="Arial"/>
            </a:endParaRPr>
          </a:p>
          <a:p>
            <a:endParaRPr lang="fi-FI" sz="1400">
              <a:cs typeface="Arial"/>
            </a:endParaRPr>
          </a:p>
          <a:p>
            <a:endParaRPr lang="fi-FI" sz="1400">
              <a:cs typeface="Arial"/>
            </a:endParaRPr>
          </a:p>
          <a:p>
            <a:endParaRPr lang="fi-FI" sz="1400">
              <a:cs typeface="Arial"/>
            </a:endParaRPr>
          </a:p>
          <a:p>
            <a:endParaRPr lang="fi-FI" sz="1400">
              <a:cs typeface="Arial"/>
            </a:endParaRPr>
          </a:p>
          <a:p>
            <a:endParaRPr lang="fi-FI" sz="1400">
              <a:cs typeface="Arial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401ECA1-A915-434B-B4A5-D55D68C054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968000" y="1332000"/>
            <a:ext cx="3600000" cy="343170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Tilanne:</a:t>
            </a:r>
            <a:endParaRPr lang="en-US" sz="1400">
              <a:solidFill>
                <a:schemeClr val="tx2"/>
              </a:solidFill>
              <a:cs typeface="Arial"/>
            </a:endParaRPr>
          </a:p>
          <a:p>
            <a:r>
              <a:rPr lang="en-US" sz="1400">
                <a:solidFill>
                  <a:schemeClr val="tx2"/>
                </a:solidFill>
                <a:cs typeface="Arial"/>
              </a:rPr>
              <a:t> Lastensuojelun ilmoitusten  a</a:t>
            </a:r>
            <a:r>
              <a:rPr lang="fi-FI" sz="1400">
                <a:solidFill>
                  <a:schemeClr val="tx2"/>
                </a:solidFill>
                <a:cs typeface="Arial"/>
              </a:rPr>
              <a:t>rviointi 7 arkipäivässä on toteutunut noin 90 %:ssa. </a:t>
            </a:r>
          </a:p>
          <a:p>
            <a:endParaRPr lang="fi-FI" sz="1400">
              <a:solidFill>
                <a:schemeClr val="tx2"/>
              </a:solidFill>
              <a:cs typeface="Arial"/>
            </a:endParaRPr>
          </a:p>
          <a:p>
            <a:r>
              <a:rPr lang="fi-FI" sz="1400">
                <a:solidFill>
                  <a:schemeClr val="tx2"/>
                </a:solidFill>
                <a:cs typeface="Arial"/>
              </a:rPr>
              <a:t>Palvelutarpeen arvioinneista noin 47% valmistuu 3 kuukauden sisällä.</a:t>
            </a:r>
          </a:p>
          <a:p>
            <a:endParaRPr lang="fi-FI" sz="1400">
              <a:solidFill>
                <a:schemeClr val="tx2"/>
              </a:solidFill>
              <a:cs typeface="Arial"/>
            </a:endParaRPr>
          </a:p>
          <a:p>
            <a:r>
              <a:rPr lang="fi-FI" sz="1400">
                <a:solidFill>
                  <a:schemeClr val="tx2"/>
                </a:solidFill>
                <a:cs typeface="Arial"/>
              </a:rPr>
              <a:t>Ajanjaksolla sosiaalityöntekijöillä noin 29 asiakasta/ työntekijä</a:t>
            </a:r>
          </a:p>
          <a:p>
            <a:endParaRPr lang="fi-FI" sz="1400">
              <a:solidFill>
                <a:schemeClr val="tx2"/>
              </a:solidFill>
              <a:cs typeface="Arial"/>
            </a:endParaRPr>
          </a:p>
          <a:p>
            <a:r>
              <a:rPr lang="fi-FI" sz="1400">
                <a:solidFill>
                  <a:schemeClr val="tx2"/>
                </a:solidFill>
                <a:cs typeface="Arial"/>
              </a:rPr>
              <a:t>Organisaatiomuutoksella pyritään parantamaan ennaltaehkäiseviä palveluja. Täydentävien palveluiden käyttö lisääntynyt.</a:t>
            </a:r>
          </a:p>
          <a:p>
            <a:endParaRPr lang="en-US" sz="1400">
              <a:solidFill>
                <a:schemeClr val="tx2"/>
              </a:solidFill>
              <a:cs typeface="Arial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40D1C51-CE73-15C3-E1D2-8EF7254CB4D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568000" y="1332000"/>
            <a:ext cx="3600000" cy="284693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Korjaavat toimenpiteet:</a:t>
            </a:r>
          </a:p>
          <a:p>
            <a:r>
              <a:rPr lang="fi-FI" sz="1400">
                <a:solidFill>
                  <a:schemeClr val="tx2"/>
                </a:solidFill>
              </a:rPr>
              <a:t>Lapsi ja lapsiperhepalveluiden organisaatiomuutoksella pyritään edistämään ennaltaehkäiseviä palveluja. Korjaaviin palveluihin ohjautuisi yhä vähemmän asiakkaita jatkossa ja asiakkaat saavat oikea-aikaisesti tarvitsemansa ohjauksen ja tuen, jolla vältytään raskaimmista palveluista.​</a:t>
            </a:r>
            <a:endParaRPr lang="fi-FI" sz="1400">
              <a:solidFill>
                <a:schemeClr val="tx2"/>
              </a:solidFill>
              <a:cs typeface="Arial"/>
            </a:endParaRPr>
          </a:p>
          <a:p>
            <a:endParaRPr lang="fi-FI" sz="1400">
              <a:solidFill>
                <a:schemeClr val="tx2"/>
              </a:solidFill>
            </a:endParaRPr>
          </a:p>
          <a:p>
            <a:endParaRPr lang="fi-FI" sz="1400">
              <a:solidFill>
                <a:schemeClr val="tx2"/>
              </a:solidFill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293488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10343442" cy="909638"/>
          </a:xfrm>
        </p:spPr>
        <p:txBody>
          <a:bodyPr>
            <a:normAutofit/>
          </a:bodyPr>
          <a:lstStyle/>
          <a:p>
            <a:r>
              <a:rPr lang="fi-FI" b="1"/>
              <a:t>Turvallisuus ja laatu</a:t>
            </a:r>
            <a:endParaRPr lang="en-US" sz="1200" b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1656000"/>
            <a:ext cx="3422269" cy="231454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400" b="1" dirty="0"/>
              <a:t>Status</a:t>
            </a:r>
            <a:r>
              <a:rPr lang="sv-SE" sz="1400" dirty="0"/>
              <a:t> 31.12.2025</a:t>
            </a:r>
          </a:p>
          <a:p>
            <a:pPr>
              <a:lnSpc>
                <a:spcPct val="150000"/>
              </a:lnSpc>
            </a:pPr>
            <a:r>
              <a:rPr lang="sv-SE" sz="1400" b="1" dirty="0" err="1"/>
              <a:t>Kaikki</a:t>
            </a:r>
            <a:r>
              <a:rPr lang="sv-SE" sz="1400" b="1" dirty="0"/>
              <a:t> </a:t>
            </a:r>
            <a:r>
              <a:rPr lang="sv-SE" sz="1400" b="1" dirty="0" err="1"/>
              <a:t>ilmoitukset</a:t>
            </a:r>
            <a:r>
              <a:rPr lang="sv-SE" sz="1400" b="1" dirty="0"/>
              <a:t>: 64 (143)</a:t>
            </a:r>
            <a:endParaRPr lang="sv-SE" sz="1400" dirty="0"/>
          </a:p>
          <a:p>
            <a:pPr>
              <a:lnSpc>
                <a:spcPct val="150000"/>
              </a:lnSpc>
            </a:pPr>
            <a:r>
              <a:rPr lang="sv-SE" sz="1400" b="1" dirty="0" err="1"/>
              <a:t>Odottaa</a:t>
            </a:r>
            <a:r>
              <a:rPr lang="sv-SE" sz="1400" b="1" dirty="0"/>
              <a:t> </a:t>
            </a:r>
            <a:r>
              <a:rPr lang="sv-SE" sz="1400" b="1" dirty="0" err="1"/>
              <a:t>käsittelyä</a:t>
            </a:r>
            <a:r>
              <a:rPr lang="sv-SE" sz="1400" b="1" dirty="0"/>
              <a:t>: 17 </a:t>
            </a:r>
            <a:r>
              <a:rPr lang="sv-SE" sz="1400" dirty="0"/>
              <a:t>(27%)</a:t>
            </a:r>
            <a:endParaRPr lang="en-US" sz="1400" dirty="0"/>
          </a:p>
          <a:p>
            <a:pPr>
              <a:lnSpc>
                <a:spcPct val="150000"/>
              </a:lnSpc>
            </a:pPr>
            <a:r>
              <a:rPr lang="sv-SE" sz="1400" b="1" dirty="0" err="1"/>
              <a:t>Odottaa</a:t>
            </a:r>
            <a:r>
              <a:rPr lang="sv-SE" sz="1400" b="1" dirty="0"/>
              <a:t> </a:t>
            </a:r>
            <a:r>
              <a:rPr lang="sv-SE" sz="1400" b="1" dirty="0" err="1"/>
              <a:t>lisätietoa</a:t>
            </a:r>
            <a:r>
              <a:rPr lang="sv-SE" sz="1400" b="1" dirty="0"/>
              <a:t>: 0 </a:t>
            </a:r>
            <a:r>
              <a:rPr lang="sv-SE" sz="1400" dirty="0"/>
              <a:t>(0%)</a:t>
            </a:r>
            <a:endParaRPr lang="sv-SE" sz="1400" dirty="0">
              <a:cs typeface="Arial"/>
            </a:endParaRPr>
          </a:p>
          <a:p>
            <a:pPr>
              <a:lnSpc>
                <a:spcPct val="150000"/>
              </a:lnSpc>
            </a:pPr>
            <a:r>
              <a:rPr lang="sv-SE" sz="1400" b="1" dirty="0" err="1"/>
              <a:t>Käsittelyssä</a:t>
            </a:r>
            <a:r>
              <a:rPr lang="sv-SE" sz="1400" b="1" dirty="0"/>
              <a:t>: 20 </a:t>
            </a:r>
            <a:r>
              <a:rPr lang="sv-SE" sz="1400" dirty="0"/>
              <a:t>(31%)</a:t>
            </a:r>
            <a:br>
              <a:rPr lang="sv-SE" sz="1400" dirty="0"/>
            </a:br>
            <a:r>
              <a:rPr lang="sv-SE" sz="1400" b="1" dirty="0" err="1"/>
              <a:t>Valmis</a:t>
            </a:r>
            <a:r>
              <a:rPr lang="sv-SE" sz="1400" b="1" dirty="0"/>
              <a:t>: 27 </a:t>
            </a:r>
            <a:r>
              <a:rPr lang="sv-SE" sz="1400" dirty="0"/>
              <a:t>(42%)</a:t>
            </a:r>
            <a:endParaRPr lang="en-US" sz="1400" dirty="0"/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25119" y="1656000"/>
            <a:ext cx="34866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Vaaratapahtuma ilmoitusten määrä</a:t>
            </a: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graphicFrame>
        <p:nvGraphicFramePr>
          <p:cNvPr id="5" name="Chart 4" descr="Taulukko Vaaratapahtumailmoitusten määrä &#10;Tammikuu-Huhtikuu 2023 52&#10;Tammikuu-Huhtikuu 2024 62&#10;Tammikuu-Huhtikuu 2025&#10;Toukokuu-Elokuu 2023 67&#10;Toukokuu-Elokuu 2024 71&#10;Toukokuu-Elokuu 2025&#10;Syyskuu-Joulukuu 2023 82&#10;Syyskuu- Joulukuu 2024 55&#10;Syyskuu- Joulukuu 202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94533630"/>
              </p:ext>
            </p:extLst>
          </p:nvPr>
        </p:nvGraphicFramePr>
        <p:xfrm>
          <a:off x="4625120" y="2222459"/>
          <a:ext cx="3422268" cy="23497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15956D0F-8A7D-B8D5-5ACE-D0EBD28EE0A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15300" y="1656000"/>
            <a:ext cx="3993958" cy="230832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>
                <a:solidFill>
                  <a:schemeClr val="accent5"/>
                </a:solidFill>
              </a:rPr>
              <a:t>Yleisimmät ilmoitustyypit:</a:t>
            </a:r>
          </a:p>
          <a:p>
            <a:pPr marL="342900" indent="-342900">
              <a:buFontTx/>
              <a:buAutoNum type="arabicPeriod"/>
            </a:pPr>
            <a:r>
              <a:rPr lang="fi-FI" sz="1600">
                <a:solidFill>
                  <a:schemeClr val="tx2"/>
                </a:solidFill>
                <a:cs typeface="Arial"/>
              </a:rPr>
              <a:t>Tiedonkulkuun tai tiedonhallintaan liittyvä</a:t>
            </a:r>
          </a:p>
          <a:p>
            <a:pPr marL="342900" indent="-342900">
              <a:buAutoNum type="arabicPeriod"/>
            </a:pPr>
            <a:r>
              <a:rPr lang="fi-FI" sz="1600">
                <a:solidFill>
                  <a:schemeClr val="tx2"/>
                </a:solidFill>
                <a:cs typeface="Arial"/>
              </a:rPr>
              <a:t>Hoidon/palvelun järjestelyihin tai saatavuuteen liittyvä</a:t>
            </a:r>
          </a:p>
          <a:p>
            <a:pPr marL="342900" indent="-342900">
              <a:buAutoNum type="arabicPeriod"/>
            </a:pPr>
            <a:r>
              <a:rPr lang="fi-FI" sz="1600">
                <a:solidFill>
                  <a:schemeClr val="tx2"/>
                </a:solidFill>
                <a:cs typeface="Arial"/>
              </a:rPr>
              <a:t>Laboratorio- , kuvantamis- tai muuhun potilastutkimukseen liittyvä</a:t>
            </a:r>
            <a:endParaRPr lang="fi-FI">
              <a:solidFill>
                <a:schemeClr val="tx2"/>
              </a:solidFill>
            </a:endParaRPr>
          </a:p>
          <a:p>
            <a:pPr marL="342900" indent="-342900">
              <a:buFontTx/>
              <a:buAutoNum type="arabicPeriod"/>
            </a:pPr>
            <a:endParaRPr lang="fi-FI" sz="16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endParaRPr kumimoji="0" lang="sv-SE" sz="1600" b="1" i="0" u="none" strike="noStrike" kern="1200" cap="none" spc="0" normalizeH="0" baseline="0" noProof="0">
              <a:ln>
                <a:noFill/>
              </a:ln>
              <a:solidFill>
                <a:srgbClr val="00A174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CD06B2D-953A-6960-8AC0-E93428B945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32362" y="4083501"/>
            <a:ext cx="336324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Asiakkaiden  ja omaisten tekemien vaaratapahtuma ilmoitusten määrä</a:t>
            </a: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srgbClr val="00A174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graphicFrame>
        <p:nvGraphicFramePr>
          <p:cNvPr id="4" name="Chart 3" descr="Taulukko Asiakkaiden vaaratapahtumailmoitusten määrä &#10;Tammikuu-Huhtikuu 2023 6&#10;Tammikuu-Huhtikuu 2024 12&#10;Tammikuu-Huhtikuu 2025&#10;Toukokuu-Elokuu 2023 12&#10;Toukokuu-Elokuu 2024 14&#10;Toukokuu-Elokuu 2025&#10;Syyskuu-Joulukuu 2023 12&#10;Syyskuu- Joulukuu 2024 10&#10;Syyskuu- Joulukuu 2025">
            <a:extLst>
              <a:ext uri="{FF2B5EF4-FFF2-40B4-BE49-F238E27FC236}">
                <a16:creationId xmlns:a16="http://schemas.microsoft.com/office/drawing/2014/main" id="{978D73C4-AB78-1551-1C4B-BAD539B0D37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46179683"/>
              </p:ext>
            </p:extLst>
          </p:nvPr>
        </p:nvGraphicFramePr>
        <p:xfrm>
          <a:off x="1172367" y="4914498"/>
          <a:ext cx="3422269" cy="18337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4" name="TextBox 33">
            <a:extLst>
              <a:ext uri="{FF2B5EF4-FFF2-40B4-BE49-F238E27FC236}">
                <a16:creationId xmlns:a16="http://schemas.microsoft.com/office/drawing/2014/main" id="{9C73870F-CF5C-763D-46FF-436B85E5F74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54767" y="4608000"/>
            <a:ext cx="19193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600" b="1">
                <a:solidFill>
                  <a:schemeClr val="accent5"/>
                </a:solidFill>
              </a:rPr>
              <a:t>Yhteydenotot potilasasia-vastaaville (kpl)</a:t>
            </a: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452C5F8-1BEF-D999-6460-DAE3985EA16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756520" y="5901368"/>
            <a:ext cx="171580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600">
                <a:solidFill>
                  <a:srgbClr val="213A8F"/>
                </a:solidFill>
                <a:latin typeface="Arial" panose="020B0604020202020204"/>
                <a:cs typeface="Arial"/>
              </a:rPr>
              <a:t>0</a:t>
            </a:r>
            <a:r>
              <a:rPr kumimoji="0" lang="fi-FI" sz="3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 </a:t>
            </a:r>
            <a:r>
              <a:rPr kumimoji="0" lang="fi-FI" sz="2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(</a:t>
            </a:r>
            <a:r>
              <a:rPr lang="fi-FI" sz="2400">
                <a:solidFill>
                  <a:srgbClr val="213A8F"/>
                </a:solidFill>
                <a:latin typeface="Arial" panose="020B0604020202020204"/>
                <a:cs typeface="Arial"/>
              </a:rPr>
              <a:t>0</a:t>
            </a:r>
            <a:r>
              <a:rPr kumimoji="0" lang="fi-FI" sz="2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)</a:t>
            </a:r>
            <a:endParaRPr kumimoji="0" lang="fi-FI" sz="36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9798DB4-4E15-99ED-6E26-2B64BC2BE35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696074" y="4608000"/>
            <a:ext cx="244985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i-FI" sz="1600" b="1">
                <a:solidFill>
                  <a:schemeClr val="accent5"/>
                </a:solidFill>
              </a:rPr>
              <a:t>Yhteydenotot sosiaaliasiavastaaville (kpl)</a:t>
            </a:r>
            <a:endParaRPr lang="en-US" sz="1600" b="1">
              <a:solidFill>
                <a:schemeClr val="accent5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AC55BA9-B16F-4E98-4E91-02B5932E6BE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696074" y="5901368"/>
            <a:ext cx="2449853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dirty="0">
                <a:solidFill>
                  <a:srgbClr val="213A8F"/>
                </a:solidFill>
                <a:latin typeface="Arial" panose="020B0604020202020204"/>
                <a:cs typeface="Arial"/>
              </a:rPr>
              <a:t>11</a:t>
            </a:r>
            <a:r>
              <a:rPr kumimoji="0" lang="fi-FI" sz="18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 </a:t>
            </a:r>
            <a:r>
              <a:rPr lang="fi-FI" sz="2400" dirty="0">
                <a:solidFill>
                  <a:srgbClr val="213A8F"/>
                </a:solidFill>
                <a:latin typeface="Arial" panose="020B0604020202020204"/>
                <a:cs typeface="Arial"/>
              </a:rPr>
              <a:t>(25)</a:t>
            </a:r>
            <a:endParaRPr kumimoji="0" lang="fi-FI" sz="2400" b="0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267922" y="4608000"/>
            <a:ext cx="2841336" cy="163121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600" b="1" i="0" u="none" strike="noStrike" kern="1200" cap="none" spc="0" normalizeH="0" baseline="0" noProof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Korjaavat</a:t>
            </a:r>
            <a:r>
              <a:rPr kumimoji="0" lang="sv-SE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sv-SE" sz="1600" b="1" i="0" u="none" strike="noStrike" kern="1200" cap="none" spc="0" normalizeH="0" baseline="0" noProof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toimenpiteet</a:t>
            </a:r>
            <a:endParaRPr kumimoji="0" lang="sv-SE" sz="1600" b="1" i="0" u="none" strike="noStrike" kern="1200" cap="none" spc="0" normalizeH="0" baseline="0" noProof="0">
              <a:ln>
                <a:noFill/>
              </a:ln>
              <a:solidFill>
                <a:srgbClr val="00A174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r>
              <a:rPr lang="fi-FI" sz="1400">
                <a:cs typeface="Arial"/>
              </a:rPr>
              <a:t>Panostus henkilöstörakenteeseen ja rekrytointiin sosiaalihuollossa koska emme pysty antamaan palvelua määräajan puitteissa, henkilöstömitoitus ei riittävä.</a:t>
            </a:r>
          </a:p>
        </p:txBody>
      </p:sp>
    </p:spTree>
    <p:extLst>
      <p:ext uri="{BB962C8B-B14F-4D97-AF65-F5344CB8AC3E}">
        <p14:creationId xmlns:p14="http://schemas.microsoft.com/office/powerpoint/2010/main" val="16585911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9E1ADE17-07E9-0975-47DA-7ADC3C70D22C}"/>
              </a:ext>
            </a:extLst>
          </p:cNvPr>
          <p:cNvGrpSpPr/>
          <p:nvPr/>
        </p:nvGrpSpPr>
        <p:grpSpPr>
          <a:xfrm>
            <a:off x="3509628" y="2986644"/>
            <a:ext cx="2942633" cy="1459042"/>
            <a:chOff x="3509628" y="2986644"/>
            <a:chExt cx="2942633" cy="1459042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D888B2DD-7C6E-5F06-255E-78DCAA9A117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rcRect l="14675" t="2749" r="15987" b="36779"/>
            <a:stretch/>
          </p:blipFill>
          <p:spPr>
            <a:xfrm>
              <a:off x="3509628" y="2986644"/>
              <a:ext cx="2942633" cy="1459042"/>
            </a:xfrm>
            <a:prstGeom prst="rect">
              <a:avLst/>
            </a:prstGeom>
          </p:spPr>
        </p:pic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DBE303B8-FD27-563F-0583-D379A371C8BB}"/>
                </a:ext>
              </a:extLst>
            </p:cNvPr>
            <p:cNvSpPr/>
            <p:nvPr userDrawn="1"/>
          </p:nvSpPr>
          <p:spPr>
            <a:xfrm>
              <a:off x="3568535" y="3034145"/>
              <a:ext cx="641268" cy="29094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4950" cy="909638"/>
          </a:xfrm>
        </p:spPr>
        <p:txBody>
          <a:bodyPr/>
          <a:lstStyle/>
          <a:p>
            <a:r>
              <a:rPr lang="fi-FI" b="1"/>
              <a:t>Asiakaskokemus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AD95C6-BCA0-C11E-FFBC-ADDBE23D28ED}"/>
              </a:ext>
            </a:extLst>
          </p:cNvPr>
          <p:cNvSpPr txBox="1"/>
          <p:nvPr/>
        </p:nvSpPr>
        <p:spPr>
          <a:xfrm>
            <a:off x="1121290" y="1365361"/>
            <a:ext cx="7143375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defRPr/>
            </a:pPr>
            <a:r>
              <a:rPr lang="fi-FI" sz="1600">
                <a:solidFill>
                  <a:schemeClr val="tx2"/>
                </a:solidFill>
              </a:rPr>
              <a:t>Asiakaspalautteen kokonaismäärä ajalla </a:t>
            </a:r>
            <a:r>
              <a:rPr lang="fi-FI" sz="1600">
                <a:solidFill>
                  <a:schemeClr val="tx2"/>
                </a:solidFill>
                <a:latin typeface="Arial" panose="020B0604020202020204"/>
              </a:rPr>
              <a:t>9-12/2025: 246 </a:t>
            </a:r>
            <a:endParaRPr lang="fi-FI" sz="16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cs typeface="Arial"/>
            </a:endParaRPr>
          </a:p>
        </p:txBody>
      </p:sp>
      <p:sp>
        <p:nvSpPr>
          <p:cNvPr id="12" name="TextBox 11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084572" y="4515637"/>
            <a:ext cx="1676820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>
              <a:defRPr/>
            </a:pPr>
            <a:r>
              <a:rPr lang="fi-FI" sz="2000">
                <a:solidFill>
                  <a:srgbClr val="213A8F"/>
                </a:solidFill>
                <a:latin typeface="Arial" panose="020B0604020202020204"/>
                <a:cs typeface="Arial"/>
              </a:rPr>
              <a:t>66 (62</a:t>
            </a:r>
            <a:r>
              <a:rPr kumimoji="0" lang="fi-FI" sz="20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DF85A01-D162-40B8-8855-659FF10BED9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78569" y="1901869"/>
            <a:ext cx="227376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Minulle jäi tunne, että minusta välitettiin kokonaisvaltaisesti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C92C84C-5C3B-F151-B025-3AE820B9A96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1807343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4,32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4,27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33EFF2A-7AAD-4B14-93EB-076EAD97215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3104317"/>
            <a:ext cx="14740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Sain apua, kun sitä tarvitsin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813F58C-C780-EB84-E9DC-197FFF85751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2968628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cs typeface="Calibri"/>
              </a:rPr>
              <a:t>4,28 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4,16)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638B1F1-1001-4506-A2FF-BEFB60A16B3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99241" y="4238639"/>
            <a:ext cx="17176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Koin oloni turvalliseksi hoidon / palvelun aikana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05A3689-C501-4953-E1F0-5AC35DB9516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4246439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ea typeface="Calibri"/>
                <a:cs typeface="Calibri"/>
              </a:rPr>
              <a:t>4,39</a:t>
            </a:r>
            <a:endParaRPr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4,33)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B3F3FCD-B03B-4D2C-B901-F47C7C5B1A6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5562078"/>
            <a:ext cx="241976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Hoitoani / Asiaani koskevat päätökset tehtiin yhteistyössä kanssani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072D9F9-54CA-6247-2E21-04389A729E3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546294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cs typeface="Calibri"/>
              </a:rPr>
              <a:t>4,31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4,26)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1314A2D-C318-415D-B409-0CD3638C314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26771" y="1874018"/>
            <a:ext cx="22112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Tiedän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,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miten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hoitoni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/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palveluni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jatkuu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52C1C1D-3F16-BDAD-4824-BA1E16A22AA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180734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ea typeface="Calibri"/>
                <a:cs typeface="Calibri"/>
              </a:rPr>
              <a:t>4,35</a:t>
            </a:r>
            <a:endParaRPr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4,21)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ADA1682-79CB-477A-A9FB-04429119CA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125529" y="2936140"/>
            <a:ext cx="162697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Saamani tieto hoidosta / palvelusta oli ymmärrettävää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1F4ED22-B579-FFEA-25A3-E180B31A858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2971659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ea typeface="Calibri"/>
                <a:cs typeface="Calibri"/>
              </a:rPr>
              <a:t>4,29</a:t>
            </a:r>
            <a:endParaRPr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4,27)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C90F67E-E8DD-4501-A07D-85FF1F9BA78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213063" y="4319961"/>
            <a:ext cx="18138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Koin saamani hoidon / palvelun hyödylliseksi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63C17BA-C20A-A873-70A7-07D9EBCB38F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4238639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ea typeface="Calibri"/>
                <a:cs typeface="Calibri"/>
              </a:rPr>
              <a:t>4,31</a:t>
            </a:r>
            <a:endParaRPr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4,24)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A2EC4E5-2652-4DA6-BD05-8425B8DEF36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68147" y="5576606"/>
            <a:ext cx="169543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Sain hoitoa ja palvelua äidinkielelläni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F3BAA92-15CD-634E-EE8B-B88EC115830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545112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ea typeface="Calibri"/>
                <a:cs typeface="Calibri"/>
              </a:rPr>
              <a:t>4,66</a:t>
            </a:r>
            <a:endParaRPr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4,70)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Box 12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280024" y="711740"/>
            <a:ext cx="2857398" cy="310854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lvl="0"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Positiivinen palaute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lt"/>
              <a:cs typeface="Arial" panose="020B0604020202020204" pitchFamily="34" charset="0"/>
            </a:endParaRPr>
          </a:p>
          <a:p>
            <a:pPr marL="285750" indent="-285750">
              <a:buFont typeface="Calibri"/>
              <a:buChar char="-"/>
              <a:defRPr/>
            </a:pPr>
            <a:r>
              <a:rPr lang="fi-FI" sz="1400">
                <a:solidFill>
                  <a:srgbClr val="213A8F"/>
                </a:solidFill>
                <a:latin typeface="Arial"/>
                <a:ea typeface="+mn-lt"/>
                <a:cs typeface="Arial"/>
              </a:rPr>
              <a:t>Ystävällisyys ja kohtaaminen</a:t>
            </a:r>
            <a:endParaRPr lang="fi-FI" sz="1400">
              <a:solidFill>
                <a:srgbClr val="213A8F"/>
              </a:solidFill>
              <a:latin typeface="Arial" panose="020B0604020202020204" pitchFamily="34" charset="0"/>
              <a:ea typeface="+mn-lt"/>
              <a:cs typeface="Arial" panose="020B0604020202020204" pitchFamily="34" charset="0"/>
            </a:endParaRPr>
          </a:p>
          <a:p>
            <a:pPr marL="285750" indent="-285750">
              <a:buFont typeface="Calibri"/>
              <a:buChar char="-"/>
              <a:defRPr/>
            </a:pPr>
            <a:r>
              <a:rPr lang="fi-FI" sz="1400">
                <a:solidFill>
                  <a:srgbClr val="213A8F"/>
                </a:solidFill>
                <a:latin typeface="Arial"/>
                <a:ea typeface="+mn-lt"/>
                <a:cs typeface="Arial"/>
              </a:rPr>
              <a:t>Hyvä hoito ja palvelu</a:t>
            </a:r>
            <a:endParaRPr lang="fi-FI" sz="1400">
              <a:solidFill>
                <a:srgbClr val="213A8F"/>
              </a:solidFill>
              <a:latin typeface="Arial" panose="020B0604020202020204" pitchFamily="34" charset="0"/>
              <a:ea typeface="+mn-lt"/>
              <a:cs typeface="Arial" panose="020B0604020202020204" pitchFamily="34" charset="0"/>
            </a:endParaRPr>
          </a:p>
          <a:p>
            <a:pPr marL="285750" indent="-285750">
              <a:buFont typeface="Calibri"/>
              <a:buChar char="-"/>
              <a:defRPr/>
            </a:pPr>
            <a:r>
              <a:rPr lang="fi-FI" sz="1400">
                <a:solidFill>
                  <a:srgbClr val="213A8F"/>
                </a:solidFill>
                <a:latin typeface="Arial"/>
                <a:ea typeface="+mn-lt"/>
                <a:cs typeface="Arial"/>
              </a:rPr>
              <a:t>Palvelua omalla äidinkielellä</a:t>
            </a:r>
            <a:endParaRPr lang="fi-FI" sz="140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 pitchFamily="34" charset="0"/>
              <a:ea typeface="+mn-lt"/>
              <a:cs typeface="Arial" panose="020B0604020202020204" pitchFamily="34" charset="0"/>
            </a:endParaRPr>
          </a:p>
          <a:p>
            <a:pPr lvl="0">
              <a:defRPr/>
            </a:pPr>
            <a:endParaRPr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 pitchFamily="34" charset="0"/>
              <a:ea typeface="+mn-lt"/>
              <a:cs typeface="Arial" panose="020B0604020202020204" pitchFamily="34" charset="0"/>
            </a:endParaRPr>
          </a:p>
          <a:p>
            <a:pPr>
              <a:defRPr/>
            </a:pPr>
            <a:endParaRPr lang="fi-FI" sz="1400" b="1">
              <a:solidFill>
                <a:srgbClr val="FFFFFF"/>
              </a:solidFill>
              <a:latin typeface="Arial" panose="020B0604020202020204" pitchFamily="34" charset="0"/>
              <a:ea typeface="+mn-lt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Negatiivinen palaute</a:t>
            </a:r>
            <a:endParaRPr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lt"/>
              <a:cs typeface="Arial" panose="020B0604020202020204"/>
            </a:endParaRPr>
          </a:p>
          <a:p>
            <a:pPr marL="285750" indent="-285750">
              <a:buFont typeface="Calibri"/>
              <a:buChar char="-"/>
              <a:defRPr/>
            </a:pPr>
            <a:r>
              <a:rPr lang="fi-FI" sz="1400">
                <a:latin typeface="Arial"/>
                <a:cs typeface="Arial"/>
              </a:rPr>
              <a:t>Terveydenhoitajan vaihtuvuus</a:t>
            </a:r>
          </a:p>
          <a:p>
            <a:pPr marL="285750" indent="-285750">
              <a:buFont typeface="Calibri"/>
              <a:buChar char="-"/>
              <a:defRPr/>
            </a:pPr>
            <a:r>
              <a:rPr lang="fi-FI" sz="1400">
                <a:latin typeface="Arial"/>
                <a:cs typeface="Arial"/>
              </a:rPr>
              <a:t>Kutsuminen vastaanotolle jäänyt hoitamatta</a:t>
            </a:r>
          </a:p>
          <a:p>
            <a:pPr marL="285750" indent="-285750">
              <a:buFont typeface="Calibri"/>
              <a:buChar char="-"/>
              <a:defRPr/>
            </a:pPr>
            <a:r>
              <a:rPr lang="fi-FI" sz="1400">
                <a:latin typeface="Arial"/>
                <a:cs typeface="Arial"/>
              </a:rPr>
              <a:t>Virheelliset merkinnät, joihin pyydetty korjausta</a:t>
            </a:r>
          </a:p>
          <a:p>
            <a:pPr marL="285750" indent="-285750">
              <a:buFont typeface="Calibri"/>
              <a:buChar char="-"/>
              <a:defRPr/>
            </a:pPr>
            <a:endParaRPr lang="fi-FI" sz="1400">
              <a:latin typeface="Arial"/>
              <a:cs typeface="Arial"/>
            </a:endParaRPr>
          </a:p>
          <a:p>
            <a:pPr>
              <a:defRPr/>
            </a:pPr>
            <a:endParaRPr lang="fi-FI" sz="1400">
              <a:latin typeface="Arial"/>
              <a:cs typeface="Arial"/>
            </a:endParaRPr>
          </a:p>
        </p:txBody>
      </p:sp>
      <p:pic>
        <p:nvPicPr>
          <p:cNvPr id="19" name="Graphic 18">
            <a:extLst>
              <a:ext uri="{FF2B5EF4-FFF2-40B4-BE49-F238E27FC236}">
                <a16:creationId xmlns:a16="http://schemas.microsoft.com/office/drawing/2014/main" id="{6E09F109-ADBA-1780-40A6-8753F266EC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672070" y="711740"/>
            <a:ext cx="659625" cy="659625"/>
          </a:xfrm>
          <a:prstGeom prst="rect">
            <a:avLst/>
          </a:prstGeom>
        </p:spPr>
      </p:pic>
      <p:pic>
        <p:nvPicPr>
          <p:cNvPr id="21" name="Graphic 20">
            <a:extLst>
              <a:ext uri="{FF2B5EF4-FFF2-40B4-BE49-F238E27FC236}">
                <a16:creationId xmlns:a16="http://schemas.microsoft.com/office/drawing/2014/main" id="{CF3BEB49-B738-30B9-FA55-DF1F8A1E45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672069" y="2008485"/>
            <a:ext cx="659625" cy="659625"/>
          </a:xfrm>
          <a:prstGeom prst="rect">
            <a:avLst/>
          </a:prstGeom>
        </p:spPr>
      </p:pic>
      <p:sp>
        <p:nvSpPr>
          <p:cNvPr id="5" name="TextBox 33">
            <a:extLst>
              <a:ext uri="{FF2B5EF4-FFF2-40B4-BE49-F238E27FC236}">
                <a16:creationId xmlns:a16="http://schemas.microsoft.com/office/drawing/2014/main" id="{6EB7A05C-2C4D-C2AF-9E93-7DC0CF2BE7B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280024" y="4995175"/>
            <a:ext cx="18205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Muistutukset ja kantelut (lkm)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id="{5517D60A-C591-4544-F224-CB292F193C1D}"/>
              </a:ext>
            </a:extLst>
          </p:cNvPr>
          <p:cNvSpPr txBox="1">
            <a:spLocks/>
          </p:cNvSpPr>
          <p:nvPr/>
        </p:nvSpPr>
        <p:spPr>
          <a:xfrm>
            <a:off x="9093597" y="5518395"/>
            <a:ext cx="2670971" cy="86177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fi-FI" sz="1600">
                <a:latin typeface="Arial" panose="020B0604020202020204"/>
              </a:rPr>
              <a:t>Perusterveydenhuolto 2</a:t>
            </a:r>
            <a:endParaRPr kumimoji="0" lang="fi-FI" sz="16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600">
                <a:latin typeface="Arial" panose="020B0604020202020204"/>
              </a:rPr>
              <a:t>Erikoissairaanhoito 0</a:t>
            </a:r>
            <a:endParaRPr lang="fi-FI" sz="1600">
              <a:latin typeface="Arial" panose="020B0604020202020204"/>
              <a:cs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Sosiaalihuolto </a:t>
            </a:r>
            <a:r>
              <a:rPr lang="fi-FI" sz="1600">
                <a:latin typeface="Arial" panose="020B0604020202020204"/>
              </a:rPr>
              <a:t>15</a:t>
            </a:r>
            <a:endParaRPr kumimoji="0" lang="en-US" sz="18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76D1A98-D321-F568-37D4-5C0E9ED1A79E}"/>
              </a:ext>
            </a:extLst>
          </p:cNvPr>
          <p:cNvSpPr txBox="1"/>
          <p:nvPr/>
        </p:nvSpPr>
        <p:spPr>
          <a:xfrm>
            <a:off x="3816350" y="2857500"/>
            <a:ext cx="7989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NPS</a:t>
            </a:r>
          </a:p>
        </p:txBody>
      </p:sp>
      <p:cxnSp>
        <p:nvCxnSpPr>
          <p:cNvPr id="27" name="Straight Arrow Connector 26" descr="NPS luku. NPS voi vaihdella miinus 100 ja +100 välillä. Yleisesti yli 50 lukua pidetään hyvänä. Tulos">
            <a:extLst>
              <a:ext uri="{FF2B5EF4-FFF2-40B4-BE49-F238E27FC236}">
                <a16:creationId xmlns:a16="http://schemas.microsoft.com/office/drawing/2014/main" id="{857566BA-DF2C-BE60-FD49-2989E3E8DF4C}"/>
              </a:ext>
            </a:extLst>
          </p:cNvPr>
          <p:cNvCxnSpPr>
            <a:cxnSpLocks/>
          </p:cNvCxnSpPr>
          <p:nvPr/>
        </p:nvCxnSpPr>
        <p:spPr>
          <a:xfrm flipV="1">
            <a:off x="4996542" y="3882572"/>
            <a:ext cx="659116" cy="34572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17526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5505" cy="909453"/>
          </a:xfrm>
        </p:spPr>
        <p:txBody>
          <a:bodyPr/>
          <a:lstStyle/>
          <a:p>
            <a:r>
              <a:rPr lang="fi-FI" b="1"/>
              <a:t>Osallisuus</a:t>
            </a:r>
            <a:endParaRPr lang="sv-SE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ABB2387-2008-57CC-BB4A-9597C1A90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205433" y="1323453"/>
            <a:ext cx="5111144" cy="2434731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93015D-D1AE-6165-00F6-D490CA772E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5432" y="1431453"/>
            <a:ext cx="511114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b="1">
                <a:solidFill>
                  <a:schemeClr val="accent6"/>
                </a:solidFill>
                <a:latin typeface="+mj-lt"/>
              </a:rPr>
              <a:t>Miten tuetaan asiakkaiden ja läheisten osallisuutta palveluiden suunnittelussa, toteutuksessa ja arvioinnissa:</a:t>
            </a:r>
          </a:p>
          <a:p>
            <a:r>
              <a:rPr kumimoji="0" lang="fi-FI" sz="140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Asiakkaalla ja hänen omaisillan on terveyspalveluissa  mahdollisuus itse varata aikansa sähköisesti.​</a:t>
            </a:r>
          </a:p>
          <a:p>
            <a:r>
              <a:rPr kumimoji="0" lang="fi-FI" sz="1400" i="0" u="none" strike="noStrike" kern="1200" cap="none" spc="0" normalizeH="0" baseline="0" noProof="0" err="1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Buddy</a:t>
            </a:r>
            <a:r>
              <a:rPr kumimoji="0" lang="fi-FI" sz="140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400" i="0" u="none" strike="noStrike" kern="1200" cap="none" spc="0" normalizeH="0" baseline="0" noProof="0" err="1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healthcare</a:t>
            </a:r>
            <a:r>
              <a:rPr kumimoji="0" lang="fi-FI" sz="140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applikaatio lapsen hoitopolun tukemiseksi erikoissairaanhoidossa.​</a:t>
            </a:r>
          </a:p>
          <a:p>
            <a:r>
              <a:rPr kumimoji="0" lang="fi-FI" sz="140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Kysely äkillisesti sairastuneen lapsen hoidosta vanhemmille, omaisille ja muille aiheesta kiinnostuneille toteutettiin 06-09/2024. Vastauksia saatiin yhteensä 772kpl. Tämä tukena lasten päivystysprosessin päivittämisessä.</a:t>
            </a:r>
            <a:endParaRPr kumimoji="0" lang="en-US" sz="140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808CD-48EC-E844-D2DD-5C1903E242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5" y="1431453"/>
            <a:ext cx="5268869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i-FI" sz="1400" b="1">
                <a:solidFill>
                  <a:schemeClr val="accent5"/>
                </a:solidFill>
                <a:latin typeface="+mj-lt"/>
              </a:rPr>
              <a:t>Yhdessä sovitut teemat järjestöjen kanssa palveluiden kehittämiseen: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Perhevalmennus kokonaisuuden uudistaminen.​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Lapset puheeksi toimintamalli. Perhekeskuksen kohtaamispaikka toiminta. Varhaiskasvatuksen lääkehoitosuunnitelma. Opiskelijoille mahdollisuus Annie botin käyttöön yhteistyössä oppilaitosten kanssa.</a:t>
            </a:r>
            <a:endParaRPr kumimoji="0" lang="sv-SE" sz="140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D72DC3C-25D3-2071-DC1A-6ADA83D9956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5433" y="4306146"/>
            <a:ext cx="5111144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1400" b="1">
                <a:solidFill>
                  <a:schemeClr val="accent5"/>
                </a:solidFill>
                <a:latin typeface="+mj-lt"/>
              </a:rPr>
              <a:t>Asiakasosallistujia, kokemusosaajia tai asiakasraati on mukana palvelujen kehittämisessä ja arvioinnissa:</a:t>
            </a:r>
          </a:p>
          <a:p>
            <a:r>
              <a:rPr lang="fi-FI" sz="1400" i="0">
                <a:solidFill>
                  <a:schemeClr val="tx2"/>
                </a:solidFill>
                <a:effectLst/>
                <a:latin typeface="+mj-lt"/>
              </a:rPr>
              <a:t>Lapsi- ja perhepalveluiden asiakasraatitapaamiset:​</a:t>
            </a:r>
          </a:p>
          <a:p>
            <a:r>
              <a:rPr lang="fi-FI" sz="1400" i="0">
                <a:solidFill>
                  <a:schemeClr val="tx2"/>
                </a:solidFill>
                <a:effectLst/>
                <a:latin typeface="+mj-lt"/>
              </a:rPr>
              <a:t>Haastavasti käyttäytyvien lasten palveluketjutyö​.</a:t>
            </a:r>
          </a:p>
          <a:p>
            <a:r>
              <a:rPr lang="fi-FI" sz="1400" i="0">
                <a:solidFill>
                  <a:schemeClr val="tx2"/>
                </a:solidFill>
                <a:effectLst/>
                <a:latin typeface="+mj-lt"/>
              </a:rPr>
              <a:t>Lasten, nuorten ja perheiden digitaaliset palvelukanavat.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​</a:t>
            </a:r>
            <a:endParaRPr kumimoji="0" lang="fi-FI" sz="1400" i="0" u="none" strike="sng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+mn-ea"/>
              <a:cs typeface="Times New Roman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FD3D0E33-C044-69BA-5072-E7EA05E13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 bwMode="auto">
          <a:xfrm>
            <a:off x="6581754" y="3264339"/>
            <a:ext cx="5268869" cy="3081597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9E2315-12F2-68DA-4393-F0437FF5C3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4" y="3372339"/>
            <a:ext cx="526887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b="1">
                <a:solidFill>
                  <a:schemeClr val="accent5"/>
                </a:solidFill>
                <a:latin typeface="+mj-lt"/>
              </a:rPr>
              <a:t>Tehdyt toimenpiteet palvelujen käyttäjien tekemien haitta- ja vaaratapahtumailmoitusten,</a:t>
            </a:r>
          </a:p>
          <a:p>
            <a:r>
              <a:rPr lang="fi-FI" sz="1400" b="1">
                <a:solidFill>
                  <a:schemeClr val="accent5"/>
                </a:solidFill>
                <a:latin typeface="+mj-lt"/>
              </a:rPr>
              <a:t>muistutusten ja kanteluiden perusteella: </a:t>
            </a:r>
          </a:p>
          <a:p>
            <a:pPr lvl="0"/>
            <a:r>
              <a:rPr lang="fi-FI" sz="1400">
                <a:cs typeface="Arial"/>
              </a:rPr>
              <a:t>Kaikki ilmoitukset ja yhteydenotot käsitellään moniammatillisesti yksiköissä. Tapauksia analysoidaan ja tarvittaessa toteutetaan korjattavia toimenpiteitä. Ilmoittajaan otetaan henkilökohtaisesti yhteyttä, mikäli hän niin toivoo.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00A174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85264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327754" cy="774907"/>
          </a:xfrm>
        </p:spPr>
        <p:txBody>
          <a:bodyPr>
            <a:normAutofit/>
          </a:bodyPr>
          <a:lstStyle/>
          <a:p>
            <a:r>
              <a:rPr lang="fi-FI" b="1"/>
              <a:t>Henkilöstö</a:t>
            </a:r>
            <a:endParaRPr lang="en-US" sz="1200" b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314493" y="1668849"/>
            <a:ext cx="2146405" cy="222221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600" b="1" err="1">
                <a:solidFill>
                  <a:schemeClr val="accent5"/>
                </a:solidFill>
              </a:rPr>
              <a:t>Henkilöstömäärä</a:t>
            </a:r>
            <a:endParaRPr lang="sv-SE" sz="1600" b="1">
              <a:solidFill>
                <a:schemeClr val="accent5"/>
              </a:solidFill>
            </a:endParaRPr>
          </a:p>
          <a:p>
            <a:r>
              <a:rPr lang="fi-FI" sz="1600" dirty="0">
                <a:latin typeface="Arial"/>
                <a:ea typeface="Segoe UI"/>
                <a:cs typeface="Segoe UI"/>
              </a:rPr>
              <a:t>Henkilöstö:  547(562)</a:t>
            </a:r>
          </a:p>
          <a:p>
            <a:r>
              <a:rPr lang="fi-FI" sz="1600" dirty="0">
                <a:latin typeface="Arial"/>
                <a:ea typeface="Segoe UI"/>
                <a:cs typeface="Segoe UI"/>
              </a:rPr>
              <a:t>Vakinaiset:  465 (457)</a:t>
            </a:r>
          </a:p>
          <a:p>
            <a:r>
              <a:rPr lang="fi-FI" sz="1600" dirty="0">
                <a:latin typeface="Arial"/>
                <a:ea typeface="Segoe UI"/>
                <a:cs typeface="Segoe UI"/>
              </a:rPr>
              <a:t>Tilapäiset:   57(70)</a:t>
            </a:r>
          </a:p>
          <a:p>
            <a:r>
              <a:rPr lang="fi-FI" sz="1600" dirty="0">
                <a:latin typeface="Arial"/>
                <a:ea typeface="Segoe UI"/>
                <a:cs typeface="Segoe UI"/>
              </a:rPr>
              <a:t>VOV (vapautettu omasta virasta): 34 (35)</a:t>
            </a:r>
            <a:endParaRPr lang="sv-SE" sz="1600" dirty="0">
              <a:solidFill>
                <a:schemeClr val="accent5"/>
              </a:solidFill>
            </a:endParaRPr>
          </a:p>
          <a:p>
            <a:pPr>
              <a:lnSpc>
                <a:spcPct val="150000"/>
              </a:lnSpc>
            </a:pPr>
            <a:endParaRPr lang="en-US" sz="140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B29DF03-3E5E-F5BD-1388-9DB8FC9945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491358" y="1668848"/>
            <a:ext cx="3398539" cy="255454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 dirty="0">
                <a:solidFill>
                  <a:schemeClr val="accent5"/>
                </a:solidFill>
              </a:rPr>
              <a:t>Työturvallisuusilmoituksia </a:t>
            </a:r>
            <a:r>
              <a:rPr lang="fi-FI" sz="1600" b="1" dirty="0" err="1">
                <a:solidFill>
                  <a:schemeClr val="accent5"/>
                </a:solidFill>
              </a:rPr>
              <a:t>HaiPro</a:t>
            </a:r>
            <a:r>
              <a:rPr lang="fi-FI" sz="1600" b="1" dirty="0">
                <a:solidFill>
                  <a:schemeClr val="accent5"/>
                </a:solidFill>
              </a:rPr>
              <a:t>-järjestelmän kautta: </a:t>
            </a:r>
            <a:r>
              <a:rPr lang="fi-FI" sz="1600" dirty="0">
                <a:cs typeface="Arial"/>
              </a:rPr>
              <a:t>Ilmoitusten määrä: 52 (66)</a:t>
            </a:r>
          </a:p>
          <a:p>
            <a:endParaRPr lang="fi-FI" sz="1600"/>
          </a:p>
          <a:p>
            <a:r>
              <a:rPr lang="fi-FI" sz="1600" dirty="0">
                <a:cs typeface="Arial"/>
              </a:rPr>
              <a:t>Tavallisimmat tapahtumatyypit: </a:t>
            </a:r>
          </a:p>
          <a:p>
            <a:r>
              <a:rPr lang="fi-FI" sz="1600" dirty="0">
                <a:cs typeface="Arial"/>
              </a:rPr>
              <a:t>1. Uhka tai väkivalta </a:t>
            </a:r>
          </a:p>
          <a:p>
            <a:r>
              <a:rPr lang="fi-FI" sz="1600" dirty="0">
                <a:cs typeface="Arial"/>
              </a:rPr>
              <a:t>2. Muu</a:t>
            </a:r>
          </a:p>
          <a:p>
            <a:r>
              <a:rPr lang="fi-FI" sz="1600" dirty="0">
                <a:cs typeface="Arial"/>
              </a:rPr>
              <a:t>3. Törmäsi liikkuvaan objektiin + Tartuntavaara + Pitkittynyt fyysinen tai psyykkinen stressi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079869" y="1674287"/>
            <a:ext cx="4993943" cy="249299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>
                <a:solidFill>
                  <a:schemeClr val="accent5"/>
                </a:solidFill>
              </a:rPr>
              <a:t>Lakisääteinen henkilöstömitoitus: </a:t>
            </a:r>
            <a:endParaRPr lang="fi-FI" sz="1600" b="1" baseline="0">
              <a:solidFill>
                <a:schemeClr val="accent5"/>
              </a:solidFill>
            </a:endParaRPr>
          </a:p>
          <a:p>
            <a:r>
              <a:rPr lang="fi-FI" sz="1400"/>
              <a:t>Lastensuojelun henkilöstömitoitus 39 asiakasta/sosiaalityöntekijä (enintään 35)​</a:t>
            </a:r>
            <a:endParaRPr lang="fi-FI" sz="1400">
              <a:cs typeface="Arial"/>
            </a:endParaRPr>
          </a:p>
          <a:p>
            <a:r>
              <a:rPr lang="fi-FI" sz="1400"/>
              <a:t>Äitiysneuvola 60 asiakasta/terveydenhoitaja (min 38-maks 76​</a:t>
            </a:r>
            <a:endParaRPr lang="fi-FI" sz="1400">
              <a:cs typeface="Arial"/>
            </a:endParaRPr>
          </a:p>
          <a:p>
            <a:r>
              <a:rPr lang="fi-FI" sz="1400"/>
              <a:t>Lastenneuvola 250 lasta/terveydenhoitaja (</a:t>
            </a:r>
            <a:r>
              <a:rPr lang="fi-FI" sz="1400" err="1"/>
              <a:t>maks</a:t>
            </a:r>
            <a:r>
              <a:rPr lang="fi-FI" sz="1400"/>
              <a:t> 320)​</a:t>
            </a:r>
            <a:endParaRPr lang="fi-FI" sz="1400">
              <a:cs typeface="Arial"/>
            </a:endParaRPr>
          </a:p>
          <a:p>
            <a:r>
              <a:rPr lang="fi-FI" sz="1400"/>
              <a:t>Kouluterveydenhuolto 402 oppilasta/terveydenhoitaja (</a:t>
            </a:r>
            <a:r>
              <a:rPr lang="fi-FI" sz="1400" err="1"/>
              <a:t>maks</a:t>
            </a:r>
            <a:r>
              <a:rPr lang="fi-FI" sz="1400"/>
              <a:t> 460)​</a:t>
            </a:r>
            <a:endParaRPr lang="fi-FI" sz="1400">
              <a:cs typeface="Arial"/>
            </a:endParaRPr>
          </a:p>
          <a:p>
            <a:r>
              <a:rPr lang="fi-FI" sz="1400"/>
              <a:t>Opiskeluterveydenhuolto 530 </a:t>
            </a:r>
            <a:r>
              <a:rPr lang="fi-FI" sz="1400" err="1"/>
              <a:t>opisk</a:t>
            </a:r>
            <a:r>
              <a:rPr lang="fi-FI" sz="1400"/>
              <a:t>/terveydenhoitaja (maks. 570),​ Oppilashuollon psykologit 1/780 ei toteudu, täydennetään ostopalveluilla, ​</a:t>
            </a:r>
            <a:endParaRPr lang="fi-FI" sz="1400">
              <a:cs typeface="Arial"/>
            </a:endParaRPr>
          </a:p>
          <a:p>
            <a:r>
              <a:rPr lang="fi-FI" sz="1400"/>
              <a:t>Kuraattorit 1/670 toteutuu pääosin</a:t>
            </a:r>
            <a:endParaRPr lang="en-US" sz="1400">
              <a:ea typeface="+mn-lt"/>
              <a:cs typeface="+mn-lt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2510217-0C8D-2E97-58A5-04DBA954B1A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1" y="4124782"/>
            <a:ext cx="2258047" cy="169277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 dirty="0">
                <a:solidFill>
                  <a:schemeClr val="accent5"/>
                </a:solidFill>
              </a:rPr>
              <a:t>Sairaspoissaolopäivät/ työssäolopäivät %</a:t>
            </a:r>
            <a:endParaRPr lang="fi-FI" sz="1400" b="1" dirty="0">
              <a:solidFill>
                <a:schemeClr val="accent5"/>
              </a:solidFill>
            </a:endParaRPr>
          </a:p>
          <a:p>
            <a:pPr algn="ctr"/>
            <a:endParaRPr lang="fi-FI" b="1">
              <a:cs typeface="Arial"/>
            </a:endParaRPr>
          </a:p>
          <a:p>
            <a:r>
              <a:rPr lang="fi-FI" b="1" dirty="0">
                <a:cs typeface="Arial"/>
              </a:rPr>
              <a:t>4,4% / (3,3%)</a:t>
            </a:r>
          </a:p>
          <a:p>
            <a:pPr algn="ctr"/>
            <a:endParaRPr lang="fi-FI" b="1">
              <a:cs typeface="Arial"/>
            </a:endParaRPr>
          </a:p>
          <a:p>
            <a:endParaRPr lang="fi-FI">
              <a:solidFill>
                <a:schemeClr val="accent4"/>
              </a:solidFill>
              <a:cs typeface="Arial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C6C33A5-345B-5CC9-4D47-71B591630B52}"/>
              </a:ext>
            </a:extLst>
          </p:cNvPr>
          <p:cNvSpPr txBox="1"/>
          <p:nvPr/>
        </p:nvSpPr>
        <p:spPr>
          <a:xfrm>
            <a:off x="4293008" y="6042104"/>
            <a:ext cx="167682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200" dirty="0">
                <a:solidFill>
                  <a:srgbClr val="213A8F"/>
                </a:solidFill>
                <a:latin typeface="Arial" panose="020B0604020202020204"/>
                <a:cs typeface="Arial"/>
              </a:rPr>
              <a:t>11 </a:t>
            </a:r>
            <a:r>
              <a:rPr kumimoji="0" lang="fi-FI" sz="20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(</a:t>
            </a:r>
            <a:r>
              <a:rPr lang="fi-FI" sz="2000" dirty="0">
                <a:solidFill>
                  <a:srgbClr val="213A8F"/>
                </a:solidFill>
                <a:latin typeface="Arial" panose="020B0604020202020204"/>
                <a:cs typeface="Arial"/>
              </a:rPr>
              <a:t>18</a:t>
            </a:r>
            <a:r>
              <a:rPr kumimoji="0" lang="fi-FI" sz="20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8B298A2-1570-0629-174C-7CE6BA493E5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964326" y="4467991"/>
            <a:ext cx="5109486" cy="211169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>
                <a:solidFill>
                  <a:schemeClr val="accent5"/>
                </a:solidFill>
              </a:rPr>
              <a:t>Työhyvinvointia edistävät toimenpiteet:</a:t>
            </a:r>
          </a:p>
          <a:p>
            <a:r>
              <a:rPr lang="fi-FI" sz="1400"/>
              <a:t>Aktiivinen johtajuus, henkilökunnan osallistaminen​</a:t>
            </a:r>
            <a:endParaRPr lang="fi-FI" sz="1400">
              <a:cs typeface="Arial"/>
            </a:endParaRPr>
          </a:p>
          <a:p>
            <a:r>
              <a:rPr lang="fi-FI" sz="1400"/>
              <a:t>tukee kulttuuria, jossa autetaan, tuetaan toisiaan ja suunnitellaan toimintaa ja muutoksia yhdessä moniammatillisesti. ​</a:t>
            </a:r>
            <a:endParaRPr lang="fi-FI" sz="1400">
              <a:cs typeface="Arial"/>
            </a:endParaRPr>
          </a:p>
          <a:p>
            <a:r>
              <a:rPr lang="fi-FI" sz="1400"/>
              <a:t>Säännölliset työpaikkakokoukset, selkeät ohjeet ja sovitut toimenpiteet.​</a:t>
            </a:r>
            <a:endParaRPr lang="fi-FI" sz="1400">
              <a:cs typeface="Arial"/>
            </a:endParaRPr>
          </a:p>
          <a:p>
            <a:r>
              <a:rPr lang="fi-FI" sz="1400"/>
              <a:t>Kehityskeskustelut, hyvä perehdytys.​</a:t>
            </a:r>
            <a:endParaRPr lang="fi-FI" sz="1400">
              <a:cs typeface="Arial"/>
            </a:endParaRPr>
          </a:p>
          <a:p>
            <a:r>
              <a:rPr lang="fi-FI" sz="1400"/>
              <a:t>Varhainen tuki ja työnohjaus. Tyky-toiminta.</a:t>
            </a:r>
            <a:endParaRPr lang="fi-FI" sz="1400">
              <a:cs typeface="Arial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4ACC780-211C-FC33-619F-8781E1CF042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 l="14675" t="2749" r="15987" b="36779"/>
          <a:stretch/>
        </p:blipFill>
        <p:spPr>
          <a:xfrm>
            <a:off x="3719162" y="4670647"/>
            <a:ext cx="2942633" cy="1459042"/>
          </a:xfrm>
          <a:prstGeom prst="rect">
            <a:avLst/>
          </a:prstGeom>
        </p:spPr>
      </p:pic>
      <p:cxnSp>
        <p:nvCxnSpPr>
          <p:cNvPr id="8" name="Straight Arrow Connector 7" descr="NPS luku. NPS voi vaihdella miinus 100 ja +100 välillä. Yleisesti yli 50 lukua pidetään hyvänä. Tulos">
            <a:extLst>
              <a:ext uri="{FF2B5EF4-FFF2-40B4-BE49-F238E27FC236}">
                <a16:creationId xmlns:a16="http://schemas.microsoft.com/office/drawing/2014/main" id="{B38D2024-59AC-2FCA-799C-ED1D51139DE3}"/>
              </a:ext>
            </a:extLst>
          </p:cNvPr>
          <p:cNvCxnSpPr>
            <a:cxnSpLocks/>
          </p:cNvCxnSpPr>
          <p:nvPr/>
        </p:nvCxnSpPr>
        <p:spPr>
          <a:xfrm flipV="1">
            <a:off x="5182188" y="5164290"/>
            <a:ext cx="90822" cy="82140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8354109"/>
      </p:ext>
    </p:extLst>
  </p:cSld>
  <p:clrMapOvr>
    <a:masterClrMapping/>
  </p:clrMapOvr>
</p:sld>
</file>

<file path=ppt/theme/theme1.xml><?xml version="1.0" encoding="utf-8"?>
<a:theme xmlns:a="http://schemas.openxmlformats.org/drawingml/2006/main" name="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2.xml><?xml version="1.0" encoding="utf-8"?>
<a:theme xmlns:a="http://schemas.openxmlformats.org/drawingml/2006/main" name="1_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36bfd946-06b4-417f-9fcd-3138f4a5bdbf">
      <UserInfo>
        <DisplayName/>
        <AccountId xsi:nil="true"/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56DDD6A59D75C46BC3F25CFEB77FB8E" ma:contentTypeVersion="6" ma:contentTypeDescription="Skapa ett nytt dokument." ma:contentTypeScope="" ma:versionID="1a5241f37007fd7c13cc9bad5fddf54c">
  <xsd:schema xmlns:xsd="http://www.w3.org/2001/XMLSchema" xmlns:xs="http://www.w3.org/2001/XMLSchema" xmlns:p="http://schemas.microsoft.com/office/2006/metadata/properties" xmlns:ns2="288c518c-0498-40ce-baa2-d6600c8cec9f" xmlns:ns3="36bfd946-06b4-417f-9fcd-3138f4a5bdbf" targetNamespace="http://schemas.microsoft.com/office/2006/metadata/properties" ma:root="true" ma:fieldsID="239507580ff94e7086e453361839442f" ns2:_="" ns3:_="">
    <xsd:import namespace="288c518c-0498-40ce-baa2-d6600c8cec9f"/>
    <xsd:import namespace="36bfd946-06b4-417f-9fcd-3138f4a5bdb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8c518c-0498-40ce-baa2-d6600c8cec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6bfd946-06b4-417f-9fcd-3138f4a5bdb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71BDA3F-9081-465D-A0C8-DF261C8C3C7F}">
  <ds:schemaRefs>
    <ds:schemaRef ds:uri="288c518c-0498-40ce-baa2-d6600c8cec9f"/>
    <ds:schemaRef ds:uri="36bfd946-06b4-417f-9fcd-3138f4a5bdbf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6D36C4CC-F8E6-4A8E-83BB-78CE3358111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4E4F104-7B98-42BB-B9A0-CE7D37CBA3C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88c518c-0498-40ce-baa2-d6600c8cec9f"/>
    <ds:schemaRef ds:uri="36bfd946-06b4-417f-9fcd-3138f4a5bdb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2321cc12-b2a3-4edf-b26e-9eb151c69c7d}" enabled="0" method="" siteId="{2321cc12-b2a3-4edf-b26e-9eb151c69c7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OVPH_Esitys_YKSIKIELINEN</Template>
  <Application>Microsoft Office PowerPoint</Application>
  <PresentationFormat>Widescreen</PresentationFormat>
  <Slides>7</Slides>
  <Notes>2</Notes>
  <HiddenSlides>0</HiddenSlide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OVHP_teema</vt:lpstr>
      <vt:lpstr>1_OVHP_teema</vt:lpstr>
      <vt:lpstr>Omavalvonnan seurantatietojen raportointi</vt:lpstr>
      <vt:lpstr>Saatavuus terveydenhuollossa</vt:lpstr>
      <vt:lpstr>Saatavuus sosiaalihuollossa</vt:lpstr>
      <vt:lpstr>Turvallisuus ja laatu</vt:lpstr>
      <vt:lpstr>Asiakaskokemus</vt:lpstr>
      <vt:lpstr>Osallisuus</vt:lpstr>
      <vt:lpstr>Henkilöstö</vt:lpstr>
    </vt:vector>
  </TitlesOfParts>
  <Company>VSHP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Omavalvonnan seuratatietojen raportointi</dc:title>
  <dc:creator>Granö Anna Marie</dc:creator>
  <cp:revision>62</cp:revision>
  <dcterms:created xsi:type="dcterms:W3CDTF">2023-11-14T05:41:58Z</dcterms:created>
  <dcterms:modified xsi:type="dcterms:W3CDTF">2026-01-30T10:52:58Z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0x010100556DDD6A59D75C46BC3F25CFEB77FB8E</vt:lpwstr>
  </property>
  <property fmtid="{D5CDD505-2E9C-101B-9397-08002B2CF9AE}" pid="3" name="MediaServiceImageTags">
    <vt:lpwstr/>
  </property>
  <property fmtid="{D5CDD505-2E9C-101B-9397-08002B2CF9AE}" pid="4" name="Order">
    <vt:r8>247400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</Properties>
</file>