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33" r:id="rId5"/>
    <p:sldMasterId id="2147483746" r:id="rId6"/>
  </p:sldMasterIdLst>
  <p:notesMasterIdLst>
    <p:notesMasterId r:id="rId12"/>
  </p:notesMasterIdLst>
  <p:handoutMasterIdLst>
    <p:handoutMasterId r:id="rId13"/>
  </p:handoutMasterIdLst>
  <p:sldIdLst>
    <p:sldId id="583" r:id="rId7"/>
    <p:sldId id="584" r:id="rId8"/>
    <p:sldId id="563" r:id="rId9"/>
    <p:sldId id="586" r:id="rId10"/>
    <p:sldId id="27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B49C1D-3B53-4118-B615-8F0192A3A8AF}" v="16" dt="2026-01-29T22:42:26.488"/>
    <p1510:client id="{BF8FBAC7-4526-7736-4855-07D575C963AA}" v="154" dt="2026-01-29T22:33:28.8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3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NPS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6B-4883-B9A4-47730C896818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B6B-4883-B9A4-47730C896818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B6B-4883-B9A4-47730C896818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B6B-4883-B9A4-47730C896818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B6B-4883-B9A4-47730C896818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B6B-4883-B9A4-47730C896818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B6B-4883-B9A4-47730C896818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B6B-4883-B9A4-47730C896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pieChart>
        <c:varyColors val="1"/>
        <c:ser>
          <c:idx val="0"/>
          <c:order val="1"/>
          <c:spPr>
            <a:ln>
              <a:noFill/>
            </a:ln>
          </c:spPr>
          <c:explosion val="1"/>
          <c:dPt>
            <c:idx val="0"/>
            <c:bubble3D val="0"/>
            <c:explosion val="4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0-1B6B-4883-B9A4-47730C896818}"/>
              </c:ext>
            </c:extLst>
          </c:dPt>
          <c:dPt>
            <c:idx val="1"/>
            <c:bubble3D val="0"/>
            <c:explosion val="0"/>
            <c:spPr>
              <a:solidFill>
                <a:schemeClr val="tx1"/>
              </a:solidFill>
              <a:ln>
                <a:solidFill>
                  <a:schemeClr val="tx2"/>
                </a:solidFill>
              </a:ln>
            </c:spPr>
            <c:extLst>
              <c:ext xmlns:c16="http://schemas.microsoft.com/office/drawing/2014/chart" uri="{C3380CC4-5D6E-409C-BE32-E72D297353CC}">
                <c16:uniqueId val="{00000012-1B6B-4883-B9A4-47730C896818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4-1B6B-4883-B9A4-47730C896818}"/>
              </c:ext>
            </c:extLst>
          </c:dPt>
          <c:val>
            <c:numRef>
              <c:f>Sheet1!$H$4:$H$7</c:f>
              <c:numCache>
                <c:formatCode>General</c:formatCode>
                <c:ptCount val="4"/>
                <c:pt idx="0">
                  <c:v>7</c:v>
                </c:pt>
                <c:pt idx="1">
                  <c:v>4</c:v>
                </c:pt>
                <c:pt idx="2">
                  <c:v>349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1B6B-4883-B9A4-47730C896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9"/>
      </c:pie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0DF54-D132-4835-A060-2DDF250019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98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5"/>
            <a:ext cx="7911566" cy="1486918"/>
          </a:xfrm>
        </p:spPr>
        <p:txBody>
          <a:bodyPr anchor="b">
            <a:normAutofit/>
          </a:bodyPr>
          <a:lstStyle>
            <a:lvl1pPr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76950" y="4108279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200100" y="2424953"/>
            <a:ext cx="7911566" cy="1334867"/>
          </a:xfrm>
        </p:spPr>
        <p:txBody>
          <a:bodyPr>
            <a:noAutofit/>
          </a:bodyPr>
          <a:lstStyle>
            <a:lvl1pPr marL="0" indent="0">
              <a:buNone/>
              <a:defRPr sz="4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176950" y="4469073"/>
            <a:ext cx="793471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285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5924891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184666" y="61762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A2A972-8C04-8283-722B-7618460EA6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1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740C8-D333-7BD8-7F8B-4FB751A61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61685-0C43-A11F-1542-AB655CB33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D563F-D878-CA67-1856-07AF07FA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66903-474A-482F-6ADD-1F486FDED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04297-E23C-466C-DDB8-6B6F06EC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180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D8E61-544F-F722-8BA4-ED92DDFB1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07953-2D94-09CD-3684-8C95CE257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57011-6BE0-41B9-C79D-2D05336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6BE3B-1DFE-E0ED-7236-7E0AED39D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42E3E-9255-EAC7-0117-A673EE156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456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C5020-3E0A-C4D8-F08A-63FCE1DF3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54B75-82A1-64AE-9953-5F700E00A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DC228-08EA-EE9B-ACDB-3C7AEDB78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350B-2ADC-D07C-614C-DF6C69DF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D5810-C589-DC5F-A0DC-F147A50B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811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D2F30-1A4E-42A1-1D1C-C72EFD73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7D1CD-F062-22C2-B4ED-2918A47DE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8F67B-1E08-EA81-B3B6-D560BC24C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3F1E5-9956-5223-918E-304AE661B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2D52F-DC52-5C8F-3FC3-05B5FF9C9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05C27-D16F-E4FC-B50A-729AE81E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42676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EF519-4184-ECE9-7956-CCB505DA7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8D208-987A-7F8B-9C13-88D00BB3D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85971-C888-20E0-E908-2B7871443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854C5-747C-BA34-C83D-59EEB60A11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7C5CE-FE18-B777-B67D-849BBEDBF9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440B24-AA0D-C1F3-A5F2-1196DB6C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8B96A8-A479-55FC-1856-BBCC48C0A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5806C-A040-EC59-272A-A6B9088BA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6627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B8AEB-1C93-57C9-1727-B593CD221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CC7A8B-0E0D-3D54-2978-A361CA216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C5AB15-420E-7707-A956-81151D43B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823D66-2398-CC30-4552-C7BCA2E5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65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BB7020-E447-CC90-5D96-0044E3315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228C46-1584-2DF5-63FE-E5FB7FAB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E34FD-34D1-2C87-D758-C9FF4A4F5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782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FD914-7473-43AC-BFB9-9755196BB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C2010-36D8-F5AC-7CC4-8589841ED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4AFDE-2254-2DA5-21AB-291A611C5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9B3B5-D392-3340-C0CA-5E297A2F0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E97B4-C5CB-1FFD-77A9-2EED7E7C5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D68BA-39B2-1444-4AE6-CCF53E0FE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58273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C8E66-B3BD-2448-E8E0-3786368D3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E2D34C-2D75-7286-9193-B91D1E740F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B551D-F25E-7869-DE7E-F3D199A50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88B89-21BE-29BB-B75D-C265F75B9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5ADA2-AC89-44D8-7529-3992AD3F9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83DB8-F9EA-1279-D6EB-3C9D4DED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56231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4B60F-82EF-F8CA-EC02-7946D2248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BC6E9-C562-DE15-6046-AFBD481B8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CFBCE-5335-E60D-22F9-9935B351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AAB7D-CC1D-4776-8678-96030476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49981-FF5C-4ACA-2221-4FE1C4981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91106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9608F8-2B1E-6CE4-5952-3CBA708F4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8C750-1718-2912-7C80-C36CBD48D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15462-4EEA-1290-C595-BF53F2AE7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DCCBA-7397-B508-D967-AC999DEBE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204E8-BA6E-8D25-85E5-169EBE3EB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8069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5"/>
            <a:ext cx="7911566" cy="1486918"/>
          </a:xfrm>
        </p:spPr>
        <p:txBody>
          <a:bodyPr anchor="b">
            <a:normAutofit/>
          </a:bodyPr>
          <a:lstStyle>
            <a:lvl1pPr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76950" y="4108279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200100" y="2424953"/>
            <a:ext cx="7911566" cy="1334867"/>
          </a:xfrm>
        </p:spPr>
        <p:txBody>
          <a:bodyPr>
            <a:noAutofit/>
          </a:bodyPr>
          <a:lstStyle>
            <a:lvl1pPr marL="0" indent="0">
              <a:buNone/>
              <a:defRPr sz="4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176950" y="4469073"/>
            <a:ext cx="793471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285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5924891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184666" y="61762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A2A972-8C04-8283-722B-7618460EA6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937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1915" y="558169"/>
            <a:ext cx="4911522" cy="1486918"/>
          </a:xfrm>
        </p:spPr>
        <p:txBody>
          <a:bodyPr anchor="b"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691915" y="2068237"/>
            <a:ext cx="4911522" cy="1318543"/>
          </a:xfrm>
        </p:spPr>
        <p:txBody>
          <a:bodyPr>
            <a:noAutofit/>
          </a:bodyPr>
          <a:lstStyle>
            <a:lvl1pPr marL="0" indent="0">
              <a:buNone/>
              <a:defRPr sz="3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691915" y="3754925"/>
            <a:ext cx="4911522" cy="4006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691915" y="4173594"/>
            <a:ext cx="4911522" cy="4006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691915" y="472247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691914" y="5025558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4969" y="5824812"/>
            <a:ext cx="3688466" cy="608776"/>
          </a:xfrm>
          <a:prstGeom prst="rect">
            <a:avLst/>
          </a:prstGeom>
        </p:spPr>
      </p:pic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123288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 </a:t>
            </a:r>
            <a:r>
              <a:rPr lang="sv-SE" b="0" i="0">
                <a:effectLst/>
                <a:latin typeface="Segoe UI" panose="020B0502040204020203" pitchFamily="34" charset="0"/>
              </a:rPr>
              <a:t>/ </a:t>
            </a:r>
            <a:r>
              <a:rPr lang="fi-FI"/>
              <a:t>Lisää kuva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CF88B838-07D4-C566-14F2-470F15E7B2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306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2326511"/>
            <a:ext cx="4385897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  <a:lvl6pPr>
              <a:defRPr>
                <a:solidFill>
                  <a:schemeClr val="accent6"/>
                </a:solidFill>
              </a:defRPr>
            </a:lvl6pPr>
          </a:lstStyle>
          <a:p>
            <a:pPr lvl="0"/>
            <a:r>
              <a:rPr lang="fi-FI"/>
              <a:t>Lisää teksti napsauttamalla</a:t>
            </a:r>
          </a:p>
          <a:p>
            <a:pPr lvl="1"/>
            <a:r>
              <a:rPr lang="fi-FI"/>
              <a:t>Lisää teksti napsauttamalla</a:t>
            </a:r>
          </a:p>
          <a:p>
            <a:pPr lvl="2"/>
            <a:r>
              <a:rPr lang="fi-FI"/>
              <a:t>Lisää teksti napsauttamalla</a:t>
            </a:r>
          </a:p>
          <a:p>
            <a:pPr lvl="3"/>
            <a:r>
              <a:rPr lang="fi-FI"/>
              <a:t>Lisää teksti napsauttamalla</a:t>
            </a:r>
          </a:p>
          <a:p>
            <a:pPr lvl="4"/>
            <a:r>
              <a:rPr lang="fi-FI"/>
              <a:t>Lisää teksti napsauttamalla</a:t>
            </a:r>
          </a:p>
          <a:p>
            <a:pPr lvl="5"/>
            <a:r>
              <a:rPr lang="fi-FI"/>
              <a:t>Lisää teksti napsauttamalla</a:t>
            </a:r>
          </a:p>
        </p:txBody>
      </p:sp>
      <p:sp>
        <p:nvSpPr>
          <p:cNvPr id="10" name="Tekstin paikkamerkki 2">
            <a:extLst>
              <a:ext uri="{FF2B5EF4-FFF2-40B4-BE49-F238E27FC236}">
                <a16:creationId xmlns:a16="http://schemas.microsoft.com/office/drawing/2014/main" id="{9F93FDB1-A50B-4EA5-BA80-557DB725D07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772101" y="762946"/>
            <a:ext cx="4385896" cy="1563564"/>
          </a:xfrm>
        </p:spPr>
        <p:txBody>
          <a:bodyPr anchor="ctr">
            <a:normAutofit/>
          </a:bodyPr>
          <a:lstStyle>
            <a:lvl1pPr marL="0" indent="0">
              <a:buNone/>
              <a:defRPr sz="3200" b="1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99875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281573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5"/>
                </a:solidFill>
              </a:defRPr>
            </a:lvl1pPr>
          </a:lstStyle>
          <a:p>
            <a:r>
              <a:rPr lang="fi-FI"/>
              <a:t>Lisää otsikko</a:t>
            </a:r>
            <a:br>
              <a:rPr lang="fi-FI"/>
            </a:br>
            <a:r>
              <a:rPr lang="fi-FI"/>
              <a:t>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  <a:lvl6pPr>
              <a:defRPr>
                <a:solidFill>
                  <a:schemeClr val="accent6"/>
                </a:solidFill>
              </a:defRPr>
            </a:lvl6pPr>
          </a:lstStyle>
          <a:p>
            <a:pPr lvl="0"/>
            <a:r>
              <a:rPr lang="fi-FI"/>
              <a:t>Lisää teksti napsauttamalla</a:t>
            </a:r>
          </a:p>
          <a:p>
            <a:pPr lvl="1"/>
            <a:r>
              <a:rPr lang="fi-FI"/>
              <a:t>Lisää teksti napsauttamalla</a:t>
            </a:r>
          </a:p>
          <a:p>
            <a:pPr lvl="2"/>
            <a:r>
              <a:rPr lang="fi-FI"/>
              <a:t>Lisää teksti napsauttamalla</a:t>
            </a:r>
          </a:p>
          <a:p>
            <a:pPr lvl="3"/>
            <a:r>
              <a:rPr lang="fi-FI"/>
              <a:t>Lisää teksti napsauttamalla</a:t>
            </a:r>
          </a:p>
          <a:p>
            <a:pPr lvl="4"/>
            <a:r>
              <a:rPr lang="fi-FI"/>
              <a:t>Lisää teksti napsauttamalla</a:t>
            </a:r>
          </a:p>
          <a:p>
            <a:pPr lvl="5"/>
            <a:r>
              <a:rPr lang="fi-FI"/>
              <a:t>Lisää teksti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6"/>
                </a:solidFill>
              </a:defRPr>
            </a:lvl1pPr>
          </a:lstStyle>
          <a:p>
            <a:pPr lvl="0"/>
            <a:r>
              <a:rPr lang="fi-FI"/>
              <a:t>Lisää kuva</a:t>
            </a:r>
          </a:p>
        </p:txBody>
      </p:sp>
    </p:spTree>
    <p:extLst>
      <p:ext uri="{BB962C8B-B14F-4D97-AF65-F5344CB8AC3E}">
        <p14:creationId xmlns:p14="http://schemas.microsoft.com/office/powerpoint/2010/main" val="8621269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3" y="1412596"/>
            <a:ext cx="6585086" cy="1486918"/>
          </a:xfrm>
        </p:spPr>
        <p:txBody>
          <a:bodyPr anchor="b">
            <a:normAutofit/>
          </a:bodyPr>
          <a:lstStyle>
            <a:lvl1pPr>
              <a:defRPr sz="42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651513" y="2922664"/>
            <a:ext cx="6585086" cy="1486918"/>
          </a:xfrm>
        </p:spPr>
        <p:txBody>
          <a:bodyPr>
            <a:noAutofit/>
          </a:bodyPr>
          <a:lstStyle>
            <a:lvl1pPr marL="0" indent="0">
              <a:buNone/>
              <a:defRPr sz="42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28363" y="4687014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28363" y="5047808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FC53416-56A3-4D3B-A665-7A5E107420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275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401E9D20-456C-4DF8-BE33-5763E599F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8" t="7257" r="2663" b="7474"/>
          <a:stretch/>
        </p:blipFill>
        <p:spPr>
          <a:xfrm>
            <a:off x="2627391" y="0"/>
            <a:ext cx="9564610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39939" y="1412596"/>
            <a:ext cx="6585086" cy="1486918"/>
          </a:xfrm>
        </p:spPr>
        <p:txBody>
          <a:bodyPr anchor="b">
            <a:normAutofit/>
          </a:bodyPr>
          <a:lstStyle>
            <a:lvl1pPr>
              <a:defRPr sz="42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639939" y="2922664"/>
            <a:ext cx="6585086" cy="1486918"/>
          </a:xfrm>
        </p:spPr>
        <p:txBody>
          <a:bodyPr>
            <a:noAutofit/>
          </a:bodyPr>
          <a:lstStyle>
            <a:lvl1pPr marL="0" indent="0">
              <a:buNone/>
              <a:defRPr sz="4200" b="1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16789" y="4687014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16789" y="5047808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616082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10B87C92-9C61-425E-9264-84BE77EBA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78" t="7280" r="2964" b="8136"/>
          <a:stretch/>
        </p:blipFill>
        <p:spPr>
          <a:xfrm>
            <a:off x="2511709" y="1"/>
            <a:ext cx="9680292" cy="6858000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9044" y="555585"/>
            <a:ext cx="10428790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B548DEA-B2C3-1D28-6860-798381D9CF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FD6CA6-DE7C-5602-45C5-8674E24F5BA8}"/>
              </a:ext>
            </a:extLst>
          </p:cNvPr>
          <p:cNvCxnSpPr>
            <a:cxnSpLocks/>
          </p:cNvCxnSpPr>
          <p:nvPr userDrawn="1"/>
        </p:nvCxnSpPr>
        <p:spPr>
          <a:xfrm>
            <a:off x="3970875" y="1618614"/>
            <a:ext cx="0" cy="47011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94394C-74F7-7C6F-F033-2F88263413B2}"/>
              </a:ext>
            </a:extLst>
          </p:cNvPr>
          <p:cNvCxnSpPr>
            <a:cxnSpLocks/>
          </p:cNvCxnSpPr>
          <p:nvPr userDrawn="1"/>
        </p:nvCxnSpPr>
        <p:spPr>
          <a:xfrm>
            <a:off x="7396226" y="1618614"/>
            <a:ext cx="0" cy="47011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5D5C881-B93B-67E6-2C4C-37B6828A2116}"/>
              </a:ext>
            </a:extLst>
          </p:cNvPr>
          <p:cNvSpPr/>
          <p:nvPr userDrawn="1"/>
        </p:nvSpPr>
        <p:spPr>
          <a:xfrm>
            <a:off x="1169045" y="1618614"/>
            <a:ext cx="10428790" cy="47011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7EE3053-8569-DD14-228C-82B99F0801FC}"/>
              </a:ext>
            </a:extLst>
          </p:cNvPr>
          <p:cNvCxnSpPr>
            <a:cxnSpLocks/>
          </p:cNvCxnSpPr>
          <p:nvPr userDrawn="1"/>
        </p:nvCxnSpPr>
        <p:spPr>
          <a:xfrm>
            <a:off x="3970874" y="4275892"/>
            <a:ext cx="34253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E6E3BC7-F17A-ED4C-B01A-F30ECAD5B2D8}"/>
              </a:ext>
            </a:extLst>
          </p:cNvPr>
          <p:cNvCxnSpPr>
            <a:cxnSpLocks/>
          </p:cNvCxnSpPr>
          <p:nvPr userDrawn="1"/>
        </p:nvCxnSpPr>
        <p:spPr>
          <a:xfrm>
            <a:off x="1169044" y="4037767"/>
            <a:ext cx="28018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4E36CD4-D3C2-20B7-FF55-6211EF576B0D}"/>
              </a:ext>
            </a:extLst>
          </p:cNvPr>
          <p:cNvCxnSpPr>
            <a:cxnSpLocks/>
            <a:endCxn id="9" idx="3"/>
          </p:cNvCxnSpPr>
          <p:nvPr userDrawn="1"/>
        </p:nvCxnSpPr>
        <p:spPr>
          <a:xfrm>
            <a:off x="7396226" y="3969196"/>
            <a:ext cx="420160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0368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10B87C92-9C61-425E-9264-84BE77EBA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78" t="7280" r="2964" b="8136"/>
          <a:stretch/>
        </p:blipFill>
        <p:spPr>
          <a:xfrm>
            <a:off x="2511709" y="1"/>
            <a:ext cx="9680292" cy="6858000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9044" y="555585"/>
            <a:ext cx="10428790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B548DEA-B2C3-1D28-6860-798381D9CF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988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664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ppsäg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71598" y="3732247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  <p:sp>
        <p:nvSpPr>
          <p:cNvPr id="9" name="Tekstin paikkamerkki 2">
            <a:extLst>
              <a:ext uri="{FF2B5EF4-FFF2-40B4-BE49-F238E27FC236}">
                <a16:creationId xmlns:a16="http://schemas.microsoft.com/office/drawing/2014/main" id="{0DE65701-5ECA-42E6-93A8-3C3804750825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71598" y="4093040"/>
            <a:ext cx="7710725" cy="35163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Etunimi Sukunimi | Yhteystiedot | pohjanmaanhyvinvointi.fi</a:t>
            </a:r>
          </a:p>
        </p:txBody>
      </p:sp>
      <p:pic>
        <p:nvPicPr>
          <p:cNvPr id="2" name="Logo" descr="Österbottens välfärdsområde logotyp. Pohjanmaan hyvinvointialueen tunnus.">
            <a:extLst>
              <a:ext uri="{FF2B5EF4-FFF2-40B4-BE49-F238E27FC236}">
                <a16:creationId xmlns:a16="http://schemas.microsoft.com/office/drawing/2014/main" id="{F0761E63-BCCE-410C-83E4-67BCCC471E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1617" y="5139159"/>
            <a:ext cx="4149070" cy="684798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477D3A35-4ACB-81A4-C876-DA8CCCB4C3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645" y="5139159"/>
            <a:ext cx="791397" cy="79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25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689" r:id="rId2"/>
    <p:sldLayoutId id="2147483690" r:id="rId3"/>
    <p:sldLayoutId id="2147483691" r:id="rId4"/>
    <p:sldLayoutId id="2147483692" r:id="rId5"/>
    <p:sldLayoutId id="2147483709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8" r:id="rId12"/>
    <p:sldLayoutId id="2147483706" r:id="rId13"/>
    <p:sldLayoutId id="2147483701" r:id="rId14"/>
    <p:sldLayoutId id="2147483702" r:id="rId15"/>
    <p:sldLayoutId id="2147483703" r:id="rId16"/>
    <p:sldLayoutId id="2147483704" r:id="rId17"/>
    <p:sldLayoutId id="2147483705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A6272C-1E74-D4B7-E859-60B142ED9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5F096-7A52-5AC2-20E2-EA6E4A129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29CB9-A51D-4617-0238-F696D7FC5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611312-C0C7-4077-913B-954EC2BE3C8A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2EF9A-F7E9-27F7-7D8E-F871A65BF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167D7-457A-55E0-303F-6A6110930C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42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tsikon paikkamerkki 1">
            <a:extLst>
              <a:ext uri="{FF2B5EF4-FFF2-40B4-BE49-F238E27FC236}">
                <a16:creationId xmlns:a16="http://schemas.microsoft.com/office/drawing/2014/main" id="{D46541F2-4707-411E-95DC-D2E9D2D2F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5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41343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7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65689-C674-8A32-A0F6-DB1780B3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250" y="1458885"/>
            <a:ext cx="7911566" cy="1486918"/>
          </a:xfrm>
        </p:spPr>
        <p:txBody>
          <a:bodyPr>
            <a:normAutofit fontScale="90000"/>
          </a:bodyPr>
          <a:lstStyle/>
          <a:p>
            <a:r>
              <a:rPr lang="fi-FI" sz="5400" dirty="0"/>
              <a:t>Omavalvonnan seurantatietojen raportointi, P3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56938-BCF9-25E2-0377-1659893EE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100" y="2995096"/>
            <a:ext cx="7934716" cy="347919"/>
          </a:xfrm>
        </p:spPr>
        <p:txBody>
          <a:bodyPr>
            <a:normAutofit fontScale="92500" lnSpcReduction="10000"/>
          </a:bodyPr>
          <a:lstStyle/>
          <a:p>
            <a:r>
              <a:rPr lang="fi-FI" sz="2200">
                <a:solidFill>
                  <a:srgbClr val="FFC000"/>
                </a:solidFill>
              </a:rPr>
              <a:t>Toimiala: Pelastuslaitos</a:t>
            </a:r>
          </a:p>
          <a:p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8DF5A-6C5B-43A3-E8FD-1B2EA18330EB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2200100" y="3355890"/>
            <a:ext cx="7934716" cy="35851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solidFill>
                  <a:srgbClr val="FFC000"/>
                </a:solidFill>
              </a:rPr>
              <a:t>Raportoitava jakso: 9-12.2025</a:t>
            </a:r>
            <a:endParaRPr lang="fi-FI" dirty="0">
              <a:solidFill>
                <a:srgbClr val="FFC000"/>
              </a:solidFill>
              <a:cs typeface="Arial"/>
            </a:endParaRPr>
          </a:p>
          <a:p>
            <a:endParaRPr lang="sv-S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215B0-09CD-B9C0-7965-54A8FA691AC7}"/>
              </a:ext>
            </a:extLst>
          </p:cNvPr>
          <p:cNvSpPr txBox="1"/>
          <p:nvPr/>
        </p:nvSpPr>
        <p:spPr>
          <a:xfrm>
            <a:off x="1164349" y="5622647"/>
            <a:ext cx="66834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 dirty="0">
                <a:solidFill>
                  <a:schemeClr val="bg1"/>
                </a:solidFill>
              </a:rPr>
              <a:t>Edellisen kauden (5-8.2025) arvo ilmoitetaan suluissa.</a:t>
            </a:r>
          </a:p>
          <a:p>
            <a:r>
              <a:rPr lang="sv-SE" sz="1400" dirty="0">
                <a:solidFill>
                  <a:schemeClr val="bg1"/>
                </a:solidFill>
              </a:rPr>
              <a:t>P1: 1-4.2025, P2: 5-8.2025, P3: 9-12.2025</a:t>
            </a:r>
            <a:endParaRPr lang="fi-FI" sz="1400" dirty="0">
              <a:solidFill>
                <a:schemeClr val="bg1"/>
              </a:solidFill>
            </a:endParaRPr>
          </a:p>
          <a:p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82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644C7D7-F356-C79B-F9D4-CCB3D66839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690431" y="2368550"/>
            <a:ext cx="2758619" cy="3746200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31925" y="648000"/>
            <a:ext cx="9328150" cy="774700"/>
          </a:xfrm>
        </p:spPr>
        <p:txBody>
          <a:bodyPr/>
          <a:lstStyle/>
          <a:p>
            <a:r>
              <a:rPr lang="fi-FI" b="1"/>
              <a:t>Saatavuus</a:t>
            </a:r>
            <a:endParaRPr lang="sv-SE"/>
          </a:p>
        </p:txBody>
      </p:sp>
      <p:graphicFrame>
        <p:nvGraphicFramePr>
          <p:cNvPr id="4" name="Table 3" descr="Taulukko Toimintavalmiusaika Riskiluokka 1, 2, 3 ja 4&#10;Ensimmäinen yksikön riskiluokkakohtainen ruudun toimintavalmiusajan enimmäisaika minuutteina &#10;6, 10, 20 minuuttia&#10;Q1 Toimintavalmiusaika/riskiluokka raportointiaikana">
            <a:extLst>
              <a:ext uri="{FF2B5EF4-FFF2-40B4-BE49-F238E27FC236}">
                <a16:creationId xmlns:a16="http://schemas.microsoft.com/office/drawing/2014/main" id="{A5931CB0-5A9F-26B2-FD26-618D9C8F2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872886"/>
              </p:ext>
            </p:extLst>
          </p:nvPr>
        </p:nvGraphicFramePr>
        <p:xfrm>
          <a:off x="1246379" y="1411675"/>
          <a:ext cx="7357639" cy="48728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58278">
                  <a:extLst>
                    <a:ext uri="{9D8B030D-6E8A-4147-A177-3AD203B41FA5}">
                      <a16:colId xmlns:a16="http://schemas.microsoft.com/office/drawing/2014/main" val="2945415504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364957845"/>
                    </a:ext>
                  </a:extLst>
                </a:gridCol>
                <a:gridCol w="894806">
                  <a:extLst>
                    <a:ext uri="{9D8B030D-6E8A-4147-A177-3AD203B41FA5}">
                      <a16:colId xmlns:a16="http://schemas.microsoft.com/office/drawing/2014/main" val="314730117"/>
                    </a:ext>
                  </a:extLst>
                </a:gridCol>
                <a:gridCol w="807194">
                  <a:extLst>
                    <a:ext uri="{9D8B030D-6E8A-4147-A177-3AD203B41FA5}">
                      <a16:colId xmlns:a16="http://schemas.microsoft.com/office/drawing/2014/main" val="256189394"/>
                    </a:ext>
                  </a:extLst>
                </a:gridCol>
                <a:gridCol w="744133">
                  <a:extLst>
                    <a:ext uri="{9D8B030D-6E8A-4147-A177-3AD203B41FA5}">
                      <a16:colId xmlns:a16="http://schemas.microsoft.com/office/drawing/2014/main" val="118055937"/>
                    </a:ext>
                  </a:extLst>
                </a:gridCol>
                <a:gridCol w="834771">
                  <a:extLst>
                    <a:ext uri="{9D8B030D-6E8A-4147-A177-3AD203B41FA5}">
                      <a16:colId xmlns:a16="http://schemas.microsoft.com/office/drawing/2014/main" val="1666068230"/>
                    </a:ext>
                  </a:extLst>
                </a:gridCol>
              </a:tblGrid>
              <a:tr h="336248">
                <a:tc>
                  <a:txBody>
                    <a:bodyPr/>
                    <a:lstStyle/>
                    <a:p>
                      <a:r>
                        <a:rPr lang="sv-SE" sz="1600" err="1">
                          <a:solidFill>
                            <a:srgbClr val="FDC84A"/>
                          </a:solidFill>
                        </a:rPr>
                        <a:t>Toimintavalmiusaika</a:t>
                      </a:r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sv-SE" sz="1600" err="1">
                          <a:solidFill>
                            <a:srgbClr val="FDC84A"/>
                          </a:solidFill>
                        </a:rPr>
                        <a:t>Riskiluokka</a:t>
                      </a:r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823906"/>
                  </a:ext>
                </a:extLst>
              </a:tr>
              <a:tr h="309477">
                <a:tc>
                  <a:txBody>
                    <a:bodyPr/>
                    <a:lstStyle/>
                    <a:p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II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III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P3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547929"/>
                  </a:ext>
                </a:extLst>
              </a:tr>
              <a:tr h="804221">
                <a:tc>
                  <a:txBody>
                    <a:bodyPr/>
                    <a:lstStyle/>
                    <a:p>
                      <a:r>
                        <a:rPr lang="sv-SE" sz="1400" err="1"/>
                        <a:t>Ensimmäinen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yksikön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riskiluokkakohtainen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ruudun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toimintavalmiusajan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enimmäisaika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minuutteina</a:t>
                      </a:r>
                      <a:r>
                        <a:rPr lang="sv-SE" sz="1400"/>
                        <a:t> </a:t>
                      </a:r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6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20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27476"/>
                  </a:ext>
                </a:extLst>
              </a:tr>
              <a:tr h="543729">
                <a:tc>
                  <a:txBody>
                    <a:bodyPr/>
                    <a:lstStyle/>
                    <a:p>
                      <a:r>
                        <a:rPr lang="sv-SE" sz="1400" err="1"/>
                        <a:t>Toimintavalmiusaika</a:t>
                      </a:r>
                      <a:r>
                        <a:rPr lang="sv-SE" sz="1400"/>
                        <a:t>/</a:t>
                      </a:r>
                      <a:r>
                        <a:rPr lang="sv-SE" sz="1400" err="1"/>
                        <a:t>riskiluokka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raportointiaikana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5:34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7:08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8:38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10:27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7:59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59242"/>
                  </a:ext>
                </a:extLst>
              </a:tr>
              <a:tr h="509452">
                <a:tc>
                  <a:txBody>
                    <a:bodyPr/>
                    <a:lstStyle/>
                    <a:p>
                      <a:r>
                        <a:rPr lang="sv-SE" sz="1400" err="1"/>
                        <a:t>Toimintavalmiusaikatavoitteiden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täyttyminen</a:t>
                      </a:r>
                      <a:r>
                        <a:rPr lang="sv-SE" sz="1400"/>
                        <a:t>/</a:t>
                      </a:r>
                      <a:r>
                        <a:rPr lang="sv-SE" sz="1400" err="1"/>
                        <a:t>riskiluokka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raportointiaikana</a:t>
                      </a:r>
                      <a:r>
                        <a:rPr lang="sv-SE" sz="1400"/>
                        <a:t> (min 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66 %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85 %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99 %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28807"/>
                  </a:ext>
                </a:extLst>
              </a:tr>
              <a:tr h="658642">
                <a:tc>
                  <a:txBody>
                    <a:bodyPr/>
                    <a:lstStyle/>
                    <a:p>
                      <a:r>
                        <a:rPr lang="sv-SE" sz="1400" err="1"/>
                        <a:t>Pelastustoiminnan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riskiluokkakohtainen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ruudun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toimintavalmiusajan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enimmäisaika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minuuttina</a:t>
                      </a:r>
                      <a:r>
                        <a:rPr lang="sv-SE" sz="140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11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14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22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621314"/>
                  </a:ext>
                </a:extLst>
              </a:tr>
              <a:tr h="4679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Toimintavalmiusaika</a:t>
                      </a:r>
                      <a:r>
                        <a:rPr lang="sv-SE" sz="1400"/>
                        <a:t>/</a:t>
                      </a:r>
                      <a:r>
                        <a:rPr lang="sv-SE" sz="1400" err="1"/>
                        <a:t>riskiluokka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raportointiaikana</a:t>
                      </a:r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9:30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9:45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10:43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14:05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11:18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17986"/>
                  </a:ext>
                </a:extLst>
              </a:tr>
              <a:tr h="658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Toimintavalmiusaikatavoitteiden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täyttyminen</a:t>
                      </a:r>
                      <a:r>
                        <a:rPr lang="sv-SE" sz="1400"/>
                        <a:t>/</a:t>
                      </a:r>
                      <a:r>
                        <a:rPr lang="sv-SE" sz="1400" err="1"/>
                        <a:t>riskiluokka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raportointiaikana</a:t>
                      </a:r>
                      <a:r>
                        <a:rPr lang="sv-SE" sz="1400"/>
                        <a:t> (min 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92 %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559410"/>
                  </a:ext>
                </a:extLst>
              </a:tr>
            </a:tbl>
          </a:graphicData>
        </a:graphic>
      </p:graphicFrame>
      <p:graphicFrame>
        <p:nvGraphicFramePr>
          <p:cNvPr id="5" name="Table 4" descr="Ensivasteen suoritteet &#10;P1 77&#10;P2&#10;P3">
            <a:extLst>
              <a:ext uri="{FF2B5EF4-FFF2-40B4-BE49-F238E27FC236}">
                <a16:creationId xmlns:a16="http://schemas.microsoft.com/office/drawing/2014/main" id="{2F24EB39-0615-0B42-689C-2E36BA408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079161"/>
              </p:ext>
            </p:extLst>
          </p:nvPr>
        </p:nvGraphicFramePr>
        <p:xfrm>
          <a:off x="8690431" y="1422700"/>
          <a:ext cx="2812594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4919">
                  <a:extLst>
                    <a:ext uri="{9D8B030D-6E8A-4147-A177-3AD203B41FA5}">
                      <a16:colId xmlns:a16="http://schemas.microsoft.com/office/drawing/2014/main" val="3586717315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2617244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7500052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419866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>
                          <a:solidFill>
                            <a:srgbClr val="FDC84A"/>
                          </a:solidFill>
                        </a:rPr>
                        <a:t>Ensivaste</a:t>
                      </a:r>
                      <a:endParaRPr lang="sv-SE" sz="14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>
                          <a:solidFill>
                            <a:srgbClr val="FDC84A"/>
                          </a:solidFill>
                        </a:rPr>
                        <a:t>P1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>
                          <a:solidFill>
                            <a:srgbClr val="FDC84A"/>
                          </a:solidFill>
                        </a:rPr>
                        <a:t>P3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214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err="1"/>
                        <a:t>Määrä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73109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50301" y="2490281"/>
            <a:ext cx="2647950" cy="9079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</a:t>
            </a: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Hali-järjestelmän kehittäminen.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41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B108485-B186-DCE6-DA87-F40E5367E88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02156" y="1670449"/>
            <a:ext cx="2137088" cy="1985953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7412DBC-B943-87A0-A1F4-89F08746FC54}"/>
              </a:ext>
            </a:extLst>
          </p:cNvPr>
          <p:cNvSpPr>
            <a:spLocks/>
          </p:cNvSpPr>
          <p:nvPr/>
        </p:nvSpPr>
        <p:spPr>
          <a:xfrm>
            <a:off x="9282722" y="3937000"/>
            <a:ext cx="2137088" cy="1985953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32800" y="648000"/>
            <a:ext cx="9844800" cy="909637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graphicFrame>
        <p:nvGraphicFramePr>
          <p:cNvPr id="6" name="Table 5" descr="Tabell&#10;Genomförande av allmänna brandinspektioner i företags- och anstaltsobjekt (%)&#10;Period 1 2025 22%&#10;Period 2 2025&#10;Period 3 2025&#10;Genomförande av allmänna brandinspektioner i bostadsbyggnader (%)&#10;Period 1 2025 10%&#10;Period 2 2025&#10;Period 3 2025&#10;Inlämning av självbedömning av brandsäkerheten för småhus (%)&#10;Period 1 2025 26%&#10;Period 2 2025&#10;Period 3 2025&#10;Har nåtts via säkerhetskommunikation (deltagare, st)&#10;Period 1 2025 1,97% 53st&#10;Period 2 2025&#10;Period 3 2025&#10;&#10;">
            <a:extLst>
              <a:ext uri="{FF2B5EF4-FFF2-40B4-BE49-F238E27FC236}">
                <a16:creationId xmlns:a16="http://schemas.microsoft.com/office/drawing/2014/main" id="{6486425B-27F9-BAE4-2B9F-102802F5F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22090"/>
              </p:ext>
            </p:extLst>
          </p:nvPr>
        </p:nvGraphicFramePr>
        <p:xfrm>
          <a:off x="1250460" y="1688447"/>
          <a:ext cx="7943169" cy="2529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35868">
                  <a:extLst>
                    <a:ext uri="{9D8B030D-6E8A-4147-A177-3AD203B41FA5}">
                      <a16:colId xmlns:a16="http://schemas.microsoft.com/office/drawing/2014/main" val="1454155595"/>
                    </a:ext>
                  </a:extLst>
                </a:gridCol>
                <a:gridCol w="1199471">
                  <a:extLst>
                    <a:ext uri="{9D8B030D-6E8A-4147-A177-3AD203B41FA5}">
                      <a16:colId xmlns:a16="http://schemas.microsoft.com/office/drawing/2014/main" val="3829206266"/>
                    </a:ext>
                  </a:extLst>
                </a:gridCol>
                <a:gridCol w="1181702">
                  <a:extLst>
                    <a:ext uri="{9D8B030D-6E8A-4147-A177-3AD203B41FA5}">
                      <a16:colId xmlns:a16="http://schemas.microsoft.com/office/drawing/2014/main" val="3817288613"/>
                    </a:ext>
                  </a:extLst>
                </a:gridCol>
                <a:gridCol w="1226128">
                  <a:extLst>
                    <a:ext uri="{9D8B030D-6E8A-4147-A177-3AD203B41FA5}">
                      <a16:colId xmlns:a16="http://schemas.microsoft.com/office/drawing/2014/main" val="41202277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 dirty="0">
                          <a:solidFill>
                            <a:srgbClr val="FDC84A"/>
                          </a:solidFill>
                        </a:rPr>
                        <a:t>Palotarkastusten toteutuminen </a:t>
                      </a:r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(</a:t>
                      </a:r>
                      <a:r>
                        <a:rPr lang="sv-SE" sz="1400" b="1" dirty="0" err="1">
                          <a:solidFill>
                            <a:srgbClr val="FDC84A"/>
                          </a:solidFill>
                        </a:rPr>
                        <a:t>tavoite</a:t>
                      </a:r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 100%)</a:t>
                      </a:r>
                      <a:endParaRPr lang="sv-SE" sz="1400" dirty="0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P1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P2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rgbClr val="FDC84A"/>
                          </a:solidFill>
                        </a:rPr>
                        <a:t>P3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941327"/>
                  </a:ext>
                </a:extLst>
              </a:tr>
              <a:tr h="366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Yritys- ja laitoskohteiden yleisten palotarkastusten toteutuminen (%)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95,0 %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899614"/>
                  </a:ext>
                </a:extLst>
              </a:tr>
              <a:tr h="3124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Asuinrakennusten yleisten palotarkastusten toteutuminen (%)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96,3 %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94940"/>
                  </a:ext>
                </a:extLst>
              </a:tr>
              <a:tr h="3196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Pientalojen paloturvallisuuden itsearviointi palautus (%)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81,3 %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724191"/>
                  </a:ext>
                </a:extLst>
              </a:tr>
              <a:tr h="4851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Turvallisuusviestinnässä tavoitetut (osallistujat, kpl) 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2,6%</a:t>
                      </a:r>
                    </a:p>
                    <a:p>
                      <a:pPr algn="ctr"/>
                      <a:r>
                        <a:rPr lang="sv-SE" sz="1400" dirty="0"/>
                        <a:t>75st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8,3%</a:t>
                      </a:r>
                    </a:p>
                    <a:p>
                      <a:r>
                        <a:rPr lang="sv-SE" dirty="0"/>
                        <a:t>155 </a:t>
                      </a:r>
                      <a:r>
                        <a:rPr lang="sv-SE" dirty="0" err="1"/>
                        <a:t>kpl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12,0 %</a:t>
                      </a:r>
                      <a:br>
                        <a:rPr lang="sv-SE" dirty="0"/>
                      </a:br>
                      <a:r>
                        <a:rPr lang="sv-SE" dirty="0"/>
                        <a:t>219 </a:t>
                      </a:r>
                      <a:r>
                        <a:rPr lang="sv-SE" dirty="0" err="1"/>
                        <a:t>kpl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50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6E6E45E-4989-D7FA-6A87-ADB8607A3E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02157" y="1746196"/>
            <a:ext cx="2154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err="1"/>
              <a:t>Paloriski-ilmoitusten</a:t>
            </a:r>
            <a:r>
              <a:rPr lang="sv-SE" sz="1600" b="1"/>
              <a:t> </a:t>
            </a:r>
            <a:r>
              <a:rPr lang="sv-SE" sz="1600" b="1" err="1"/>
              <a:t>määrä</a:t>
            </a:r>
            <a:endParaRPr lang="sv-SE" sz="16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E6AE38-248C-4E2B-9825-E28C721932C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2722" y="2766678"/>
            <a:ext cx="2227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 dirty="0"/>
              <a:t>86 </a:t>
            </a:r>
            <a:r>
              <a:rPr lang="sv-SE" sz="3200" b="1" dirty="0" err="1"/>
              <a:t>kpl</a:t>
            </a:r>
            <a:r>
              <a:rPr lang="sv-SE" sz="3200" b="1" dirty="0"/>
              <a:t> (50)</a:t>
            </a:r>
            <a:endParaRPr lang="sv-SE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693252-56C0-7280-7475-C944DFA7A18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31241" y="4132882"/>
            <a:ext cx="2278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err="1"/>
              <a:t>Tavoitettavuus</a:t>
            </a:r>
            <a:r>
              <a:rPr lang="sv-SE" sz="1600" b="1"/>
              <a:t> </a:t>
            </a:r>
            <a:r>
              <a:rPr lang="sv-SE" sz="1600" b="1" err="1"/>
              <a:t>sosiaalinen</a:t>
            </a:r>
            <a:r>
              <a:rPr lang="sv-SE" sz="1600" b="1"/>
              <a:t> media (</a:t>
            </a:r>
            <a:r>
              <a:rPr lang="sv-SE" sz="1600" b="1" err="1"/>
              <a:t>kpl</a:t>
            </a:r>
            <a:r>
              <a:rPr lang="sv-SE" sz="1600" b="1"/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C8359F-A36E-031A-B66B-91B2AAF2167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53343" y="5105624"/>
            <a:ext cx="22031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/>
              <a:t>239317 </a:t>
            </a:r>
          </a:p>
          <a:p>
            <a:pPr algn="ctr"/>
            <a:r>
              <a:rPr lang="sv-SE" sz="2400" b="1" dirty="0"/>
              <a:t>(163148)</a:t>
            </a:r>
            <a:endParaRPr lang="sv-SE" sz="2400" dirty="0"/>
          </a:p>
        </p:txBody>
      </p:sp>
      <p:graphicFrame>
        <p:nvGraphicFramePr>
          <p:cNvPr id="14" name="Table 13" descr="Tabell&#10;Budgetens förverkligande&#10;Period 1 2025 29%&#10;Period 2 2025&#10;Period 3 2025">
            <a:extLst>
              <a:ext uri="{FF2B5EF4-FFF2-40B4-BE49-F238E27FC236}">
                <a16:creationId xmlns:a16="http://schemas.microsoft.com/office/drawing/2014/main" id="{A0F2FD96-12EC-F82F-A440-791F1AC73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069507"/>
              </p:ext>
            </p:extLst>
          </p:nvPr>
        </p:nvGraphicFramePr>
        <p:xfrm>
          <a:off x="1250460" y="4400112"/>
          <a:ext cx="3852009" cy="822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83086">
                  <a:extLst>
                    <a:ext uri="{9D8B030D-6E8A-4147-A177-3AD203B41FA5}">
                      <a16:colId xmlns:a16="http://schemas.microsoft.com/office/drawing/2014/main" val="2918402208"/>
                    </a:ext>
                  </a:extLst>
                </a:gridCol>
                <a:gridCol w="611164">
                  <a:extLst>
                    <a:ext uri="{9D8B030D-6E8A-4147-A177-3AD203B41FA5}">
                      <a16:colId xmlns:a16="http://schemas.microsoft.com/office/drawing/2014/main" val="3270348857"/>
                    </a:ext>
                  </a:extLst>
                </a:gridCol>
                <a:gridCol w="602307">
                  <a:extLst>
                    <a:ext uri="{9D8B030D-6E8A-4147-A177-3AD203B41FA5}">
                      <a16:colId xmlns:a16="http://schemas.microsoft.com/office/drawing/2014/main" val="1766820797"/>
                    </a:ext>
                  </a:extLst>
                </a:gridCol>
                <a:gridCol w="655452">
                  <a:extLst>
                    <a:ext uri="{9D8B030D-6E8A-4147-A177-3AD203B41FA5}">
                      <a16:colId xmlns:a16="http://schemas.microsoft.com/office/drawing/2014/main" val="1884138216"/>
                    </a:ext>
                  </a:extLst>
                </a:gridCol>
              </a:tblGrid>
              <a:tr h="232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err="1">
                          <a:solidFill>
                            <a:srgbClr val="FDC84A"/>
                          </a:solidFill>
                        </a:rPr>
                        <a:t>Talous</a:t>
                      </a:r>
                      <a:endParaRPr lang="sv-SE" sz="1400" b="1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dirty="0">
                          <a:solidFill>
                            <a:srgbClr val="FDC84A"/>
                          </a:solidFill>
                        </a:rPr>
                        <a:t>P3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930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 err="1"/>
                        <a:t>Talousarvion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 err="1"/>
                        <a:t>toteutuminen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103%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910261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06E1E2AB-3704-22C1-0C88-A0674A132A5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91963" y="4400112"/>
            <a:ext cx="387481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err="1"/>
              <a:t>Korjaavat</a:t>
            </a:r>
            <a:r>
              <a:rPr lang="sv-SE" sz="1600" b="1"/>
              <a:t> </a:t>
            </a:r>
            <a:r>
              <a:rPr lang="sv-SE" sz="1600" b="1" err="1"/>
              <a:t>toimenpiteet</a:t>
            </a:r>
            <a:r>
              <a:rPr lang="sv-SE" sz="1600" b="1"/>
              <a:t>:</a:t>
            </a:r>
          </a:p>
          <a:p>
            <a:r>
              <a:rPr lang="sv-SE" sz="1400">
                <a:solidFill>
                  <a:schemeClr val="bg1"/>
                </a:solidFill>
              </a:rPr>
              <a:t>xxx</a:t>
            </a:r>
          </a:p>
          <a:p>
            <a:r>
              <a:rPr lang="fi-FI" sz="1400"/>
              <a:t>Informoiminen, viestit ym.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581754" y="3610260"/>
            <a:ext cx="4855893" cy="2514315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432800" y="648000"/>
            <a:ext cx="9124950" cy="909637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81633" y="1647303"/>
            <a:ext cx="5111144" cy="2434731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8527" y="1755303"/>
            <a:ext cx="5014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latin typeface="+mj-lt"/>
              </a:rPr>
              <a:t>Miten tuetaan asukkaiden osallisuutta palveluiden suunnittelussa, toteutuksessa ja arvioinnissa?</a:t>
            </a:r>
            <a:endParaRPr lang="sv-SE" sz="1400" b="1">
              <a:latin typeface="+mj-lt"/>
            </a:endParaRPr>
          </a:p>
          <a:p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fi-FI" sz="1400">
                <a:latin typeface="Arial" panose="020B0604020202020204" pitchFamily="34" charset="0"/>
              </a:rPr>
              <a:t>Asiakaspalautteet (Roidu), riski-ilmoitukset (</a:t>
            </a:r>
            <a:r>
              <a:rPr lang="fi-FI" sz="1400" err="1">
                <a:latin typeface="Arial" panose="020B0604020202020204" pitchFamily="34" charset="0"/>
              </a:rPr>
              <a:t>HaiPro</a:t>
            </a:r>
            <a:r>
              <a:rPr lang="fi-FI" sz="1400">
                <a:latin typeface="Arial" panose="020B0604020202020204" pitchFamily="34" charset="0"/>
              </a:rPr>
              <a:t>).</a:t>
            </a:r>
          </a:p>
          <a:p>
            <a:r>
              <a:rPr lang="fi-FI" sz="1400">
                <a:latin typeface="Arial" panose="020B0604020202020204" pitchFamily="34" charset="0"/>
              </a:rPr>
              <a:t>Keskustelut alueen asukkaiden kanssa turvallisuusviestintätapahtumien yhteydessä.</a:t>
            </a:r>
          </a:p>
          <a:p>
            <a:endParaRPr lang="fi-FI" sz="1400">
              <a:latin typeface="Arial" panose="020B0604020202020204" pitchFamily="34" charset="0"/>
            </a:endParaRPr>
          </a:p>
          <a:p>
            <a:r>
              <a:rPr lang="fi-FI" sz="1400">
                <a:latin typeface="Arial" panose="020B0604020202020204" pitchFamily="34" charset="0"/>
              </a:rPr>
              <a:t>Pelastustoimen jaosto.</a:t>
            </a: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81632" y="4345622"/>
            <a:ext cx="51111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latin typeface="+mj-lt"/>
              </a:rPr>
              <a:t>muistutusten ja kanteluiden perusteella: </a:t>
            </a:r>
          </a:p>
          <a:p>
            <a:endParaRPr lang="sv-SE" sz="1400" b="1">
              <a:latin typeface="+mj-lt"/>
            </a:endParaRPr>
          </a:p>
          <a:p>
            <a:pPr lvl="0"/>
            <a:r>
              <a:rPr lang="en-US" sz="1400" err="1"/>
              <a:t>Prosessien</a:t>
            </a:r>
            <a:r>
              <a:rPr lang="en-US" sz="1400"/>
              <a:t> </a:t>
            </a:r>
            <a:r>
              <a:rPr lang="en-US" sz="1400" err="1"/>
              <a:t>harmonisoiminen</a:t>
            </a:r>
            <a:r>
              <a:rPr lang="en-US" sz="1400"/>
              <a:t> </a:t>
            </a:r>
            <a:r>
              <a:rPr lang="en-US" sz="1400" err="1"/>
              <a:t>koko</a:t>
            </a:r>
            <a:r>
              <a:rPr lang="en-US" sz="1400"/>
              <a:t> </a:t>
            </a:r>
            <a:r>
              <a:rPr lang="en-US" sz="1400" err="1"/>
              <a:t>alueella</a:t>
            </a:r>
            <a:r>
              <a:rPr lang="en-US" sz="1400"/>
              <a:t>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1647303"/>
            <a:ext cx="492444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latin typeface="+mj-lt"/>
              </a:rPr>
              <a:t>Yhdessä sovitut teemat järjestöjen kanssa palveluiden kehittämiseen.</a:t>
            </a:r>
          </a:p>
          <a:p>
            <a:pPr lvl="0"/>
            <a:endParaRPr lang="sv-SE" sz="1400" b="1">
              <a:latin typeface="+mj-lt"/>
            </a:endParaRPr>
          </a:p>
          <a:p>
            <a:pPr fontAlgn="base"/>
            <a:r>
              <a:rPr lang="fi-FI" sz="1400"/>
              <a:t>Sopimuspalokuntien yhteistoimintatyöryhmän kanssa kehitetään, harmonisoidaan ja ylläpidetään alueen sopimuspalokuntatoimintaa. Nyt on sopimusten harmonisointi työn alla.  </a:t>
            </a:r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60616" y="3804505"/>
            <a:ext cx="477703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latin typeface="+mj-lt"/>
              </a:rPr>
              <a:t>Sopimuspalokuntalaiset ovat mukana palvelujen kehittämisessä ja arvioinnissa. </a:t>
            </a:r>
            <a:endParaRPr lang="fi-FI" sz="1400" b="1" i="0">
              <a:effectLst/>
              <a:latin typeface="+mj-lt"/>
            </a:endParaRPr>
          </a:p>
          <a:p>
            <a:endParaRPr lang="sv-SE" sz="1400"/>
          </a:p>
          <a:p>
            <a:r>
              <a:rPr lang="fi-FI" sz="1400"/>
              <a:t>Pelastuslaitoksen sopimuspalokuntien yhteistoimintatyöryhmä</a:t>
            </a:r>
            <a:endParaRPr lang="en-US" sz="1400"/>
          </a:p>
          <a:p>
            <a:r>
              <a:rPr lang="sv-SE" sz="1400"/>
              <a:t>​</a:t>
            </a:r>
            <a:endParaRPr lang="fi-FI" sz="1400" strike="sngStrike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4197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F5DCC34-D26B-5770-F29D-104F28D7FD69}"/>
              </a:ext>
            </a:extLst>
          </p:cNvPr>
          <p:cNvSpPr txBox="1">
            <a:spLocks/>
          </p:cNvSpPr>
          <p:nvPr/>
        </p:nvSpPr>
        <p:spPr>
          <a:xfrm>
            <a:off x="1432800" y="648000"/>
            <a:ext cx="9327754" cy="774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7A7C07-33D8-DD17-33D1-2B1CCE39601B}"/>
              </a:ext>
            </a:extLst>
          </p:cNvPr>
          <p:cNvSpPr txBox="1"/>
          <p:nvPr/>
        </p:nvSpPr>
        <p:spPr>
          <a:xfrm>
            <a:off x="1202851" y="1656000"/>
            <a:ext cx="2814194" cy="25915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 err="1">
                <a:solidFill>
                  <a:schemeClr val="accent5"/>
                </a:solidFill>
              </a:rPr>
              <a:t>Henkilöstömäärä</a:t>
            </a:r>
            <a:r>
              <a:rPr lang="sv-SE" sz="1600" b="1" dirty="0">
                <a:solidFill>
                  <a:schemeClr val="accent5"/>
                </a:solidFill>
              </a:rPr>
              <a:t>, P3/P2/P1</a:t>
            </a:r>
          </a:p>
          <a:p>
            <a:r>
              <a:rPr lang="fi-FI" sz="1600" dirty="0"/>
              <a:t>Vakinaiset:  137 / 136 / 134</a:t>
            </a:r>
            <a:endParaRPr lang="fi-FI" sz="1600" dirty="0">
              <a:cs typeface="Arial"/>
            </a:endParaRPr>
          </a:p>
          <a:p>
            <a:r>
              <a:rPr lang="fi-FI" sz="1600" dirty="0"/>
              <a:t>Määräaikaiset: 29 / 32 / 33 </a:t>
            </a:r>
            <a:endParaRPr lang="fi-FI" sz="1600" dirty="0">
              <a:cs typeface="Arial"/>
            </a:endParaRPr>
          </a:p>
          <a:p>
            <a:r>
              <a:rPr lang="fi-FI" sz="1600" dirty="0">
                <a:cs typeface="Arial"/>
              </a:rPr>
              <a:t>Sivutoimiset: 605 / 601 / 594</a:t>
            </a:r>
          </a:p>
          <a:p>
            <a:r>
              <a:rPr lang="fi-FI" sz="1600" dirty="0">
                <a:cs typeface="Arial"/>
              </a:rPr>
              <a:t>VPK: 294 / 291 / 292</a:t>
            </a:r>
          </a:p>
          <a:p>
            <a:r>
              <a:rPr lang="fi-FI" sz="1600" dirty="0"/>
              <a:t>Yhteensä: 1065 / 1060 / 1053</a:t>
            </a: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96C075-221C-138D-9383-72B1EC43FFFD}"/>
              </a:ext>
            </a:extLst>
          </p:cNvPr>
          <p:cNvSpPr txBox="1"/>
          <p:nvPr/>
        </p:nvSpPr>
        <p:spPr>
          <a:xfrm>
            <a:off x="4017045" y="1674287"/>
            <a:ext cx="3329922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r>
              <a:rPr lang="fi-FI" sz="1600" b="1" baseline="0" dirty="0">
                <a:solidFill>
                  <a:schemeClr val="accent5"/>
                </a:solidFill>
              </a:rPr>
              <a:t>- </a:t>
            </a:r>
            <a:r>
              <a:rPr lang="fi-FI" sz="1600" b="1" baseline="0" dirty="0" err="1">
                <a:solidFill>
                  <a:schemeClr val="accent5"/>
                </a:solidFill>
              </a:rPr>
              <a:t>järjestelman</a:t>
            </a:r>
            <a:r>
              <a:rPr lang="fi-FI" sz="1600" b="1" baseline="0" dirty="0">
                <a:solidFill>
                  <a:schemeClr val="accent5"/>
                </a:solidFill>
              </a:rPr>
              <a:t> kautta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600" baseline="0" dirty="0"/>
          </a:p>
          <a:p>
            <a:r>
              <a:rPr lang="fi-FI" sz="1600" baseline="0" dirty="0"/>
              <a:t>Tapaturmailmoitusten määrä:</a:t>
            </a:r>
          </a:p>
          <a:p>
            <a:r>
              <a:rPr lang="fi-FI" sz="1600" dirty="0">
                <a:cs typeface="Arial"/>
              </a:rPr>
              <a:t>8</a:t>
            </a:r>
            <a:endParaRPr lang="fi-FI" sz="1600" baseline="0" dirty="0">
              <a:cs typeface="Arial"/>
            </a:endParaRPr>
          </a:p>
          <a:p>
            <a:endParaRPr lang="fi-FI" sz="1600" baseline="0" dirty="0"/>
          </a:p>
          <a:p>
            <a:r>
              <a:rPr lang="fi-FI" sz="1600" dirty="0"/>
              <a:t>Yleisimmät ilmoitustyypit:</a:t>
            </a:r>
            <a:endParaRPr lang="fi-FI" sz="1600" dirty="0">
              <a:cs typeface="Arial"/>
            </a:endParaRPr>
          </a:p>
          <a:p>
            <a:r>
              <a:rPr lang="fi-FI" sz="1600" dirty="0"/>
              <a:t>1. Työtapaturma, 5</a:t>
            </a:r>
            <a:endParaRPr lang="fi-FI" sz="1600" dirty="0">
              <a:latin typeface="Arial"/>
              <a:cs typeface="Arial"/>
            </a:endParaRPr>
          </a:p>
          <a:p>
            <a:r>
              <a:rPr lang="fi-FI" sz="1600" dirty="0"/>
              <a:t>2. Läheltä piti, 1</a:t>
            </a:r>
            <a:endParaRPr lang="fi-FI" sz="1600" dirty="0">
              <a:cs typeface="Arial"/>
            </a:endParaRPr>
          </a:p>
          <a:p>
            <a:r>
              <a:rPr lang="fi-FI" sz="1600" dirty="0"/>
              <a:t>3. Muu turvallisuushavainto, 2 </a:t>
            </a:r>
            <a:endParaRPr lang="fi-FI" sz="1600" dirty="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1D25FB-1738-2136-6302-DF063AF3F613}"/>
              </a:ext>
            </a:extLst>
          </p:cNvPr>
          <p:cNvSpPr txBox="1"/>
          <p:nvPr/>
        </p:nvSpPr>
        <p:spPr>
          <a:xfrm>
            <a:off x="7527257" y="1665144"/>
            <a:ext cx="249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err="1">
                <a:solidFill>
                  <a:schemeClr val="accent5"/>
                </a:solidFill>
              </a:rPr>
              <a:t>Fiilismittari</a:t>
            </a:r>
            <a:r>
              <a:rPr lang="sv-SE" sz="1600" b="1">
                <a:solidFill>
                  <a:schemeClr val="accent5"/>
                </a:solidFill>
              </a:rPr>
              <a:t> 2025</a:t>
            </a:r>
            <a:endParaRPr lang="sv-SE" b="1">
              <a:solidFill>
                <a:schemeClr val="accent5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B671A6-F81D-D62E-977A-505BDC602D04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2741186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Poissaolopäivät/</a:t>
            </a:r>
          </a:p>
          <a:p>
            <a:r>
              <a:rPr lang="fi-FI" sz="1600" b="1" dirty="0">
                <a:solidFill>
                  <a:schemeClr val="accent5"/>
                </a:solidFill>
              </a:rPr>
              <a:t>sairaspoissaolopäivät</a:t>
            </a:r>
          </a:p>
          <a:p>
            <a:endParaRPr lang="fi-FI" sz="1400" b="1" dirty="0"/>
          </a:p>
          <a:p>
            <a:endParaRPr lang="fi-FI" b="1" dirty="0">
              <a:cs typeface="Arial"/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3101 / </a:t>
            </a:r>
          </a:p>
          <a:p>
            <a:pPr algn="ctr"/>
            <a:r>
              <a:rPr lang="fi-FI" sz="2000" b="1" dirty="0">
                <a:cs typeface="Arial"/>
              </a:rPr>
              <a:t>738 päivää</a:t>
            </a:r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graphicFrame>
        <p:nvGraphicFramePr>
          <p:cNvPr id="9" name="Chart 8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3F2D1B30-49ED-41AB-404F-917C5A16D5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8708686"/>
              </p:ext>
            </p:extLst>
          </p:nvPr>
        </p:nvGraphicFramePr>
        <p:xfrm>
          <a:off x="3681202" y="4352292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C72DC13-6517-B49F-77B1-CD4198DEE93A}"/>
              </a:ext>
            </a:extLst>
          </p:cNvPr>
          <p:cNvSpPr txBox="1"/>
          <p:nvPr/>
        </p:nvSpPr>
        <p:spPr>
          <a:xfrm>
            <a:off x="4843596" y="5648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19</a:t>
            </a:r>
            <a:endParaRPr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81A3FD-61E3-1E1A-5B48-0B2B473F43FB}"/>
              </a:ext>
            </a:extLst>
          </p:cNvPr>
          <p:cNvSpPr txBox="1">
            <a:spLocks/>
          </p:cNvSpPr>
          <p:nvPr/>
        </p:nvSpPr>
        <p:spPr>
          <a:xfrm>
            <a:off x="7409766" y="4048679"/>
            <a:ext cx="4145603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err="1">
                <a:solidFill>
                  <a:srgbClr val="00A174"/>
                </a:solidFill>
              </a:rPr>
              <a:t>Työhyvinvointia</a:t>
            </a:r>
            <a:r>
              <a:rPr lang="sv-SE" sz="1600" b="1">
                <a:solidFill>
                  <a:srgbClr val="00A174"/>
                </a:solidFill>
              </a:rPr>
              <a:t> </a:t>
            </a:r>
            <a:r>
              <a:rPr lang="sv-SE" sz="1600" b="1" err="1">
                <a:solidFill>
                  <a:srgbClr val="00A174"/>
                </a:solidFill>
              </a:rPr>
              <a:t>edistävät</a:t>
            </a:r>
            <a:r>
              <a:rPr lang="sv-SE" sz="1600" b="1">
                <a:solidFill>
                  <a:srgbClr val="00A174"/>
                </a:solidFill>
              </a:rPr>
              <a:t> </a:t>
            </a:r>
            <a:r>
              <a:rPr lang="sv-SE" sz="1600" b="1" err="1">
                <a:solidFill>
                  <a:srgbClr val="00A174"/>
                </a:solidFill>
              </a:rPr>
              <a:t>toimenpiteet</a:t>
            </a:r>
            <a:endParaRPr lang="sv-SE" sz="1600" b="1">
              <a:solidFill>
                <a:srgbClr val="00A174"/>
              </a:solidFill>
            </a:endParaRPr>
          </a:p>
          <a:p>
            <a:r>
              <a:rPr lang="en-US" sz="1600" err="1">
                <a:cs typeface="Arial"/>
              </a:rPr>
              <a:t>Työnohjaus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Työkyvyn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johtaminen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Kehityskeskustelut</a:t>
            </a:r>
            <a:r>
              <a:rPr lang="en-US" sz="1600">
                <a:cs typeface="Arial"/>
              </a:rPr>
              <a:t> </a:t>
            </a:r>
          </a:p>
          <a:p>
            <a:r>
              <a:rPr lang="en-US" sz="1600">
                <a:cs typeface="Arial"/>
              </a:rPr>
              <a:t>TYKY-</a:t>
            </a:r>
            <a:r>
              <a:rPr lang="en-US" sz="1600" err="1">
                <a:cs typeface="Arial"/>
              </a:rPr>
              <a:t>päivä</a:t>
            </a:r>
            <a:endParaRPr lang="en-US" sz="1600">
              <a:cs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AAD1CDF-6077-9192-0767-1DA16E913C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6" y="1726520"/>
            <a:ext cx="3925259" cy="221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6935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VHP_teema">
  <a:themeElements>
    <a:clrScheme name="Pohjanmaan hvinvointi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213A8F"/>
      </a:accent1>
      <a:accent2>
        <a:srgbClr val="85C598"/>
      </a:accent2>
      <a:accent3>
        <a:srgbClr val="F39690"/>
      </a:accent3>
      <a:accent4>
        <a:srgbClr val="FDC84A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HP_teema" id="{F23CEC61-7D3E-4FC9-BBC4-2DB136B252E6}" vid="{484551A0-B212-4560-81B4-2EF7E647BDC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19f9ce2-aa8f-464a-a2d4-9efcf1ba5194">
      <UserInfo>
        <DisplayName>Yliluoma Susanna</DisplayName>
        <AccountId>131</AccountId>
        <AccountType/>
      </UserInfo>
    </SharedWithUsers>
    <lcf76f155ced4ddcb4097134ff3c332f xmlns="4716c1bc-2a43-4460-911d-68d436ac0535">
      <Terms xmlns="http://schemas.microsoft.com/office/infopath/2007/PartnerControls"/>
    </lcf76f155ced4ddcb4097134ff3c332f>
    <TaxCatchAll xmlns="819f9ce2-aa8f-464a-a2d4-9efcf1ba519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C20298D8C6D7F4DB433FF5C816BE874" ma:contentTypeVersion="15" ma:contentTypeDescription="Skapa ett nytt dokument." ma:contentTypeScope="" ma:versionID="04cb66472a3fea7cb0c97cd931936478">
  <xsd:schema xmlns:xsd="http://www.w3.org/2001/XMLSchema" xmlns:xs="http://www.w3.org/2001/XMLSchema" xmlns:p="http://schemas.microsoft.com/office/2006/metadata/properties" xmlns:ns2="4716c1bc-2a43-4460-911d-68d436ac0535" xmlns:ns3="819f9ce2-aa8f-464a-a2d4-9efcf1ba5194" targetNamespace="http://schemas.microsoft.com/office/2006/metadata/properties" ma:root="true" ma:fieldsID="9023f1b3530715191981132ab26b1cbf" ns2:_="" ns3:_="">
    <xsd:import namespace="4716c1bc-2a43-4460-911d-68d436ac0535"/>
    <xsd:import namespace="819f9ce2-aa8f-464a-a2d4-9efcf1ba51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16c1bc-2a43-4460-911d-68d436ac05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f9ce2-aa8f-464a-a2d4-9efcf1ba519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2dc5844-fc93-4450-80bb-c73ce1c8b4ec}" ma:internalName="TaxCatchAll" ma:showField="CatchAllData" ma:web="819f9ce2-aa8f-464a-a2d4-9efcf1ba51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http://schemas.microsoft.com/office/2006/metadata/properties"/>
    <ds:schemaRef ds:uri="4716c1bc-2a43-4460-911d-68d436ac0535"/>
    <ds:schemaRef ds:uri="http://schemas.microsoft.com/office/2006/documentManagement/types"/>
    <ds:schemaRef ds:uri="http://purl.org/dc/dcmitype/"/>
    <ds:schemaRef ds:uri="819f9ce2-aa8f-464a-a2d4-9efcf1ba5194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3C62C0A-70B3-4500-B1AA-B5AEF9BD35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16c1bc-2a43-4460-911d-68d436ac0535"/>
    <ds:schemaRef ds:uri="819f9ce2-aa8f-464a-a2d4-9efcf1ba51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288</TotalTime>
  <Words>446</Words>
  <Application>Microsoft Office PowerPoint</Application>
  <PresentationFormat>Widescreen</PresentationFormat>
  <Paragraphs>152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Segoe UI</vt:lpstr>
      <vt:lpstr>Times New Roman</vt:lpstr>
      <vt:lpstr>OVHP_teema</vt:lpstr>
      <vt:lpstr>Custom Design</vt:lpstr>
      <vt:lpstr>2_OVHP_teema</vt:lpstr>
      <vt:lpstr>Omavalvonnan seurantatietojen raportointi, P3</vt:lpstr>
      <vt:lpstr>Saatavuus</vt:lpstr>
      <vt:lpstr>Turvallisuus ja laatu</vt:lpstr>
      <vt:lpstr>Osallisuus</vt:lpstr>
      <vt:lpstr>PowerPoint Presentation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Dahlström Peter</cp:lastModifiedBy>
  <cp:revision>30</cp:revision>
  <dcterms:created xsi:type="dcterms:W3CDTF">2023-11-14T05:41:58Z</dcterms:created>
  <dcterms:modified xsi:type="dcterms:W3CDTF">2026-01-29T22:47:28Z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0x010100CC20298D8C6D7F4DB433FF5C816BE874</vt:lpwstr>
  </property>
  <property fmtid="{D5CDD505-2E9C-101B-9397-08002B2CF9AE}" pid="3" name="MediaServiceImageTags">
    <vt:lpwstr/>
  </property>
</Properties>
</file>