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1"/>
  </p:notesMasterIdLst>
  <p:handoutMasterIdLst>
    <p:handoutMasterId r:id="rId12"/>
  </p:handoutMasterIdLst>
  <p:sldIdLst>
    <p:sldId id="335" r:id="rId6"/>
    <p:sldId id="563" r:id="rId7"/>
    <p:sldId id="452" r:id="rId8"/>
    <p:sldId id="579" r:id="rId9"/>
    <p:sldId id="58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1389C9-B131-85C8-4B1F-03D68140E39C}" v="4" dt="2026-02-02T11:22:09.812"/>
    <p1510:client id="{89CE4EF6-4A77-67B0-942B-6B626F53CE67}" v="351" dt="2026-02-02T11:30:00.442"/>
    <p1510:client id="{AB2EAF2E-0F22-47E9-97DD-D2E1D8D25295}" v="1102" dt="2026-02-02T15:49:53.453"/>
    <p1510:client id="{C4390222-1DF1-B89E-39CB-51DEAD15F968}" v="10" dt="2026-02-04T06:22:51.9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5" autoAdjust="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70961479346448E-2"/>
          <c:y val="5.7751070331185581E-2"/>
          <c:w val="0.84745320939213409"/>
          <c:h val="0.65400937976116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53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42</c:v>
                </c:pt>
                <c:pt idx="1">
                  <c:v>59</c:v>
                </c:pt>
                <c:pt idx="2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Tammi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Tammi - Huht</c:v>
                </c:pt>
                <c:pt idx="1">
                  <c:v>Touko - Elo</c:v>
                </c:pt>
                <c:pt idx="2">
                  <c:v>Syys - Joulu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err="1">
                <a:cs typeface="Arial"/>
              </a:rPr>
              <a:t>Omavalvonnan</a:t>
            </a:r>
            <a:r>
              <a:rPr lang="en-US" sz="4800" dirty="0">
                <a:cs typeface="Arial"/>
              </a:rPr>
              <a:t> </a:t>
            </a:r>
            <a:r>
              <a:rPr lang="en-US" sz="4800" dirty="0" err="1">
                <a:cs typeface="Arial"/>
              </a:rPr>
              <a:t>seurantaraportti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b="0" dirty="0"/>
              <a:t>Toimiala: Sairaalapalvelut</a:t>
            </a:r>
            <a:endParaRPr lang="fi-FI" b="0" dirty="0">
              <a:cs typeface="Arial"/>
            </a:endParaRPr>
          </a:p>
          <a:p>
            <a:r>
              <a:rPr lang="fi-FI" b="0" dirty="0"/>
              <a:t>Tulosalue: Diagnostiikka ja tukitoiminnot</a:t>
            </a:r>
            <a:endParaRPr lang="fi-FI" b="0" dirty="0" err="1">
              <a:cs typeface="Arial"/>
            </a:endParaRPr>
          </a:p>
          <a:p>
            <a:r>
              <a:rPr lang="fi-FI" b="0" dirty="0"/>
              <a:t>Raportin ajanjakso: 9-12.2025</a:t>
            </a:r>
            <a:endParaRPr lang="fi-FI" b="0" dirty="0">
              <a:cs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period.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>
                <a:cs typeface="Arial"/>
              </a:rPr>
              <a:t>Turvallisuus ja laatu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</a:t>
            </a:r>
            <a:r>
              <a:rPr lang="sv-SE" sz="1400" dirty="0"/>
              <a:t> 47 (59)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3</a:t>
            </a:r>
            <a:r>
              <a:rPr lang="sv-SE" sz="1400" dirty="0"/>
              <a:t> 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</a:t>
            </a:r>
            <a:r>
              <a:rPr lang="sv-SE" sz="1400" dirty="0"/>
              <a:t>0 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Käsittelyssä</a:t>
            </a:r>
            <a:r>
              <a:rPr lang="sv-SE" sz="1400" b="1" dirty="0"/>
              <a:t>: 2</a:t>
            </a:r>
            <a:r>
              <a:rPr lang="sv-SE" sz="1400" dirty="0"/>
              <a:t> 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Valmis</a:t>
            </a:r>
            <a:r>
              <a:rPr lang="sv-SE" sz="1400" b="1" dirty="0"/>
              <a:t>: 44</a:t>
            </a:r>
            <a:r>
              <a:rPr lang="sv-SE" sz="1400" dirty="0"/>
              <a:t> 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rgbClr val="00A174"/>
                </a:solidFill>
              </a:rPr>
              <a:t>Vaaratapahtuman ilmoitusten määrä</a:t>
            </a:r>
            <a:endParaRPr lang="fi-FI" sz="1600" b="1" dirty="0">
              <a:solidFill>
                <a:srgbClr val="00A174"/>
              </a:solidFill>
              <a:cs typeface="Arial"/>
            </a:endParaRPr>
          </a:p>
        </p:txBody>
      </p:sp>
      <p:graphicFrame>
        <p:nvGraphicFramePr>
          <p:cNvPr id="5" name="Chart 4" descr="Diagram: Antal anmälan om negativ händelse&#10;Januari - April 2023 610&#10;Januari - April 2024 700&#10;Januari-April 2025&#10;Maj - Augusti 2023 595&#10;Maj - Augusti 2024 583&#10;Maj-Augusti 2025 &#10;September - December 2023 896&#10;September - December 2024 567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5418892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 err="1">
                <a:solidFill>
                  <a:srgbClr val="00A174"/>
                </a:solidFill>
              </a:rPr>
              <a:t>Yleisimmät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ilmoitustyypit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henkilökunta</a:t>
            </a:r>
            <a:r>
              <a:rPr lang="sv-SE" sz="1600" b="1" dirty="0">
                <a:solidFill>
                  <a:srgbClr val="00A174"/>
                </a:solidFill>
              </a:rPr>
              <a:t>: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 dirty="0">
              <a:solidFill>
                <a:srgbClr val="00A174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Laboratorio-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kuvantamis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, tai muuhun potilastutkimukseen liittyvä</a:t>
            </a:r>
          </a:p>
          <a:p>
            <a:pPr marL="342900" indent="-342900">
              <a:buAutoNum type="arabicPeriod"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Lääke- ja nestehoito</a:t>
            </a:r>
          </a:p>
          <a:p>
            <a:pPr marL="342900" indent="-342900">
              <a:buAutoNum type="arabicPeriod"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Hoidon/palvelun järjestelyihin tai saatavuuteen liittyvä</a:t>
            </a:r>
          </a:p>
          <a:p>
            <a:pPr marL="342900" indent="-342900">
              <a:buAutoNum type="arabicPeriod"/>
            </a:pPr>
            <a:endParaRPr lang="fi-FI" sz="14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</a:rPr>
              <a:t>Asiakkaiden</a:t>
            </a:r>
            <a:r>
              <a:rPr lang="en-US" sz="1400" b="1" dirty="0">
                <a:solidFill>
                  <a:schemeClr val="accent5"/>
                </a:solidFill>
              </a:rPr>
              <a:t> ja </a:t>
            </a:r>
            <a:r>
              <a:rPr lang="en-US" sz="1400" b="1" dirty="0" err="1">
                <a:solidFill>
                  <a:schemeClr val="accent5"/>
                </a:solidFill>
              </a:rPr>
              <a:t>omaisten</a:t>
            </a:r>
            <a:r>
              <a:rPr lang="en-US" sz="1400" b="1" dirty="0">
                <a:solidFill>
                  <a:schemeClr val="accent5"/>
                </a:solidFill>
              </a:rPr>
              <a:t> </a:t>
            </a:r>
            <a:r>
              <a:rPr lang="en-US" sz="1400" b="1" dirty="0" err="1">
                <a:solidFill>
                  <a:schemeClr val="accent5"/>
                </a:solidFill>
              </a:rPr>
              <a:t>tekemät</a:t>
            </a:r>
            <a:r>
              <a:rPr lang="en-US" sz="1400" b="1" dirty="0">
                <a:solidFill>
                  <a:schemeClr val="accent5"/>
                </a:solidFill>
              </a:rPr>
              <a:t> </a:t>
            </a:r>
            <a:r>
              <a:rPr lang="en-US" sz="1400" b="1" dirty="0" err="1">
                <a:solidFill>
                  <a:schemeClr val="accent5"/>
                </a:solidFill>
              </a:rPr>
              <a:t>vaaratapahtuma</a:t>
            </a:r>
            <a:r>
              <a:rPr lang="en-US" sz="1400" b="1" dirty="0">
                <a:solidFill>
                  <a:schemeClr val="accent5"/>
                </a:solidFill>
              </a:rPr>
              <a:t> </a:t>
            </a:r>
            <a:r>
              <a:rPr lang="en-US" sz="1400" b="1" dirty="0" err="1">
                <a:solidFill>
                  <a:schemeClr val="accent5"/>
                </a:solidFill>
              </a:rPr>
              <a:t>ilmoitusten</a:t>
            </a:r>
            <a:r>
              <a:rPr lang="en-US" sz="1400" b="1" dirty="0">
                <a:solidFill>
                  <a:schemeClr val="accent5"/>
                </a:solidFill>
              </a:rPr>
              <a:t> </a:t>
            </a:r>
            <a:r>
              <a:rPr lang="en-US" sz="1400" b="1" dirty="0" err="1">
                <a:solidFill>
                  <a:schemeClr val="accent5"/>
                </a:solidFill>
              </a:rPr>
              <a:t>määrä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2977141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accent5"/>
                </a:solidFill>
              </a:rPr>
              <a:t>Yhteydenotot</a:t>
            </a:r>
            <a:r>
              <a:rPr lang="en-US" sz="1600" b="1" dirty="0">
                <a:solidFill>
                  <a:schemeClr val="accent5"/>
                </a:solidFill>
              </a:rPr>
              <a:t> </a:t>
            </a:r>
            <a:r>
              <a:rPr lang="en-US" sz="1600" b="1" dirty="0" err="1">
                <a:solidFill>
                  <a:schemeClr val="accent5"/>
                </a:solidFill>
              </a:rPr>
              <a:t>potilasasiavastaaville</a:t>
            </a:r>
            <a:r>
              <a:rPr lang="en-US" sz="1600" b="1" dirty="0">
                <a:solidFill>
                  <a:schemeClr val="accent5"/>
                </a:solidFill>
              </a:rPr>
              <a:t> (</a:t>
            </a:r>
            <a:r>
              <a:rPr lang="en-US" sz="1600" b="1" dirty="0" err="1">
                <a:solidFill>
                  <a:schemeClr val="accent5"/>
                </a:solidFill>
              </a:rPr>
              <a:t>kpl</a:t>
            </a:r>
            <a:r>
              <a:rPr lang="en-US" sz="1600" b="1" dirty="0">
                <a:solidFill>
                  <a:schemeClr val="accent5"/>
                </a:solidFill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 x</a:t>
            </a:r>
            <a:r>
              <a:rPr lang="fi-FI" sz="2400" dirty="0">
                <a:cs typeface="Arial"/>
              </a:rPr>
              <a:t>(2)</a:t>
            </a:r>
            <a:endParaRPr lang="fi-FI" sz="3600" dirty="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 err="1">
                <a:solidFill>
                  <a:srgbClr val="00A174"/>
                </a:solidFill>
              </a:rPr>
              <a:t>Korjaavat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toimenpiteet</a:t>
            </a:r>
            <a:endParaRPr lang="sv-SE" sz="1600" b="1" dirty="0">
              <a:solidFill>
                <a:srgbClr val="00A174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61090" y="5100583"/>
            <a:ext cx="31778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dirty="0">
                <a:solidFill>
                  <a:schemeClr val="tx2">
                    <a:lumMod val="50000"/>
                  </a:schemeClr>
                </a:solidFill>
              </a:rPr>
              <a:t>Kaikki ilmoitukset käydään läpi henkilökunnan kanssa ja niiden perusteella suunnitellaan kehitys- ja parannustoimenpiteet</a:t>
            </a:r>
            <a:r>
              <a:rPr lang="fi-FI" sz="1600" dirty="0">
                <a:solidFill>
                  <a:schemeClr val="bg1"/>
                </a:solidFill>
              </a:rPr>
              <a:t>.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>
            <a:normAutofit/>
          </a:bodyPr>
          <a:lstStyle/>
          <a:p>
            <a:r>
              <a:rPr lang="fi-FI" sz="3200" b="1" dirty="0"/>
              <a:t>Asiakaskokemus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Asiakaspalautteen kokonaismäärä kauden aikana: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166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(138)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4051008"/>
            <a:ext cx="618580" cy="19694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80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(84)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Minulle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jäi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tunne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,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että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minusta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välitettiin</a:t>
            </a:r>
            <a:r>
              <a:rPr lang="en-US" altLang="ko-KR" sz="1400" b="1" dirty="0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rgbClr val="213A8F"/>
                </a:solidFill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kokonaisvaltaisesti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4,53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4,49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Koin oloni  turvalliseksi hoidon / palvelun aikana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4,60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(4,57)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4,36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(4,39)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Tiedän, miten hoitoni / palveluni jatkuu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4,53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4,38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(4,41)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4,53 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1,13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75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8931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Ystävällinen ja osaava henkilökunta</a:t>
            </a: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Aikataulu pitää</a:t>
            </a: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Miellyttävä kokemus vaikkakin vakava tapahtuma</a:t>
            </a:r>
            <a:endParaRPr lang="fi-FI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Pitkä jonotusaika</a:t>
            </a:r>
          </a:p>
          <a:p>
            <a:pPr>
              <a:defRPr/>
            </a:pPr>
            <a:r>
              <a:rPr lang="fi-FI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Kutsukirjeet ovat epäselvät missä tutkimusta tehdään.</a:t>
            </a:r>
            <a:endParaRPr lang="fi-FI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>
                <a:solidFill>
                  <a:schemeClr val="accent5"/>
                </a:solidFill>
              </a:rPr>
              <a:t>Muistutukset (lkm)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err="1">
                <a:solidFill>
                  <a:schemeClr val="accent5"/>
                </a:solidFill>
              </a:rPr>
              <a:t>Kantelut</a:t>
            </a:r>
            <a:r>
              <a:rPr lang="en-US" sz="1400" b="1" dirty="0">
                <a:solidFill>
                  <a:schemeClr val="accent5"/>
                </a:solidFill>
              </a:rPr>
              <a:t> (</a:t>
            </a:r>
            <a:r>
              <a:rPr lang="en-US" sz="1400" b="1" dirty="0" err="1">
                <a:solidFill>
                  <a:schemeClr val="accent5"/>
                </a:solidFill>
              </a:rPr>
              <a:t>lkm</a:t>
            </a:r>
            <a:r>
              <a:rPr lang="en-US" sz="1400" b="1" dirty="0">
                <a:solidFill>
                  <a:schemeClr val="accent5"/>
                </a:solidFill>
              </a:rPr>
              <a:t>)</a:t>
            </a: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dirty="0"/>
              <a:t> 1 </a:t>
            </a:r>
            <a:br>
              <a:rPr lang="fi-FI" sz="1400" dirty="0"/>
            </a:br>
            <a:endParaRPr lang="fi-FI" sz="1400" dirty="0"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177455" y="5532096"/>
            <a:ext cx="1556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0 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 dirty="0"/>
              <a:t>Osallisuus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Miten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tuetaan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asiakkaiden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ja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läheisten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osallisuutta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palveluiden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suunnittelussa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,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toteutuksessa</a:t>
            </a:r>
            <a:r>
              <a:rPr lang="sv-SE" sz="1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ja </a:t>
            </a:r>
            <a:r>
              <a:rPr lang="sv-SE" sz="1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arvioinnissa</a:t>
            </a:r>
            <a:endParaRPr lang="sv-SE" sz="1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endParaRPr lang="sv-SE" sz="1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Ei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sovellettavissa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Yhdessä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sovitut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teemat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järjestöjen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kanssa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palveluiden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kehittämiseen</a:t>
            </a:r>
            <a:endParaRPr lang="sv-SE" sz="1400" b="1" dirty="0">
              <a:solidFill>
                <a:schemeClr val="accent5"/>
              </a:solidFill>
              <a:latin typeface="+mj-lt"/>
            </a:endParaRP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Ei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</a:rPr>
              <a:t>sovellettavissa</a:t>
            </a:r>
            <a:endParaRPr lang="en-US" sz="1400" dirty="0">
              <a:solidFill>
                <a:schemeClr val="tx2">
                  <a:lumMod val="50000"/>
                </a:schemeClr>
              </a:solidFill>
            </a:endParaRPr>
          </a:p>
          <a:p>
            <a:pPr lvl="0"/>
            <a:endParaRPr lang="sv-SE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dirty="0">
                <a:latin typeface="Arial"/>
                <a:cs typeface="Arial"/>
              </a:rPr>
              <a:t>Asiakasosallistujia, kokemusosaajia tai asiakasraati on mukana palvelujen </a:t>
            </a:r>
            <a:r>
              <a:rPr lang="fi-FI" sz="1400" dirty="0" err="1">
                <a:latin typeface="Arial"/>
                <a:cs typeface="Arial"/>
              </a:rPr>
              <a:t>kehttämisessä</a:t>
            </a:r>
            <a:r>
              <a:rPr lang="fi-FI" sz="1400" dirty="0">
                <a:latin typeface="Arial"/>
                <a:cs typeface="Arial"/>
              </a:rPr>
              <a:t> ja arvioinnissa.</a:t>
            </a:r>
            <a:r>
              <a:rPr lang="sv-SE" sz="1400" dirty="0"/>
              <a:t>​</a:t>
            </a:r>
            <a:endParaRPr lang="sv-SE" sz="1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fi-FI" sz="1400" dirty="0">
                <a:cs typeface="Times New Roman"/>
              </a:rPr>
              <a:t>Ei sovellettavissa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400" dirty="0">
              <a:solidFill>
                <a:schemeClr val="accent4"/>
              </a:solidFill>
              <a:latin typeface="+mj-lt"/>
            </a:endParaRPr>
          </a:p>
          <a:p>
            <a:endParaRPr lang="sv-SE" sz="14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endParaRPr lang="fi-FI" sz="1400" dirty="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Selkeämpi </a:t>
            </a:r>
            <a:r>
              <a:rPr lang="fi-FI" sz="1400" dirty="0" err="1">
                <a:solidFill>
                  <a:schemeClr val="tx2">
                    <a:lumMod val="50000"/>
                  </a:schemeClr>
                </a:solidFill>
                <a:cs typeface="Arial"/>
              </a:rPr>
              <a:t>teksi</a:t>
            </a:r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 kutsukirjeessä</a:t>
            </a:r>
          </a:p>
          <a:p>
            <a:r>
              <a:rPr lang="fi-FI" sz="1400" dirty="0">
                <a:solidFill>
                  <a:schemeClr val="tx2">
                    <a:lumMod val="50000"/>
                  </a:schemeClr>
                </a:solidFill>
                <a:cs typeface="Arial"/>
              </a:rPr>
              <a:t>Sairaala kartan päivittäminen kutsukirjeeseen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6471244" y="3075934"/>
            <a:ext cx="610625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fi-FI" sz="1600" b="1" i="0" u="none" strike="noStrike" dirty="0">
                <a:solidFill>
                  <a:srgbClr val="00A174"/>
                </a:solidFill>
                <a:effectLst/>
                <a:latin typeface="Arial" panose="020B0604020202020204" pitchFamily="34" charset="0"/>
              </a:rPr>
              <a:t>Tehdyt toimenpiteet palvelujen käyttäjien tekemien haitta- ja vaaratapahtumailmoitusten,</a:t>
            </a:r>
            <a:r>
              <a:rPr lang="en-US" sz="1600" b="0" i="0" dirty="0">
                <a:solidFill>
                  <a:srgbClr val="213A8F"/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1600" b="0" i="0" dirty="0">
              <a:solidFill>
                <a:srgbClr val="213A8F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1600" b="1" i="0" u="none" strike="noStrike" dirty="0">
                <a:solidFill>
                  <a:srgbClr val="00A174"/>
                </a:solidFill>
                <a:effectLst/>
                <a:latin typeface="Arial" panose="020B0604020202020204" pitchFamily="34" charset="0"/>
              </a:rPr>
              <a:t>muistutusten ja kanteluiden perusteella: </a:t>
            </a:r>
          </a:p>
          <a:p>
            <a:pPr algn="l" rtl="0" fontAlgn="base"/>
            <a:endParaRPr lang="en-US" sz="1600" b="0" i="0" dirty="0">
              <a:solidFill>
                <a:srgbClr val="213A8F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sz="3200" b="1" dirty="0"/>
              <a:t>Henkilöstö</a:t>
            </a:r>
            <a:endParaRPr lang="en-US" sz="3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 err="1">
                <a:solidFill>
                  <a:schemeClr val="accent5"/>
                </a:solidFill>
              </a:rPr>
              <a:t>Henkilöstömäärä</a:t>
            </a:r>
            <a:r>
              <a:rPr lang="sv-SE" sz="1600" b="1" dirty="0">
                <a:solidFill>
                  <a:schemeClr val="accent5"/>
                </a:solidFill>
              </a:rPr>
              <a:t> 31.12.2025</a:t>
            </a:r>
          </a:p>
          <a:p>
            <a:r>
              <a:rPr lang="fi-FI" sz="1600" dirty="0"/>
              <a:t>Budjetoidut vakanssit:</a:t>
            </a:r>
          </a:p>
          <a:p>
            <a:r>
              <a:rPr lang="fi-FI" sz="1600" dirty="0"/>
              <a:t> 174,1 (173,2)</a:t>
            </a:r>
            <a:endParaRPr lang="fi-FI" sz="1600" dirty="0">
              <a:cs typeface="Arial"/>
            </a:endParaRPr>
          </a:p>
          <a:p>
            <a:r>
              <a:rPr lang="fi-FI" sz="1600" dirty="0"/>
              <a:t>Täyttämättömät vakanssit:</a:t>
            </a:r>
            <a:endParaRPr lang="fi-FI" sz="1600" dirty="0">
              <a:cs typeface="Arial"/>
            </a:endParaRPr>
          </a:p>
          <a:p>
            <a:r>
              <a:rPr lang="fi-FI" sz="1600" dirty="0"/>
              <a:t>31.12.2025: 10,4 (13,9)</a:t>
            </a: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</a:t>
            </a:r>
          </a:p>
          <a:p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dirty="0"/>
              <a:t>Tapaturmanilmoitusten määrä:</a:t>
            </a:r>
            <a:r>
              <a:rPr lang="fi-FI" sz="1600" baseline="0" dirty="0"/>
              <a:t> 1</a:t>
            </a:r>
            <a:r>
              <a:rPr lang="fi-FI" sz="1600" dirty="0"/>
              <a:t>1</a:t>
            </a:r>
            <a:r>
              <a:rPr lang="fi-FI" sz="1600" baseline="0" dirty="0"/>
              <a:t> (7</a:t>
            </a:r>
            <a:r>
              <a:rPr lang="fi-FI" sz="1600" dirty="0"/>
              <a:t>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fi-FI" sz="1600" dirty="0"/>
              <a:t>Yleisimmät  ilmoitustyypit: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Työtapaturma / väkivaltatilanne</a:t>
            </a:r>
          </a:p>
          <a:p>
            <a:pPr marL="342900" indent="-342900">
              <a:buAutoNum type="arabicPeriod"/>
            </a:pPr>
            <a:r>
              <a:rPr lang="fi-FI" sz="1600" dirty="0">
                <a:solidFill>
                  <a:schemeClr val="tx2">
                    <a:lumMod val="50000"/>
                  </a:schemeClr>
                </a:solidFill>
                <a:cs typeface="Arial"/>
              </a:rPr>
              <a:t>Muu turvallisuushavainto</a:t>
            </a: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Kokonaismäärä poissaolopäiviä / sairaspoissaolopäivät%</a:t>
            </a:r>
          </a:p>
          <a:p>
            <a:endParaRPr lang="fi-FI" sz="1400" b="1" dirty="0"/>
          </a:p>
          <a:p>
            <a:endParaRPr lang="fi-FI" b="1" dirty="0">
              <a:cs typeface="Arial"/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9,0</a:t>
            </a:r>
            <a:br>
              <a:rPr lang="fi-FI" sz="2000" b="1" dirty="0">
                <a:cs typeface="Arial"/>
              </a:rPr>
            </a:br>
            <a:r>
              <a:rPr lang="fi-FI" sz="2000" b="1" dirty="0">
                <a:cs typeface="Arial"/>
              </a:rPr>
              <a:t>(7,8)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313405"/>
            <a:ext cx="184560" cy="6426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18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(16)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 err="1">
                <a:solidFill>
                  <a:srgbClr val="00A174"/>
                </a:solidFill>
              </a:rPr>
              <a:t>Työhyvinvointia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edistävät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toimenpiteet</a:t>
            </a:r>
            <a:r>
              <a:rPr lang="sv-SE" sz="1600" b="1" dirty="0">
                <a:solidFill>
                  <a:srgbClr val="00A174"/>
                </a:solidFill>
              </a:rPr>
              <a:t>_</a:t>
            </a:r>
          </a:p>
          <a:p>
            <a:endParaRPr lang="sv-SE" sz="1600" b="1" dirty="0">
              <a:solidFill>
                <a:srgbClr val="00A174"/>
              </a:solidFill>
            </a:endParaRPr>
          </a:p>
          <a:p>
            <a:r>
              <a:rPr lang="sv-SE" sz="1600" b="1" dirty="0">
                <a:solidFill>
                  <a:srgbClr val="00A174"/>
                </a:solidFill>
              </a:rPr>
              <a:t>STM </a:t>
            </a:r>
            <a:r>
              <a:rPr lang="sv-SE" sz="1600" b="1" dirty="0" err="1">
                <a:solidFill>
                  <a:srgbClr val="00A174"/>
                </a:solidFill>
              </a:rPr>
              <a:t>vetoa</a:t>
            </a:r>
            <a:r>
              <a:rPr lang="sv-SE" sz="1600" b="1" dirty="0">
                <a:solidFill>
                  <a:srgbClr val="00A174"/>
                </a:solidFill>
              </a:rPr>
              <a:t> ja </a:t>
            </a:r>
            <a:r>
              <a:rPr lang="sv-SE" sz="1600" b="1" dirty="0" err="1">
                <a:solidFill>
                  <a:srgbClr val="00A174"/>
                </a:solidFill>
              </a:rPr>
              <a:t>pitoa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projekti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radiologian</a:t>
            </a:r>
            <a:r>
              <a:rPr lang="sv-SE" sz="1600" b="1" dirty="0">
                <a:solidFill>
                  <a:srgbClr val="00A174"/>
                </a:solidFill>
              </a:rPr>
              <a:t> </a:t>
            </a:r>
            <a:r>
              <a:rPr lang="sv-SE" sz="1600" b="1" dirty="0" err="1">
                <a:solidFill>
                  <a:srgbClr val="00A174"/>
                </a:solidFill>
              </a:rPr>
              <a:t>yksikössä</a:t>
            </a:r>
            <a:endParaRPr lang="sv-SE" sz="1600" b="1" dirty="0">
              <a:solidFill>
                <a:srgbClr val="00A174"/>
              </a:solidFill>
            </a:endParaRPr>
          </a:p>
          <a:p>
            <a:r>
              <a:rPr lang="sv-SE" sz="1600" b="1" dirty="0" err="1">
                <a:solidFill>
                  <a:srgbClr val="00A174"/>
                </a:solidFill>
              </a:rPr>
              <a:t>Työsuhdepyörä</a:t>
            </a:r>
            <a:endParaRPr lang="sv-SE" sz="1600" b="1" dirty="0">
              <a:solidFill>
                <a:srgbClr val="00A174"/>
              </a:solidFill>
            </a:endParaRPr>
          </a:p>
          <a:p>
            <a:r>
              <a:rPr lang="sv-SE" sz="1600" b="1" dirty="0" err="1">
                <a:solidFill>
                  <a:srgbClr val="00A174"/>
                </a:solidFill>
              </a:rPr>
              <a:t>Epassi</a:t>
            </a:r>
            <a:endParaRPr lang="sv-SE" sz="1600" b="1" dirty="0">
              <a:solidFill>
                <a:srgbClr val="00A1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8BEE3C68526E3448DFF1DFF37962FFF" ma:contentTypeVersion="6" ma:contentTypeDescription="Luo uusi asiakirja." ma:contentTypeScope="" ma:versionID="fc635be3ed528305edcd74e944e00024">
  <xsd:schema xmlns:xsd="http://www.w3.org/2001/XMLSchema" xmlns:xs="http://www.w3.org/2001/XMLSchema" xmlns:p="http://schemas.microsoft.com/office/2006/metadata/properties" xmlns:ns2="54ab895a-e0c1-4b45-9c2f-28dcb5c291e5" xmlns:ns3="75d2161c-bdf7-4f84-8f9b-c9ae44126b92" targetNamespace="http://schemas.microsoft.com/office/2006/metadata/properties" ma:root="true" ma:fieldsID="50006a9cf291fa7691798cddaec454ef" ns2:_="" ns3:_="">
    <xsd:import namespace="54ab895a-e0c1-4b45-9c2f-28dcb5c291e5"/>
    <xsd:import namespace="75d2161c-bdf7-4f84-8f9b-c9ae44126b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b895a-e0c1-4b45-9c2f-28dcb5c291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2161c-bdf7-4f84-8f9b-c9ae44126b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5d2161c-bdf7-4f84-8f9b-c9ae44126b92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D0FFE7-EC8C-4F48-8333-CE8C020337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ab895a-e0c1-4b45-9c2f-28dcb5c291e5"/>
    <ds:schemaRef ds:uri="75d2161c-bdf7-4f84-8f9b-c9ae44126b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75d2161c-bdf7-4f84-8f9b-c9ae44126b92"/>
    <ds:schemaRef ds:uri="http://schemas.microsoft.com/office/2006/documentManagement/types"/>
    <ds:schemaRef ds:uri="54ab895a-e0c1-4b45-9c2f-28dcb5c291e5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416</TotalTime>
  <Words>395</Words>
  <Application>Microsoft Office PowerPoint</Application>
  <PresentationFormat>Widescreen</PresentationFormat>
  <Paragraphs>108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Times New Roman</vt:lpstr>
      <vt:lpstr>OVHP_teema</vt:lpstr>
      <vt:lpstr>1_OVHP_teema</vt:lpstr>
      <vt:lpstr>Omavalvonnan seurantaraportti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Lagerström Maria</cp:lastModifiedBy>
  <cp:revision>104</cp:revision>
  <dcterms:created xsi:type="dcterms:W3CDTF">2023-11-14T05:41:58Z</dcterms:created>
  <dcterms:modified xsi:type="dcterms:W3CDTF">2026-02-04T09:09:38Z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0x01010098BEE3C68526E3448DFF1DFF37962FFF</vt:lpwstr>
  </property>
  <property fmtid="{D5CDD505-2E9C-101B-9397-08002B2CF9AE}" pid="3" name="MediaServiceImageTags">
    <vt:lpwstr/>
  </property>
</Properties>
</file>