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  <p:sldMasterId id="2147483733" r:id="rId6"/>
  </p:sldMasterIdLst>
  <p:notesMasterIdLst>
    <p:notesMasterId r:id="rId13"/>
  </p:notesMasterIdLst>
  <p:handoutMasterIdLst>
    <p:handoutMasterId r:id="rId14"/>
  </p:handoutMasterIdLst>
  <p:sldIdLst>
    <p:sldId id="256" r:id="rId7"/>
    <p:sldId id="581" r:id="rId8"/>
    <p:sldId id="582" r:id="rId9"/>
    <p:sldId id="452" r:id="rId10"/>
    <p:sldId id="579" r:id="rId11"/>
    <p:sldId id="58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3AA885-05FC-416D-AEC1-2651BB261550}" v="111" dt="2026-02-06T06:40:14.1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46_B34E0276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76000"/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hade val="76000"/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shade val="76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932-45E0-AAA8-4C9B8C31D61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1118</c:v>
                </c:pt>
                <c:pt idx="1">
                  <c:v>1256</c:v>
                </c:pt>
                <c:pt idx="2">
                  <c:v>1332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32-45E0-AAA8-4C9B8C31D6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1296</c:v>
                </c:pt>
                <c:pt idx="1">
                  <c:v>1243</c:v>
                </c:pt>
                <c:pt idx="2">
                  <c:v>1491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932-45E0-AAA8-4C9B8C31D61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  <c:minorUnit val="5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18544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1470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319177888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819188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6703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14268906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5819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40115098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0729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5369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19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8823147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8340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30614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86866985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04748269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943374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26115773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295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84612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61925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39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08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21" Type="http://schemas.openxmlformats.org/officeDocument/2006/relationships/slideLayout" Target="../slideLayouts/slideLayout59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slideLayout" Target="../slideLayouts/slideLayout58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Relationship Id="rId22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30" r:id="rId19"/>
    <p:sldLayoutId id="2147483731" r:id="rId20"/>
    <p:sldLayoutId id="2147483732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247840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  <p:sldLayoutId id="2147483751" r:id="rId18"/>
    <p:sldLayoutId id="2147483752" r:id="rId19"/>
    <p:sldLayoutId id="2147483753" r:id="rId20"/>
    <p:sldLayoutId id="2147483754" r:id="rId21"/>
    <p:sldLayoutId id="2147483755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7.jpeg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seurantatietojen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Tulosalue: Ympärivuorokautinen palveluasuminen (HEBO)</a:t>
            </a:r>
          </a:p>
          <a:p>
            <a:r>
              <a:rPr lang="fi-FI"/>
              <a:t>Raportoitava ajanjakso: 9 - 12.2025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  <a:endParaRPr lang="fi-FI" sz="1400">
              <a:solidFill>
                <a:schemeClr val="bg1"/>
              </a:solidFill>
              <a:cs typeface="Arial"/>
            </a:endParaRP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  <a:endParaRPr lang="fi-FI" sz="1400">
              <a:solidFill>
                <a:schemeClr val="bg1"/>
              </a:solidFill>
              <a:cs typeface="Arial"/>
            </a:endParaRPr>
          </a:p>
          <a:p>
            <a:r>
              <a:rPr lang="fi-FI" sz="1400">
                <a:solidFill>
                  <a:schemeClr val="bg1"/>
                </a:solidFill>
              </a:rPr>
              <a:t>Edellisen kauden (5 -8/2025) arvo ilmoitetaan suluissa.</a:t>
            </a:r>
            <a:endParaRPr lang="fi-FI" sz="1400">
              <a:solidFill>
                <a:schemeClr val="bg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1260000" y="1224000"/>
            <a:ext cx="3600000" cy="2739490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14742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Jonot asumisyksiköihin, tavoite alle 3kk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>
              <a:defRPr/>
            </a:pPr>
            <a:r>
              <a:rPr lang="fi-FI" sz="1400" dirty="0">
                <a:solidFill>
                  <a:srgbClr val="213A8F"/>
                </a:solidFill>
                <a:latin typeface="Arial" panose="020B0604020202020204"/>
              </a:rPr>
              <a:t>2,58 kk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</a:rPr>
              <a:t>2,59 kk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</a:rPr>
              <a:t>5 -8/2025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lang="fi-FI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defRPr/>
            </a:pPr>
            <a:endParaRPr lang="fi-FI" sz="1400">
              <a:solidFill>
                <a:srgbClr val="FF0000"/>
              </a:solidFill>
              <a:latin typeface="Arial" panose="020B0604020202020204"/>
              <a:cs typeface="Arial" panose="020B0604020202020204"/>
            </a:endParaRPr>
          </a:p>
          <a:p>
            <a:pPr>
              <a:defRPr/>
            </a:pPr>
            <a:endParaRPr lang="fi-FI" sz="1400" dirty="0">
              <a:solidFill>
                <a:srgbClr val="FF0000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Suoritteet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r>
              <a:rPr lang="fi-FI" sz="1400"/>
              <a:t>Asumispalvelut</a:t>
            </a:r>
            <a:endParaRPr lang="fi-FI" sz="140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/>
              <a:t>kuormitus 97,99% (97.55% 5 -8.2025)</a:t>
            </a:r>
            <a:endParaRPr lang="fi-FI" sz="1400">
              <a:solidFill>
                <a:srgbClr val="FF0000"/>
              </a:solidFill>
              <a:cs typeface="Arial"/>
            </a:endParaRPr>
          </a:p>
          <a:p>
            <a:r>
              <a:rPr lang="fi-FI" sz="1400">
                <a:cs typeface="Arial"/>
              </a:rPr>
              <a:t>   Intervalliosastot: 88,77% (88,09% </a:t>
            </a:r>
            <a:r>
              <a:rPr lang="fi-FI" sz="1400">
                <a:solidFill>
                  <a:srgbClr val="213A8F"/>
                </a:solidFill>
                <a:cs typeface="Arial"/>
              </a:rPr>
              <a:t>5-8.2025)</a:t>
            </a:r>
            <a:endParaRPr lang="fi-FI" sz="1400">
              <a:solidFill>
                <a:srgbClr val="FF0000"/>
              </a:solidFill>
              <a:cs typeface="Arial" panose="020B0604020202020204"/>
            </a:endParaRPr>
          </a:p>
          <a:p>
            <a:pPr marL="285750" indent="-285750">
              <a:buFont typeface="Calibri"/>
              <a:buChar char="-"/>
            </a:pPr>
            <a:r>
              <a:rPr lang="fi-FI" sz="1400">
                <a:cs typeface="Arial"/>
              </a:rPr>
              <a:t>Kaksi (2) asumisyksikköpaikkaa ja kolme (3) intervallipaikkaa ollut suljettuna henkilöstöpulan vuoksi</a:t>
            </a:r>
          </a:p>
          <a:p>
            <a:pPr marL="285750" indent="-285750">
              <a:buFont typeface="Calibri"/>
              <a:buChar char="-"/>
            </a:pPr>
            <a:r>
              <a:rPr lang="fi-FI" sz="1400">
                <a:cs typeface="Arial"/>
              </a:rPr>
              <a:t>Jouluviikolla 40 intervallipaikkaa suljettuna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44012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pPr algn="ctr">
              <a:spcAft>
                <a:spcPts val="600"/>
              </a:spcAft>
            </a:pPr>
            <a:endParaRPr lang="fi-FI" sz="1600" b="1">
              <a:solidFill>
                <a:srgbClr val="00A174"/>
              </a:solidFill>
            </a:endParaRPr>
          </a:p>
          <a:p>
            <a:r>
              <a:rPr lang="fi-FI" sz="1400" b="1" dirty="0"/>
              <a:t>Asumispalvelut</a:t>
            </a:r>
            <a:endParaRPr lang="fi-FI" sz="1400" b="1" dirty="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/>
              <a:t>Intervallihoitopaikkojen tehokkaampi käyttö keskisellä alueella. Työryhmä.</a:t>
            </a:r>
            <a:endParaRPr lang="fi-FI" sz="1400" dirty="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/>
              <a:t>Yhteisöllisen asumispaikkojen  laajentaminen meneillään</a:t>
            </a:r>
            <a:endParaRPr lang="fi-FI" sz="1400" dirty="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Seitsemän (7) intervallipaikkaa muutettu tilapäisesti ympärivuorokautiseksi palveluasumiseksi Vaasassa</a:t>
            </a:r>
            <a:endParaRPr lang="fi-FI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Kolme intervallipaikkaa suljettu tilapäisesti henkilöstöpulan vuoksi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Kaskisten </a:t>
            </a:r>
            <a:r>
              <a:rPr lang="fi-FI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Mariakodissa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viisi (5) asukasta; ollaan sulkemassa kokonaan.</a:t>
            </a:r>
          </a:p>
          <a:p>
            <a:endParaRPr lang="fi-FI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endParaRPr lang="fi-FI" sz="1400">
              <a:solidFill>
                <a:srgbClr val="213A8F"/>
              </a:solidFill>
              <a:latin typeface="Arial" panose="020B0604020202020204"/>
              <a:cs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EE4A30-4B57-7112-9FB1-16FA454C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4968000" y="3998770"/>
            <a:ext cx="3600000" cy="2739490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2388DC-F395-3345-22DD-6334E7FB099F}"/>
              </a:ext>
            </a:extLst>
          </p:cNvPr>
          <p:cNvSpPr txBox="1">
            <a:spLocks/>
          </p:cNvSpPr>
          <p:nvPr/>
        </p:nvSpPr>
        <p:spPr>
          <a:xfrm>
            <a:off x="5076000" y="4106770"/>
            <a:ext cx="3492000" cy="16835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Yhdenvertaisuus</a:t>
            </a:r>
          </a:p>
          <a:p>
            <a:r>
              <a:rPr lang="fi-FI" sz="1400">
                <a:cs typeface="Arial"/>
              </a:rPr>
              <a:t>Ympärivuorokautisia asumispalvelupaikkojen määrissä suhteessa yli 75v alueellisia eroja edelleen</a:t>
            </a:r>
          </a:p>
          <a:p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Jonotusajoissa alueellisia eroja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BD0A43-461C-CEE9-EF08-E4B34E74ECEB}"/>
              </a:ext>
            </a:extLst>
          </p:cNvPr>
          <p:cNvSpPr txBox="1"/>
          <p:nvPr/>
        </p:nvSpPr>
        <p:spPr>
          <a:xfrm>
            <a:off x="1368000" y="4071490"/>
            <a:ext cx="3600000" cy="24160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Henkilöstömitoitus per asumisyksikkö, omat ja ulkoiset asumisyksiköt</a:t>
            </a:r>
          </a:p>
          <a:p>
            <a:r>
              <a:rPr lang="fi-FI" sz="1400">
                <a:cs typeface="Arial"/>
              </a:rPr>
              <a:t>Viimeisessä (5/2025) </a:t>
            </a:r>
            <a:r>
              <a:rPr lang="fi-FI" sz="1400" err="1">
                <a:cs typeface="Arial"/>
              </a:rPr>
              <a:t>THL.n</a:t>
            </a:r>
            <a:r>
              <a:rPr lang="fi-FI" sz="1400">
                <a:cs typeface="Arial"/>
              </a:rPr>
              <a:t> raportissa 4 asumisyksiköistä )  alitti vanhuspalvelulain vaatiman vähimmäismitoituksen</a:t>
            </a:r>
          </a:p>
          <a:p>
            <a:r>
              <a:rPr lang="fi-FI" sz="1400">
                <a:cs typeface="Arial"/>
              </a:rPr>
              <a:t>Vähimmäishenkilöstömitoitus  lain mukaan tulee olla vähintään 0,60</a:t>
            </a:r>
            <a:endParaRPr lang="fi-FI"/>
          </a:p>
          <a:p>
            <a:r>
              <a:rPr lang="fi-FI" sz="1400">
                <a:cs typeface="Arial"/>
              </a:rPr>
              <a:t>Henkilöstömitoitus koko alueella ka 0,67 (vaihteluväli 0,61- 0,75)</a:t>
            </a:r>
          </a:p>
        </p:txBody>
      </p:sp>
    </p:spTree>
    <p:extLst>
      <p:ext uri="{BB962C8B-B14F-4D97-AF65-F5344CB8AC3E}">
        <p14:creationId xmlns:p14="http://schemas.microsoft.com/office/powerpoint/2010/main" val="1329286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9608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 </a:t>
            </a:r>
            <a:r>
              <a:rPr lang="sv-SE" sz="1400" dirty="0"/>
              <a:t>9-12/2025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Kaikki</a:t>
            </a:r>
            <a:r>
              <a:rPr lang="sv-SE" sz="1400" b="1" dirty="0"/>
              <a:t> </a:t>
            </a:r>
            <a:r>
              <a:rPr lang="sv-SE" sz="1400" b="1" dirty="0" err="1"/>
              <a:t>ilmoitukset</a:t>
            </a:r>
            <a:r>
              <a:rPr lang="sv-SE" sz="1400" b="1" dirty="0"/>
              <a:t>: </a:t>
            </a:r>
            <a:r>
              <a:rPr lang="sv-SE" sz="1400" dirty="0"/>
              <a:t>1491 (1246)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käsittelyä</a:t>
            </a:r>
            <a:r>
              <a:rPr lang="sv-SE" sz="1400" b="1" dirty="0"/>
              <a:t>: </a:t>
            </a:r>
            <a:r>
              <a:rPr lang="sv-SE" sz="1400" dirty="0"/>
              <a:t>65 (4%)</a:t>
            </a:r>
            <a:endParaRPr lang="en-US" sz="1400" dirty="0"/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lisätietoa</a:t>
            </a:r>
            <a:r>
              <a:rPr lang="sv-SE" sz="1400" b="1" dirty="0"/>
              <a:t>: </a:t>
            </a:r>
            <a:r>
              <a:rPr lang="sv-SE" sz="1400" dirty="0"/>
              <a:t>2 (0%)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 err="1"/>
              <a:t>Käsittelyssä</a:t>
            </a:r>
            <a:r>
              <a:rPr lang="sv-SE" sz="1400" b="1" dirty="0"/>
              <a:t>: </a:t>
            </a:r>
            <a:r>
              <a:rPr lang="sv-SE" sz="1400" dirty="0"/>
              <a:t>57 (5%)</a:t>
            </a:r>
            <a:br>
              <a:rPr lang="sv-SE" sz="1400" dirty="0"/>
            </a:br>
            <a:r>
              <a:rPr lang="sv-SE" sz="1400" b="1" dirty="0" err="1"/>
              <a:t>Valmis</a:t>
            </a:r>
            <a:r>
              <a:rPr lang="sv-SE" sz="1400" b="1" dirty="0"/>
              <a:t>: </a:t>
            </a:r>
            <a:r>
              <a:rPr lang="sv-SE" sz="1400" dirty="0"/>
              <a:t>1222 (82%)</a:t>
            </a:r>
            <a:endParaRPr lang="en-US" sz="1400" dirty="0"/>
          </a:p>
          <a:p>
            <a:pPr marL="0" marR="0" lvl="0" indent="0" algn="l" defTabSz="9144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lnSpc>
                <a:spcPct val="150000"/>
              </a:lnSpc>
              <a:defRPr/>
            </a:pPr>
            <a:endParaRPr lang="sv-SE" sz="1400">
              <a:solidFill>
                <a:srgbClr val="FF0000"/>
              </a:solidFill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50000"/>
              </a:lnSpc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sz="1600" b="1" dirty="0">
                <a:solidFill>
                  <a:schemeClr val="accent5"/>
                </a:solidFill>
              </a:rPr>
              <a:t>Yleisimmät ilmoitustyypit henkilökunta</a:t>
            </a: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342900" indent="-342900">
              <a:buAutoNum type="arabicPeriod"/>
            </a:pPr>
            <a:r>
              <a:rPr lang="fi-FI" sz="1400" dirty="0">
                <a:cs typeface="Arial"/>
              </a:rPr>
              <a:t>Tapaturma, onnettomuus</a:t>
            </a:r>
          </a:p>
          <a:p>
            <a:pPr marL="342900" indent="-342900">
              <a:buAutoNum type="arabicPeriod"/>
            </a:pPr>
            <a:r>
              <a:rPr lang="fi-FI" sz="1400" dirty="0">
                <a:cs typeface="Arial"/>
              </a:rPr>
              <a:t>Lääkehoitoon liittyvä</a:t>
            </a:r>
          </a:p>
          <a:p>
            <a:pPr marL="342900" indent="-342900">
              <a:buAutoNum type="arabicPeriod"/>
            </a:pPr>
            <a:r>
              <a:rPr lang="fi-FI" sz="1400" dirty="0">
                <a:cs typeface="Arial"/>
              </a:rPr>
              <a:t>Väkivalta</a:t>
            </a:r>
            <a:endParaRPr lang="fi-FI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RAI-</a:t>
            </a: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tunnusluvut</a:t>
            </a:r>
            <a:endParaRPr kumimoji="0" lang="sv-SE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 dirty="0">
                <a:solidFill>
                  <a:schemeClr val="tx2"/>
                </a:solidFill>
                <a:cs typeface="Arial"/>
              </a:rPr>
              <a:t>Painehaava 12% (11% 5 - 8/2025)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536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 dirty="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3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(0)</a:t>
            </a:r>
          </a:p>
          <a:p>
            <a:pPr algn="ctr">
              <a:defRPr/>
            </a:pPr>
            <a:endParaRPr lang="fi-FI" sz="2400" dirty="0">
              <a:solidFill>
                <a:srgbClr val="FF0000"/>
              </a:solidFill>
              <a:latin typeface="Arial" panose="020B0604020202020204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536000"/>
            <a:ext cx="169039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sosiaaliasia-vastaaville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7037" y="5931439"/>
            <a:ext cx="16475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fi-FI" sz="3600" dirty="0">
                <a:solidFill>
                  <a:srgbClr val="213A8F"/>
                </a:solidFill>
                <a:latin typeface="Arial" panose="020B0604020202020204"/>
                <a:cs typeface="Arial"/>
              </a:rPr>
              <a:t>7 </a:t>
            </a:r>
            <a:r>
              <a:rPr lang="fi-FI" sz="2400" dirty="0">
                <a:solidFill>
                  <a:srgbClr val="213A8F"/>
                </a:solidFill>
                <a:latin typeface="Arial" panose="020B0604020202020204"/>
                <a:cs typeface="Arial"/>
              </a:rPr>
              <a:t>(6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r>
              <a:rPr lang="fi-FI" sz="24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endParaRPr lang="fi-FI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cs typeface="Arial" panose="020B0604020202020204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536000"/>
            <a:ext cx="3848168" cy="22775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cs typeface="Times New Roman"/>
              </a:rPr>
              <a:t>Itsemääräämisoikeus ja rajoittavat toimenpiteet toimintaohjeita  jalkautetaan</a:t>
            </a:r>
            <a:endParaRPr lang="fi-FI" sz="1400" dirty="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cs typeface="Arial"/>
              </a:rPr>
              <a:t>Kaatumisten ehkäisyn työryhmä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cs typeface="Arial"/>
              </a:rPr>
              <a:t>Koulutukset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latin typeface="Arial" panose="020B0604020202020204"/>
                <a:cs typeface="Arial"/>
              </a:rPr>
              <a:t>Muistisairaan asukkaan kohtaamisen haasteet   - koulutusta järjestetty</a:t>
            </a:r>
          </a:p>
          <a:p>
            <a:endParaRPr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  <a:p>
            <a:endParaRPr lang="fi-FI" sz="1400">
              <a:solidFill>
                <a:srgbClr val="FF0000"/>
              </a:solidFill>
              <a:latin typeface="Arial" panose="020B0604020202020204"/>
              <a:cs typeface="Arial"/>
            </a:endParaRPr>
          </a:p>
          <a:p>
            <a:pPr marL="285750" indent="-285750">
              <a:buFont typeface="Calibri,Sans-Serif"/>
              <a:buChar char="-"/>
            </a:pPr>
            <a:endParaRPr lang="fi-FI" sz="1400">
              <a:solidFill>
                <a:srgbClr val="FF0000"/>
              </a:solidFill>
              <a:latin typeface="Arial" panose="020B0604020202020204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652E28-B745-3928-E8F9-571AF58C96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536000"/>
            <a:ext cx="17179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Sosiaalihuollon epäkohta-ilmoitusten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B4EE3C-D6C8-35F7-B859-A76FC4BC43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98688" y="5901368"/>
            <a:ext cx="1535807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 dirty="0">
                <a:solidFill>
                  <a:srgbClr val="213A8F"/>
                </a:solidFill>
                <a:latin typeface="Arial" panose="020B0604020202020204"/>
                <a:cs typeface="Arial"/>
              </a:rPr>
              <a:t>1</a:t>
            </a:r>
            <a:r>
              <a:rPr kumimoji="0" lang="fi-FI" sz="3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400" dirty="0">
                <a:solidFill>
                  <a:srgbClr val="213A8F"/>
                </a:solidFill>
                <a:latin typeface="Arial" panose="020B0604020202020204"/>
                <a:cs typeface="Arial"/>
              </a:rPr>
              <a:t>1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  <a:p>
            <a:pPr algn="ctr">
              <a:defRPr/>
            </a:pPr>
            <a:endParaRPr lang="fi-FI" sz="2400" dirty="0">
              <a:solidFill>
                <a:srgbClr val="FF0000"/>
              </a:solidFill>
              <a:latin typeface="Arial" panose="020B0604020202020204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490" y="4536000"/>
            <a:ext cx="17179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tekemät vaaratapahtuma-ilmoitukset, määrä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7C989-185B-85F5-B8E3-0040D19F2F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52328" y="5910594"/>
            <a:ext cx="1535807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fi-FI" sz="3600" dirty="0">
                <a:solidFill>
                  <a:srgbClr val="213A8F"/>
                </a:solidFill>
                <a:latin typeface="Arial" panose="020B0604020202020204"/>
                <a:cs typeface="Arial"/>
              </a:rPr>
              <a:t>4 </a:t>
            </a:r>
            <a:r>
              <a:rPr lang="fi-FI" sz="2400" dirty="0">
                <a:solidFill>
                  <a:srgbClr val="213A8F"/>
                </a:solidFill>
                <a:latin typeface="Arial" panose="020B0604020202020204"/>
                <a:cs typeface="Arial"/>
              </a:rPr>
              <a:t>(4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  <a:p>
            <a:pPr algn="ctr">
              <a:defRPr/>
            </a:pPr>
            <a:endParaRPr lang="fi-FI" sz="2400" dirty="0">
              <a:solidFill>
                <a:srgbClr val="FF0000"/>
              </a:solidFill>
              <a:latin typeface="Arial" panose="020B0604020202020204"/>
              <a:cs typeface="Arial"/>
            </a:endParaRPr>
          </a:p>
        </p:txBody>
      </p:sp>
      <p:graphicFrame>
        <p:nvGraphicFramePr>
          <p:cNvPr id="11" name="Chart 10" descr="Taulukko &#10;Tammikuu-Huhtikuu 2024 1118&#10;Tammikuu-Huhtikuu 2025 &#10;Toukokuu-Elokuu 2024&#10;Toukokuu-Elokuu 2025&#10;Syyskuu-Joulukuu 2024 &#10;Syyskuu- Joulukuu 2025">
            <a:extLst>
              <a:ext uri="{FF2B5EF4-FFF2-40B4-BE49-F238E27FC236}">
                <a16:creationId xmlns:a16="http://schemas.microsoft.com/office/drawing/2014/main" id="{62641D02-AB9A-D437-C872-CC62FED30E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6636511"/>
              </p:ext>
            </p:extLst>
          </p:nvPr>
        </p:nvGraphicFramePr>
        <p:xfrm>
          <a:off x="4710130" y="2121906"/>
          <a:ext cx="3123586" cy="2405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08234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14 (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6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25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20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,5 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,33)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,5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8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,75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17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,58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2,83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,5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2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,5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,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67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0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</a:p>
          <a:p>
            <a:pPr>
              <a:defRPr/>
            </a:pPr>
            <a:r>
              <a:rPr lang="fi-FI" sz="1400">
                <a:latin typeface="Arial"/>
                <a:cs typeface="Arial"/>
              </a:rPr>
              <a:t>-NPS on hyvällä tasolla, vaikka hieman laskenut</a:t>
            </a:r>
            <a:endParaRPr lang="fi-FI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fi-FI" sz="1400">
                <a:latin typeface="Arial"/>
                <a:cs typeface="Arial"/>
              </a:rPr>
              <a:t>-THL mittauksessa keväällä 2024 NPS oli 34 (maan ka 36)</a:t>
            </a:r>
            <a:endParaRPr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fi-FI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fi-FI" sz="1400">
                <a:latin typeface="Arial"/>
                <a:cs typeface="Arial"/>
              </a:rPr>
              <a:t>Vastauksia vähän</a:t>
            </a:r>
            <a:endParaRPr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38554" y="797772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8F2066E-5288-FE7C-6FE3-A617BFB6AC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944" y="3217082"/>
            <a:ext cx="2362994" cy="1181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3E47B019-9E56-C29E-6D61-5372C6434B32}"/>
              </a:ext>
            </a:extLst>
          </p:cNvPr>
          <p:cNvCxnSpPr>
            <a:cxnSpLocks/>
          </p:cNvCxnSpPr>
          <p:nvPr/>
        </p:nvCxnSpPr>
        <p:spPr>
          <a:xfrm flipV="1">
            <a:off x="4908441" y="3627537"/>
            <a:ext cx="115843" cy="618902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Yhteisiä omaisteniltoja järjestetty</a:t>
            </a:r>
          </a:p>
          <a:p>
            <a:pPr marL="285750" indent="-285750">
              <a:buFont typeface="Arial"/>
              <a:buChar char="•"/>
            </a:pPr>
            <a:r>
              <a:rPr lang="fi-FI" sz="1400" err="1">
                <a:cs typeface="Arial"/>
              </a:rPr>
              <a:t>Haipro</a:t>
            </a:r>
            <a:r>
              <a:rPr lang="fi-FI" sz="1400">
                <a:cs typeface="Arial"/>
              </a:rPr>
              <a:t> käytössä</a:t>
            </a:r>
            <a:endParaRPr lang="en-US" sz="1400"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Palautejärjestelmä käytössä</a:t>
            </a: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Asiakkaat mukana RAI arvioinneissa</a:t>
            </a:r>
          </a:p>
          <a:p>
            <a:pPr marL="285750" indent="-285750">
              <a:buFont typeface="Arial"/>
              <a:buChar char="•"/>
            </a:pPr>
            <a:endParaRPr lang="fi-FI" sz="1400"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r>
              <a:rPr lang="fi-FI" sz="1400">
                <a:cs typeface="Arial"/>
              </a:rPr>
              <a:t>Säännöllisiä tapaamisia järjestöjen kanssa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r>
              <a:rPr lang="fi-FI" sz="1400">
                <a:latin typeface="Arial"/>
                <a:cs typeface="Arial"/>
              </a:rPr>
              <a:t>Yhteisiä omaisteniltoja järjestetty</a:t>
            </a:r>
          </a:p>
          <a:p>
            <a:r>
              <a:rPr lang="fi-FI" sz="1400" b="1">
                <a:latin typeface="+mj-lt"/>
              </a:rPr>
              <a:t> </a:t>
            </a:r>
            <a:endParaRPr lang="fi-FI" sz="1400" b="1" i="0">
              <a:effectLst/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endParaRPr kumimoji="0" lang="fi-FI" sz="1400" b="0" i="0" u="none" strike="sng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Koulutusta väkivalta/haasteellisista tilanteista </a:t>
            </a: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Henkilöhälytysten toimivuutta pyritty parantamaan</a:t>
            </a:r>
            <a:endParaRPr lang="en-US" sz="1400"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Parempaa tiedotusta</a:t>
            </a: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Tiivis yhteistyö Asiakas ja palveluohjauksen kanssa</a:t>
            </a: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831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err="1">
                <a:solidFill>
                  <a:schemeClr val="accent5"/>
                </a:solidFill>
              </a:rPr>
              <a:t>Henkilöstömäärä</a:t>
            </a:r>
            <a:endParaRPr lang="sv-SE" sz="1600" b="1">
              <a:solidFill>
                <a:schemeClr val="accent5"/>
              </a:solidFill>
            </a:endParaRPr>
          </a:p>
          <a:p>
            <a:r>
              <a:rPr lang="fi-FI" sz="1400" dirty="0">
                <a:solidFill>
                  <a:schemeClr val="accent5"/>
                </a:solidFill>
              </a:rPr>
              <a:t>Henkilöstö:    1105</a:t>
            </a:r>
            <a:endParaRPr lang="fi-FI" sz="1400" dirty="0">
              <a:solidFill>
                <a:schemeClr val="accent5"/>
              </a:solidFill>
              <a:cs typeface="Arial"/>
            </a:endParaRPr>
          </a:p>
          <a:p>
            <a:endParaRPr lang="fi-FI" sz="1400">
              <a:solidFill>
                <a:schemeClr val="accent5"/>
              </a:solidFill>
              <a:cs typeface="Arial"/>
            </a:endParaRPr>
          </a:p>
          <a:p>
            <a:r>
              <a:rPr lang="fi-FI" sz="1400" dirty="0">
                <a:solidFill>
                  <a:schemeClr val="accent5"/>
                </a:solidFill>
              </a:rPr>
              <a:t>Vakinaiset:  881</a:t>
            </a:r>
            <a:endParaRPr lang="fi-FI" sz="1400" dirty="0">
              <a:solidFill>
                <a:schemeClr val="accent5"/>
              </a:solidFill>
              <a:cs typeface="Arial"/>
            </a:endParaRPr>
          </a:p>
          <a:p>
            <a:r>
              <a:rPr lang="fi-FI" sz="1400" dirty="0">
                <a:solidFill>
                  <a:schemeClr val="accent5"/>
                </a:solidFill>
                <a:cs typeface="Arial"/>
              </a:rPr>
              <a:t> </a:t>
            </a:r>
          </a:p>
          <a:p>
            <a:r>
              <a:rPr lang="fi-FI" sz="1400" dirty="0">
                <a:solidFill>
                  <a:schemeClr val="accent5"/>
                </a:solidFill>
              </a:rPr>
              <a:t>Tilapäiset:  184</a:t>
            </a:r>
            <a:endParaRPr lang="fi-FI" sz="1400" dirty="0">
              <a:solidFill>
                <a:schemeClr val="accent5"/>
              </a:solidFill>
              <a:cs typeface="Arial"/>
            </a:endParaRPr>
          </a:p>
          <a:p>
            <a:endParaRPr lang="fi-FI" sz="1400">
              <a:solidFill>
                <a:schemeClr val="accent5"/>
              </a:solidFill>
              <a:cs typeface="Arial"/>
            </a:endParaRPr>
          </a:p>
          <a:p>
            <a:r>
              <a:rPr lang="fi-FI" sz="1400" dirty="0" err="1">
                <a:solidFill>
                  <a:schemeClr val="accent5"/>
                </a:solidFill>
                <a:cs typeface="Arial"/>
              </a:rPr>
              <a:t>Vov</a:t>
            </a:r>
            <a:r>
              <a:rPr lang="fi-FI" sz="1400" dirty="0">
                <a:solidFill>
                  <a:schemeClr val="accent5"/>
                </a:solidFill>
                <a:cs typeface="Arial"/>
              </a:rPr>
              <a:t>   40</a:t>
            </a:r>
          </a:p>
          <a:p>
            <a:endParaRPr lang="fi-FI" sz="1400" dirty="0">
              <a:solidFill>
                <a:srgbClr val="FF0000"/>
              </a:solidFill>
              <a:cs typeface="Arial"/>
            </a:endParaRPr>
          </a:p>
          <a:p>
            <a:endParaRPr lang="fi-FI" sz="1400">
              <a:solidFill>
                <a:srgbClr val="FF0000"/>
              </a:solidFill>
              <a:cs typeface="Arial"/>
            </a:endParaRPr>
          </a:p>
          <a:p>
            <a:endParaRPr lang="fi-FI" sz="1400">
              <a:solidFill>
                <a:srgbClr val="00A174"/>
              </a:solidFill>
              <a:cs typeface="Arial" panose="020B0604020202020204"/>
            </a:endParaRPr>
          </a:p>
          <a:p>
            <a:endParaRPr lang="en-US" sz="1400">
              <a:cs typeface="Arial" panose="020B060402020202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Työturvallisuusilmoituksia </a:t>
            </a:r>
            <a:r>
              <a:rPr lang="fi-FI" sz="1600" b="1" dirty="0" err="1">
                <a:solidFill>
                  <a:schemeClr val="accent5"/>
                </a:solidFill>
              </a:rPr>
              <a:t>HaiPro</a:t>
            </a:r>
            <a:r>
              <a:rPr lang="fi-FI" sz="1600" b="1" dirty="0">
                <a:solidFill>
                  <a:schemeClr val="accent5"/>
                </a:solidFill>
              </a:rPr>
              <a:t>-järjestelmän kautta: </a:t>
            </a:r>
            <a:r>
              <a:rPr lang="fi-FI" sz="1600" dirty="0"/>
              <a:t>Ilmoitusten</a:t>
            </a:r>
            <a:r>
              <a:rPr lang="fi-FI" sz="1600" baseline="0" dirty="0"/>
              <a:t> määrä:</a:t>
            </a:r>
            <a:r>
              <a:rPr lang="fi-FI" sz="1600" dirty="0"/>
              <a:t> </a:t>
            </a:r>
            <a:r>
              <a:rPr lang="fi-FI" sz="1600" dirty="0">
                <a:cs typeface="Arial"/>
              </a:rPr>
              <a:t>209</a:t>
            </a:r>
            <a:r>
              <a:rPr lang="fi-FI" sz="1600" baseline="0" dirty="0">
                <a:cs typeface="Arial"/>
              </a:rPr>
              <a:t> (</a:t>
            </a:r>
            <a:r>
              <a:rPr lang="fi-FI" sz="1600" dirty="0">
                <a:cs typeface="Arial"/>
              </a:rPr>
              <a:t>189</a:t>
            </a:r>
            <a:r>
              <a:rPr lang="fi-FI" sz="1600" baseline="0" dirty="0">
                <a:cs typeface="Arial"/>
              </a:rPr>
              <a:t>)</a:t>
            </a:r>
            <a:r>
              <a:rPr lang="fi-FI" sz="1600" dirty="0">
                <a:cs typeface="Arial"/>
              </a:rPr>
              <a:t> </a:t>
            </a:r>
            <a:endParaRPr lang="fi-FI" sz="1600" baseline="0" dirty="0">
              <a:cs typeface="Arial"/>
            </a:endParaRPr>
          </a:p>
          <a:p>
            <a:endParaRPr lang="fi-FI" sz="1600">
              <a:cs typeface="Arial"/>
            </a:endParaRPr>
          </a:p>
          <a:p>
            <a:r>
              <a:rPr lang="fi-FI" sz="1600" dirty="0">
                <a:cs typeface="Arial"/>
              </a:rPr>
              <a:t>Yleisimmät ilmoitustyypit:</a:t>
            </a: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Uhka tai väkivalta</a:t>
            </a: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Muu (ilmoitustyyppiä ei löydy listalta)</a:t>
            </a: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Kaatuminen,liukastuminen</a:t>
            </a:r>
            <a:r>
              <a:rPr lang="fi-FI" sz="1600" dirty="0">
                <a:cs typeface="Arial"/>
              </a:rPr>
              <a:t> tai kompastuminen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 </a:t>
            </a:r>
            <a:endParaRPr lang="fi-FI" sz="1600" b="1" baseline="0">
              <a:solidFill>
                <a:schemeClr val="accent5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Kehityskeskustelut</a:t>
            </a: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 ja </a:t>
            </a: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työnohjaukset</a:t>
            </a:r>
            <a:endParaRPr lang="sv-SE" sz="1600">
              <a:solidFill>
                <a:schemeClr val="tx1">
                  <a:lumMod val="49000"/>
                </a:schemeClr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Haiproilmoitusten</a:t>
            </a: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 </a:t>
            </a: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säännöllinen</a:t>
            </a: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 </a:t>
            </a: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läpikäynti</a:t>
            </a: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 ja </a:t>
            </a: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korjaavat</a:t>
            </a: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 </a:t>
            </a: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toimenpiteet</a:t>
            </a:r>
            <a:endParaRPr lang="sv-SE" sz="1600">
              <a:solidFill>
                <a:schemeClr val="tx1">
                  <a:lumMod val="49000"/>
                </a:schemeClr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E-</a:t>
            </a: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passi</a:t>
            </a:r>
            <a:endParaRPr lang="sv-SE" sz="1600">
              <a:solidFill>
                <a:schemeClr val="tx1">
                  <a:lumMod val="49000"/>
                </a:schemeClr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Kehittämispäivät</a:t>
            </a:r>
            <a:endParaRPr lang="sv-SE" sz="1600">
              <a:solidFill>
                <a:schemeClr val="tx1">
                  <a:lumMod val="49000"/>
                </a:schemeClr>
              </a:solidFill>
              <a:cs typeface="Arial"/>
            </a:endParaRPr>
          </a:p>
          <a:p>
            <a:endParaRPr lang="sv-SE" sz="1600">
              <a:solidFill>
                <a:schemeClr val="tx1">
                  <a:lumMod val="49000"/>
                </a:schemeClr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sv-SE" sz="1600">
              <a:solidFill>
                <a:srgbClr val="FF0000"/>
              </a:solidFill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Sairaspoissaolopäivät</a:t>
            </a:r>
            <a:endParaRPr lang="fi-FI" sz="1400" b="1" dirty="0">
              <a:solidFill>
                <a:schemeClr val="accent5"/>
              </a:solidFill>
            </a:endParaRPr>
          </a:p>
          <a:p>
            <a:r>
              <a:rPr lang="fi-FI" b="1" dirty="0">
                <a:cs typeface="Arial"/>
              </a:rPr>
              <a:t>7,8% / palveluksessa olopäivistä</a:t>
            </a:r>
          </a:p>
          <a:p>
            <a:endParaRPr lang="fi-FI" b="1">
              <a:cs typeface="Arial"/>
            </a:endParaRPr>
          </a:p>
          <a:p>
            <a:endParaRPr lang="fi-FI" b="1" dirty="0">
              <a:solidFill>
                <a:srgbClr val="FF0000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87948" y="6138262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14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(4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endParaRPr lang="fi-FI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FA38E8C-55DE-2601-2A95-33229FBC2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515" y="4667330"/>
            <a:ext cx="2752725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038A10DE-6EF2-F790-6829-DA95274C3D0F}"/>
              </a:ext>
            </a:extLst>
          </p:cNvPr>
          <p:cNvCxnSpPr>
            <a:cxnSpLocks/>
          </p:cNvCxnSpPr>
          <p:nvPr/>
        </p:nvCxnSpPr>
        <p:spPr>
          <a:xfrm flipH="1" flipV="1">
            <a:off x="6356436" y="5036225"/>
            <a:ext cx="20441" cy="800371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2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233D02C2F3D148860CE3F6DFEDC733" ma:contentTypeVersion="9" ma:contentTypeDescription="Luo uusi asiakirja." ma:contentTypeScope="" ma:versionID="008117b600aedb780d7bd7bab8071dab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2f5dc4d24a05942136c6a348c0175fb2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cbe4f0d9-fb0d-42e8-a680-6e558966cc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D95391-A324-40AB-8CFB-199C2B5850BE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6</Slides>
  <Notes>2</Notes>
  <HiddenSlides>0</HiddenSlide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OVHP_teema</vt:lpstr>
      <vt:lpstr>1_OVHP_teema</vt:lpstr>
      <vt:lpstr>2_OVHP_teema</vt:lpstr>
      <vt:lpstr>Omavalvonnan seurantatietojen raportointi</vt:lpstr>
      <vt:lpstr>Saatavuus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24</cp:revision>
  <dcterms:created xsi:type="dcterms:W3CDTF">2023-11-14T05:41:58Z</dcterms:created>
  <dcterms:modified xsi:type="dcterms:W3CDTF">2026-02-12T07:56:58Z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