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2E59E-83DB-2913-A4F1-B117B83176D2}" v="107" dt="2025-10-28T13:17:28.131"/>
    <p1510:client id="{B7B487DC-58AF-47BB-9CF6-AD8BC3961B0E}" v="92" dt="2025-10-29T08:19:03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</c:v>
                </c:pt>
                <c:pt idx="1">
                  <c:v>318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  <c:pt idx="2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31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0EB6B6-6454-016E-9FE9-CB4E6C2E75A5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40147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Tulosalue: Päivystystoiminta, Sairaalapalvelut</a:t>
            </a:r>
          </a:p>
          <a:p>
            <a:r>
              <a:rPr lang="fi-FI"/>
              <a:t>Raportoitava ajanjakso: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err="1"/>
              <a:t>Saatavuus</a:t>
            </a:r>
            <a:endParaRPr lang="sv-SE" b="1"/>
          </a:p>
        </p:txBody>
      </p:sp>
      <p:graphicFrame>
        <p:nvGraphicFramePr>
          <p:cNvPr id="3" name="Table 2" descr="Taulukko esittää päivystyksen läpimenoaikoja eri erikoisaloilla. Kirurgian läpimenoaika on 4 tuntia 39 minuuttia, medisiinisen 5 tuntia 16 minuuttia, yleislääketieteen 3 tuntia 32 minuuttia (tavoite alle 2 tuntia) ja pediatrian 2 tuntia 9 minuuttia (tavoite alle 2 tuntia). Tavoite ylittyy yleislääketieteessä ja pediatriassa.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746674"/>
              </p:ext>
            </p:extLst>
          </p:nvPr>
        </p:nvGraphicFramePr>
        <p:xfrm>
          <a:off x="1263358" y="1188722"/>
          <a:ext cx="5385958" cy="240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04595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3081363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Päivytyksen</a:t>
                      </a:r>
                      <a:r>
                        <a:rPr lang="fi-FI" sz="1600"/>
                        <a:t> läpimenoaika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 dirty="0"/>
                        <a:t>Kirurgia</a:t>
                      </a:r>
                    </a:p>
                    <a:p>
                      <a:pPr lvl="0">
                        <a:buNone/>
                      </a:pP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4h  8 min (3h 35min)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/>
                        <a:t>Medisiininen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4h  30 min (3h 40min)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/>
                        <a:t>Yleislääketiede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 21 min(2h 25min)</a:t>
                      </a:r>
                      <a:endParaRPr lang="fi-FI" sz="16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 dirty="0"/>
                        <a:t>Pediatria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2h 36 min (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1h 49min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4" name="Table 3" descr="Ensidon vasteajat&#10;Ydin taajama&#10;Muu taajama&#10;Asuttu maaseutu">
            <a:extLst>
              <a:ext uri="{FF2B5EF4-FFF2-40B4-BE49-F238E27FC236}">
                <a16:creationId xmlns:a16="http://schemas.microsoft.com/office/drawing/2014/main" id="{8117868E-BE0F-07DE-AEAB-9693C5607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917019"/>
              </p:ext>
            </p:extLst>
          </p:nvPr>
        </p:nvGraphicFramePr>
        <p:xfrm>
          <a:off x="6903895" y="1188720"/>
          <a:ext cx="5047384" cy="19311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Ensihoidon vasteajat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Ydintaajama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07:01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10:41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Muu 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09:51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19:54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Asuttu maaseutu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15:49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26:16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Yhteistyö palaverit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Yhteiset tilannekuvat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Yksikön kehittämisprojektit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Koulutukset</a:t>
            </a:r>
          </a:p>
        </p:txBody>
      </p:sp>
      <p:graphicFrame>
        <p:nvGraphicFramePr>
          <p:cNvPr id="7" name="Table 6" descr="Ensihoidon vasteajat kiireettömät tehtävät&#10;">
            <a:extLst>
              <a:ext uri="{FF2B5EF4-FFF2-40B4-BE49-F238E27FC236}">
                <a16:creationId xmlns:a16="http://schemas.microsoft.com/office/drawing/2014/main" id="{B8ACB4E3-CB40-F578-7654-2DB570C30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269829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 err="1"/>
                        <a:t>Ensihoidon</a:t>
                      </a:r>
                      <a:r>
                        <a:rPr lang="sv-SE"/>
                        <a:t> </a:t>
                      </a:r>
                      <a:r>
                        <a:rPr lang="sv-SE" err="1"/>
                        <a:t>vasteajat</a:t>
                      </a:r>
                      <a:r>
                        <a:rPr lang="sv-SE"/>
                        <a:t>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29:17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50:13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432 (401)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11</a:t>
            </a:r>
            <a:r>
              <a:rPr lang="sv-SE" sz="1400" dirty="0"/>
              <a:t> (6)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0 (0)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</a:t>
            </a:r>
            <a:r>
              <a:rPr lang="sv-SE" sz="1400" dirty="0"/>
              <a:t>26 (27)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dirty="0"/>
              <a:t>:  397 (368)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04&#10;Tammikuu-Huhtikuu 2024 349&#10;Tammikuu-Huhtikuu 2025&#10;Toukokuu-Elokuu 2023 245&#10;Toukokuu-Elokuu 2024 318&#10;Toukokuu-Elokuu 2025&#10;Syyskuu-Joulukuu 2023 245&#10;Syyskuu- Joulukuu 2024 306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04733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r>
              <a:rPr lang="fi-FI" sz="1600">
                <a:cs typeface="Arial"/>
              </a:rPr>
              <a:t>Lääke- ja nestehoito</a:t>
            </a:r>
          </a:p>
          <a:p>
            <a:r>
              <a:rPr lang="fi-FI" sz="1600">
                <a:cs typeface="Arial"/>
              </a:rPr>
              <a:t>1. Lääke- ja nestehoito</a:t>
            </a:r>
          </a:p>
          <a:p>
            <a:r>
              <a:rPr lang="fi-FI" sz="1600">
                <a:cs typeface="Arial"/>
              </a:rPr>
              <a:t>2. Tiedonkulku</a:t>
            </a:r>
          </a:p>
          <a:p>
            <a:r>
              <a:rPr lang="fi-FI" sz="1600">
                <a:cs typeface="Arial"/>
              </a:rPr>
              <a:t>3. Hoidon/palvelun järjestelyihin tai saatavuuteen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24&#10;Tammikuu-Huhtikuu 2024 34&#10;Tammikuu-Huhtikuu 2025&#10;Toukokuu-Elokuu 2023 25&#10;Toukokuu-Elokuu 2024 31&#10;Toukokuu-Elokuu 2025&#10;Syyskuu-Joulukuu 2023 36&#10;Syyskuu- Joulukuu 2024 39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043913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35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28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Sisäisten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-ilmoitusten määrä (Tehty päivystystoiminnasta)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696074" y="5474798"/>
            <a:ext cx="2449853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6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432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/401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/>
              <a:t>Henkilöstön informoiminen, ohjeistusten </a:t>
            </a:r>
            <a:r>
              <a:rPr lang="fi-FI" sz="1400" dirty="0" err="1"/>
              <a:t>päivittäminen,koulutukset</a:t>
            </a:r>
            <a:r>
              <a:rPr lang="fi-FI" sz="1400" dirty="0"/>
              <a:t> yhteistyökokoukset</a:t>
            </a:r>
            <a:r>
              <a:rPr lang="fi-FI" sz="1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530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232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16181" y="3627537"/>
            <a:ext cx="390953" cy="6463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50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4,18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3,67)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4,29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3,59)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4,60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</a:t>
            </a:r>
            <a:r>
              <a:rPr lang="fi-FI" sz="1400" b="1" dirty="0">
                <a:solidFill>
                  <a:schemeClr val="accent5"/>
                </a:solidFill>
                <a:latin typeface="Arial" panose="020B0604020202020204"/>
              </a:rPr>
              <a:t>(1-12)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0 (1)</a:t>
            </a:r>
            <a:b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 dirty="0">
                <a:latin typeface="Arial" panose="020B0604020202020204"/>
              </a:rPr>
              <a:t>Lääkärilinja 12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(36</a:t>
            </a:r>
            <a:r>
              <a:rPr lang="fi-FI" sz="1400" dirty="0">
                <a:latin typeface="Arial" panose="020B0604020202020204"/>
              </a:rPr>
              <a:t>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chemeClr val="accent5"/>
                </a:solidFill>
                <a:latin typeface="Arial" panose="020B0604020202020204"/>
              </a:rPr>
              <a:t>Kantelut (1-12)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Hoitolija:0 </a:t>
            </a:r>
            <a:r>
              <a:rPr lang="fi-FI" sz="1400" dirty="0">
                <a:latin typeface="Arial" panose="020B0604020202020204"/>
              </a:rPr>
              <a:t>(0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 dirty="0">
                <a:latin typeface="Arial" panose="020B0604020202020204"/>
              </a:rPr>
              <a:t>Lääkärilinja: 0 (4)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</a:t>
            </a:r>
          </a:p>
          <a:p>
            <a:r>
              <a:rPr lang="fi-FI" sz="1400">
                <a:latin typeface="+mj-lt"/>
              </a:rPr>
              <a:t>Hoitolinjauksista keskustellaan asiakkaan/ potilaan kanssa aina kun se on hoidon kannalta mahdollista</a:t>
            </a:r>
          </a:p>
          <a:p>
            <a:endParaRPr lang="fi-FI" sz="1400" b="1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Olga työntekijät käyvät säännöllisesti päivystyksessä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Ei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en-US" sz="1400" dirty="0">
              <a:cs typeface="Arial"/>
            </a:endParaRPr>
          </a:p>
          <a:p>
            <a:r>
              <a:rPr lang="en-US" sz="1400" dirty="0" err="1">
                <a:cs typeface="Arial"/>
              </a:rPr>
              <a:t>Prosessien</a:t>
            </a:r>
            <a:r>
              <a:rPr lang="en-US" sz="1400" dirty="0">
                <a:cs typeface="Arial"/>
              </a:rPr>
              <a:t> </a:t>
            </a:r>
            <a:r>
              <a:rPr lang="en-US" sz="1400" dirty="0" err="1">
                <a:cs typeface="Arial"/>
              </a:rPr>
              <a:t>kehittäminen</a:t>
            </a:r>
            <a:r>
              <a:rPr lang="en-US" sz="1400" dirty="0">
                <a:cs typeface="Arial"/>
              </a:rPr>
              <a:t>, </a:t>
            </a:r>
            <a:r>
              <a:rPr lang="en-US" sz="1400" dirty="0" err="1">
                <a:cs typeface="Arial"/>
              </a:rPr>
              <a:t>henkilöstön</a:t>
            </a:r>
            <a:r>
              <a:rPr lang="en-US" sz="1400" dirty="0">
                <a:cs typeface="Arial"/>
              </a:rPr>
              <a:t> </a:t>
            </a:r>
            <a:r>
              <a:rPr lang="en-US" sz="1400" dirty="0" err="1">
                <a:cs typeface="Arial"/>
              </a:rPr>
              <a:t>informointi</a:t>
            </a:r>
            <a:r>
              <a:rPr lang="en-US" sz="1400" dirty="0">
                <a:cs typeface="Arial"/>
              </a:rPr>
              <a:t>, </a:t>
            </a:r>
            <a:r>
              <a:rPr lang="en-US" sz="1400" dirty="0" err="1">
                <a:cs typeface="Arial"/>
              </a:rPr>
              <a:t>koulutukset</a:t>
            </a:r>
            <a:r>
              <a:rPr lang="en-US" sz="1400" dirty="0">
                <a:cs typeface="Arial"/>
              </a:rPr>
              <a:t> ja </a:t>
            </a:r>
            <a:r>
              <a:rPr lang="en-US" sz="1400" dirty="0" err="1">
                <a:cs typeface="Arial"/>
              </a:rPr>
              <a:t>perhdyttäminen</a:t>
            </a:r>
            <a:r>
              <a:rPr lang="en-US" sz="1400" dirty="0">
                <a:cs typeface="Arial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endParaRPr lang="sv-SE" sz="1600" b="1" dirty="0">
              <a:solidFill>
                <a:schemeClr val="accent5"/>
              </a:solidFill>
            </a:endParaRP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Budjetoidut vakanssit hoito % mukaan: 331,5(366,1)</a:t>
            </a:r>
            <a:endParaRPr lang="en-US" sz="1600" dirty="0"/>
          </a:p>
          <a:p>
            <a:endParaRPr lang="fi-FI" sz="1600" dirty="0">
              <a:latin typeface="Arial"/>
              <a:ea typeface="Segoe UI"/>
              <a:cs typeface="Segoe UI"/>
            </a:endParaRPr>
          </a:p>
          <a:p>
            <a:r>
              <a:rPr lang="fi-FI" sz="1600" dirty="0"/>
              <a:t>Täyttämättömät vakanssit: 78,3</a:t>
            </a:r>
            <a:r>
              <a:rPr lang="en-US" sz="1400" dirty="0"/>
              <a:t> </a:t>
            </a:r>
            <a:br>
              <a:rPr lang="en-US" sz="1400" dirty="0"/>
            </a:br>
            <a:endParaRPr lang="en-US" sz="1400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baseline="0" dirty="0"/>
              <a:t>Tapaturmailmoitusten määrä:47</a:t>
            </a:r>
            <a:r>
              <a:rPr lang="fi-FI" sz="1600" dirty="0"/>
              <a:t>(89)</a:t>
            </a:r>
            <a:endParaRPr lang="fi-FI" sz="1600" baseline="0" dirty="0">
              <a:cs typeface="Arial"/>
            </a:endParaRPr>
          </a:p>
          <a:p>
            <a:endParaRPr lang="fi-FI" sz="1600" baseline="0" dirty="0"/>
          </a:p>
          <a:p>
            <a:r>
              <a:rPr lang="fi-FI" sz="1600" dirty="0"/>
              <a:t>Yleisimmät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latin typeface="Arial"/>
                <a:cs typeface="Arial"/>
              </a:rPr>
              <a:t>Läheltä piti uhka</a:t>
            </a:r>
            <a:r>
              <a:rPr lang="fi-FI" sz="1600" b="0" i="0" u="none" strike="noStrike" dirty="0">
                <a:effectLst/>
                <a:latin typeface="Arial"/>
                <a:cs typeface="Arial"/>
              </a:rPr>
              <a:t> tai väkivalta</a:t>
            </a:r>
          </a:p>
          <a:p>
            <a:pPr marL="342900" indent="-342900">
              <a:buFontTx/>
              <a:buAutoNum type="arabicPeriod"/>
            </a:pPr>
            <a:r>
              <a:rPr lang="fi-FI" sz="1600" dirty="0"/>
              <a:t>Työtapaturma/ Väkivaltatilanne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cs typeface="Arial" panose="020B0604020202020204"/>
              </a:rPr>
              <a:t>Muu vaaratyyppi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 dirty="0">
              <a:solidFill>
                <a:schemeClr val="accent5"/>
              </a:solidFill>
            </a:endParaRPr>
          </a:p>
          <a:p>
            <a:r>
              <a:rPr lang="fi-FI" dirty="0">
                <a:solidFill>
                  <a:schemeClr val="accent4"/>
                </a:solidFill>
                <a:cs typeface="Arial"/>
              </a:rPr>
              <a:t>4.85 ( 4,25)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r>
              <a:rPr lang="sv-SE" err="1"/>
              <a:t>PS</a:t>
            </a:r>
            <a:endParaRPr lang="sv-SE"/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44571" y="5309388"/>
            <a:ext cx="558253" cy="6342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59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</a:p>
          <a:p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>
                <a:cs typeface="Arial"/>
              </a:rPr>
              <a:t>Kehityskeskustelut, säännölliset työpaikkapalaverit, koulutukset, kehittämisprojektit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EDEF4-B537-4683-BA05-C82E9BB9D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19574" y="4724397"/>
            <a:ext cx="2942633" cy="14590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1CF3975-3914-3A72-AF56-E6BB87508C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415645" y="4647208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10" name="Straight Arrow Connector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1A874AA6-4871-5F08-9CAC-C26222473AE4}"/>
              </a:ext>
            </a:extLst>
          </p:cNvPr>
          <p:cNvCxnSpPr>
            <a:cxnSpLocks/>
          </p:cNvCxnSpPr>
          <p:nvPr/>
        </p:nvCxnSpPr>
        <p:spPr>
          <a:xfrm flipV="1">
            <a:off x="9983873" y="5862918"/>
            <a:ext cx="746880" cy="1882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414B769-0AE0-D230-75CE-E66F33DEEA07}"/>
              </a:ext>
            </a:extLst>
          </p:cNvPr>
          <p:cNvSpPr txBox="1"/>
          <p:nvPr/>
        </p:nvSpPr>
        <p:spPr>
          <a:xfrm>
            <a:off x="9174295" y="605117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93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(48)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860ce605937f6a65c9928c83f10c824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09e27b6a82dc7b00917cc56a47422fe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3267D2B-36BA-4139-8394-DD93E65BC1CD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110</TotalTime>
  <Words>518</Words>
  <Application>Microsoft Office PowerPoint</Application>
  <PresentationFormat>Widescreen</PresentationFormat>
  <Paragraphs>133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OVHP_teema</vt:lpstr>
      <vt:lpstr>1_OVHP_teema</vt:lpstr>
      <vt:lpstr>Omavalvonnan seuratatietojen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16</cp:revision>
  <dcterms:created xsi:type="dcterms:W3CDTF">2023-11-14T05:41:58Z</dcterms:created>
  <dcterms:modified xsi:type="dcterms:W3CDTF">2026-02-16T07:27:42Z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