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256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C3EC76-FA64-87BD-0A85-C4E6279AA314}" v="53" dt="2026-02-16T17:08:41.991"/>
    <p1510:client id="{1EB66AE6-59E3-A521-94C6-5538CA4C5C0F}" v="9" dt="2026-02-16T17:09:31.259"/>
    <p1510:client id="{4C1B2993-40A9-EFED-7EEB-CE2B90400505}" v="211" dt="2026-02-17T12:24:25.249"/>
    <p1510:client id="{6D700F22-9356-6B96-2F62-3BFA014ABC81}" v="206" dt="2026-02-16T17:36:09.458"/>
    <p1510:client id="{F501AA20-6AB7-59F8-1372-C33F7AC17E49}" v="392" dt="2026-02-17T09:57:16.550"/>
    <p1510:client id="{F8D6E955-EABB-42E8-B12D-4DBD42231B45}" v="10" dt="2026-02-17T12:20:55.9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2635" y="98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</c:v>
                </c:pt>
                <c:pt idx="1">
                  <c:v>62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51</c:v>
                </c:pt>
                <c:pt idx="1">
                  <c:v>47</c:v>
                </c:pt>
                <c:pt idx="2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17.2.2026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191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ohjanmaanhyvinvointi.fi/nain-toimimme/asiakkaan-ja-potilaan-oikeudet/hoidon-saatavuus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</a:t>
            </a:r>
            <a:r>
              <a:rPr lang="fi-FI" sz="4800" err="1"/>
              <a:t>seuratatietojen</a:t>
            </a:r>
            <a:r>
              <a:rPr lang="fi-FI" sz="4800"/>
              <a:t>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Leikkaustoiminta, Sairaalapalvelut</a:t>
            </a:r>
          </a:p>
          <a:p>
            <a:r>
              <a:rPr lang="fi-FI"/>
              <a:t>Raportoitava ajanjakso: 9-12.2025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Henkilöstön turvallisuuskuva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arvo ilmoitetaan suluissa.</a:t>
            </a: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sv-SE" b="1" err="1"/>
              <a:t>Saatavuus</a:t>
            </a:r>
            <a:endParaRPr lang="sv-SE" b="1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398292" y="3905328"/>
            <a:ext cx="5283466" cy="2538859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FDF90-24A6-3CB0-80FA-91DA398AB155}"/>
              </a:ext>
            </a:extLst>
          </p:cNvPr>
          <p:cNvSpPr txBox="1">
            <a:spLocks/>
          </p:cNvSpPr>
          <p:nvPr/>
        </p:nvSpPr>
        <p:spPr>
          <a:xfrm>
            <a:off x="1409146" y="3951287"/>
            <a:ext cx="5283466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r>
              <a:rPr lang="fi-FI" sz="1400">
                <a:solidFill>
                  <a:schemeClr val="tx2">
                    <a:lumMod val="75000"/>
                  </a:schemeClr>
                </a:solidFill>
                <a:cs typeface="Arial"/>
              </a:rPr>
              <a:t>Työ leikkaussalien käyttöasteen parantamiseksi jatkuu. </a:t>
            </a:r>
          </a:p>
          <a:p>
            <a:endParaRPr lang="fi-FI" sz="1400">
              <a:solidFill>
                <a:schemeClr val="tx2">
                  <a:lumMod val="75000"/>
                </a:schemeClr>
              </a:solidFill>
              <a:cs typeface="Arial"/>
            </a:endParaRPr>
          </a:p>
          <a:p>
            <a:r>
              <a:rPr lang="fi-FI" sz="1400">
                <a:solidFill>
                  <a:schemeClr val="tx2">
                    <a:lumMod val="75000"/>
                  </a:schemeClr>
                </a:solidFill>
                <a:cs typeface="Arial"/>
              </a:rPr>
              <a:t>Leikkaussalien jako erikoisalojen kesken tehdään tarpeen (jonotilanteen) ja resurssin perusteella. Salijakoa arvioidaan ja päivitetään 2-3 kertaa vuodessa. </a:t>
            </a: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7FFF1DA-102C-2336-311F-B806A2C69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150099"/>
              </p:ext>
            </p:extLst>
          </p:nvPr>
        </p:nvGraphicFramePr>
        <p:xfrm>
          <a:off x="6813921" y="1597021"/>
          <a:ext cx="5090864" cy="158806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36648">
                  <a:extLst>
                    <a:ext uri="{9D8B030D-6E8A-4147-A177-3AD203B41FA5}">
                      <a16:colId xmlns:a16="http://schemas.microsoft.com/office/drawing/2014/main" val="3519582195"/>
                    </a:ext>
                  </a:extLst>
                </a:gridCol>
                <a:gridCol w="2954216">
                  <a:extLst>
                    <a:ext uri="{9D8B030D-6E8A-4147-A177-3AD203B41FA5}">
                      <a16:colId xmlns:a16="http://schemas.microsoft.com/office/drawing/2014/main" val="2803137049"/>
                    </a:ext>
                  </a:extLst>
                </a:gridCol>
              </a:tblGrid>
              <a:tr h="429825">
                <a:tc>
                  <a:txBody>
                    <a:bodyPr/>
                    <a:lstStyle/>
                    <a:p>
                      <a:r>
                        <a:rPr lang="fi-FI" sz="1600" err="1"/>
                        <a:t>Siirretut</a:t>
                      </a:r>
                      <a:r>
                        <a:rPr lang="fi-FI" sz="1600" baseline="0"/>
                        <a:t> ja peruutetut ajat 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/>
                        <a:t>Määrä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405046"/>
                  </a:ext>
                </a:extLst>
              </a:tr>
              <a:tr h="429825">
                <a:tc>
                  <a:txBody>
                    <a:bodyPr/>
                    <a:lstStyle/>
                    <a:p>
                      <a:r>
                        <a:rPr lang="fi-FI" sz="1600"/>
                        <a:t>Organisaatiosta johtuvat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Tietoa ei saatavilla</a:t>
                      </a:r>
                      <a:endParaRPr lang="en-US" err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724946"/>
                  </a:ext>
                </a:extLst>
              </a:tr>
              <a:tr h="429825">
                <a:tc>
                  <a:txBody>
                    <a:bodyPr/>
                    <a:lstStyle/>
                    <a:p>
                      <a:r>
                        <a:rPr lang="fi-FI" sz="1600"/>
                        <a:t>Potilaasta johtuvat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Tietoa ei saatavilla</a:t>
                      </a:r>
                      <a:endParaRPr lang="en-US" err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934689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398292" y="2076639"/>
            <a:ext cx="51397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Erikoisalakohtaisen jonotilanteen sekä hoitotakuun toteutumisen tiedot löytyvät Pohjanmaan hyvinvointialueen verkkosivuilta. Tiedot päivitetään kuukausittain</a:t>
            </a:r>
            <a:r>
              <a:rPr lang="fi-FI" sz="1600">
                <a:solidFill>
                  <a:schemeClr val="bg1"/>
                </a:solidFill>
              </a:rPr>
              <a:t>.</a:t>
            </a:r>
          </a:p>
          <a:p>
            <a:r>
              <a:rPr lang="fi-FI" sz="1600">
                <a:solidFill>
                  <a:schemeClr val="bg1"/>
                </a:solidFill>
                <a:hlinkClick r:id="rId2"/>
              </a:rPr>
              <a:t>Lue lisää hoidon saatavuudesta ja odotusajoista.</a:t>
            </a:r>
            <a:endParaRPr lang="fi-FI" sz="160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E576D7-C5DB-4FFE-8114-22DD6769B7F6}"/>
              </a:ext>
            </a:extLst>
          </p:cNvPr>
          <p:cNvSpPr txBox="1"/>
          <p:nvPr/>
        </p:nvSpPr>
        <p:spPr>
          <a:xfrm>
            <a:off x="1398292" y="1509304"/>
            <a:ext cx="5272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err="1">
                <a:solidFill>
                  <a:schemeClr val="tx2">
                    <a:lumMod val="50000"/>
                  </a:schemeClr>
                </a:solidFill>
              </a:rPr>
              <a:t>Hoitoonpääsy</a:t>
            </a:r>
            <a:r>
              <a:rPr lang="fi-FI" b="1">
                <a:solidFill>
                  <a:schemeClr val="tx2">
                    <a:lumMod val="50000"/>
                  </a:schemeClr>
                </a:solidFill>
              </a:rPr>
              <a:t> terveyspalveluissa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02093" y="3951287"/>
            <a:ext cx="2804984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b="1">
                <a:solidFill>
                  <a:schemeClr val="accent4">
                    <a:lumMod val="75000"/>
                  </a:schemeClr>
                </a:solidFill>
              </a:rPr>
              <a:t>Peruuttamattomat ajat </a:t>
            </a:r>
          </a:p>
          <a:p>
            <a:pPr algn="ctr"/>
            <a:endParaRPr lang="fi-FI" b="1">
              <a:solidFill>
                <a:schemeClr val="accent4"/>
              </a:solidFill>
            </a:endParaRPr>
          </a:p>
          <a:p>
            <a:pPr algn="ctr"/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(potilas ei peruuta aikaa, ei saavu toimenpiteeseen)</a:t>
            </a:r>
            <a:endParaRPr lang="fi-FI" b="1">
              <a:solidFill>
                <a:schemeClr val="tx2">
                  <a:lumMod val="75000"/>
                </a:schemeClr>
              </a:solidFill>
              <a:cs typeface="Arial"/>
            </a:endParaRPr>
          </a:p>
          <a:p>
            <a:pPr algn="ctr"/>
            <a:endParaRPr lang="fi-FI" b="1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Tietoa ei saatavilla(10)</a:t>
            </a:r>
            <a:endParaRPr lang="fi-FI" b="1">
              <a:solidFill>
                <a:schemeClr val="tx2">
                  <a:lumMod val="75000"/>
                </a:schemeClr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31.12..2025</a:t>
            </a:r>
          </a:p>
          <a:p>
            <a:pPr>
              <a:lnSpc>
                <a:spcPct val="150000"/>
              </a:lnSpc>
            </a:pPr>
            <a:r>
              <a:rPr lang="sv-SE" sz="1400" b="1" err="1"/>
              <a:t>Kaikki</a:t>
            </a:r>
            <a:r>
              <a:rPr lang="sv-SE" sz="1400" b="1"/>
              <a:t> </a:t>
            </a:r>
            <a:r>
              <a:rPr lang="sv-SE" sz="1400" b="1" err="1"/>
              <a:t>ilmoitukset</a:t>
            </a:r>
            <a:r>
              <a:rPr lang="sv-SE" sz="1400" b="1"/>
              <a:t>: 56</a:t>
            </a:r>
            <a:r>
              <a:rPr lang="sv-SE" sz="1400"/>
              <a:t> (47)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käsittelyä</a:t>
            </a:r>
            <a:r>
              <a:rPr lang="sv-SE" sz="1400" b="1"/>
              <a:t>: 11</a:t>
            </a:r>
            <a:r>
              <a:rPr lang="sv-SE" sz="1400"/>
              <a:t> (17)</a:t>
            </a:r>
            <a:endParaRPr lang="en-US" sz="1400"/>
          </a:p>
          <a:p>
            <a:pPr>
              <a:lnSpc>
                <a:spcPct val="150000"/>
              </a:lnSpc>
            </a:pPr>
            <a:r>
              <a:rPr lang="sv-SE" sz="1400" b="1" err="1"/>
              <a:t>Odottaa</a:t>
            </a:r>
            <a:r>
              <a:rPr lang="sv-SE" sz="1400" b="1"/>
              <a:t> </a:t>
            </a:r>
            <a:r>
              <a:rPr lang="sv-SE" sz="1400" b="1" err="1"/>
              <a:t>lisätietoa</a:t>
            </a:r>
            <a:r>
              <a:rPr lang="sv-SE" sz="1400" b="1"/>
              <a:t>: 3</a:t>
            </a:r>
            <a:r>
              <a:rPr lang="sv-SE" sz="1400"/>
              <a:t> (0)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err="1"/>
              <a:t>Käsittelyssä</a:t>
            </a:r>
            <a:r>
              <a:rPr lang="sv-SE" sz="1400" b="1"/>
              <a:t>: 8</a:t>
            </a:r>
            <a:r>
              <a:rPr lang="sv-SE" sz="1400"/>
              <a:t> (14)</a:t>
            </a:r>
            <a:br>
              <a:rPr lang="sv-SE" sz="1400"/>
            </a:br>
            <a:r>
              <a:rPr lang="sv-SE" sz="1400" b="1" err="1"/>
              <a:t>Valmis</a:t>
            </a:r>
            <a:r>
              <a:rPr lang="sv-SE" sz="1400" b="1"/>
              <a:t>: 35</a:t>
            </a:r>
            <a:r>
              <a:rPr lang="sv-SE" sz="1400"/>
              <a:t> (16)</a:t>
            </a:r>
            <a:endParaRPr lang="en-US" sz="1400"/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Taulukko Vaaratapahtumailmoitusten määrä &#10;Tammikuu-Huhtikuu 2023 304&#10;Tammikuu-Huhtikuu 2024 349&#10;Tammikuu-Huhtikuu 2025&#10;Toukokuu-Elokuu 2023 245&#10;Toukokuu-Elokuu 2024 318&#10;Toukokuu-Elokuu 2025&#10;Syyskuu-Joulukuu 2023 245&#10;Syyskuu- Joulukuu 2024 306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7832915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Yleisimmät ilmoitustyypit henkilökunta:</a:t>
            </a:r>
          </a:p>
          <a:p>
            <a:endParaRPr lang="fi-FI" sz="1600">
              <a:cs typeface="Arial"/>
            </a:endParaRPr>
          </a:p>
          <a:p>
            <a:pPr marL="342900" indent="-342900">
              <a:buFontTx/>
              <a:buAutoNum type="arabicPeriod"/>
            </a:pPr>
            <a:r>
              <a:rPr lang="fi-FI" sz="1600">
                <a:cs typeface="Arial"/>
              </a:rPr>
              <a:t>Lääke- ja nestehoitoon, varjo- tai merkkiaineeseen liittyvä</a:t>
            </a: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Tiedon kulkuun tai tiedonhallintaan</a:t>
            </a: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Operatiiviseen toimenpiteeseen liittyvä</a:t>
            </a:r>
            <a:br>
              <a:rPr lang="fi-FI" sz="1600">
                <a:cs typeface="Arial"/>
              </a:rPr>
            </a:br>
            <a:r>
              <a:rPr lang="sv-SE" sz="1600">
                <a:cs typeface="Arial"/>
              </a:rPr>
              <a:t>Förknippad med operativ åtgärd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 ja omaisten tekemät 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4" name="Chart 3" descr="Taulukko Asiakkaiden vaaratapahtumailmoitusten määrä &#10;Tammikuu-Huhtikuu 2023 24&#10;Tammikuu-Huhtikuu 2024 34&#10;Tammikuu-Huhtikuu 2025&#10;Toukokuu-Elokuu 2023 25&#10;Toukokuu-Elokuu 2024 31&#10;Toukokuu-Elokuu 2025&#10;Syyskuu-Joulukuu 2023 36&#10;Syyskuu- Joulukuu 2024 39&#10;Syyskuu- Joulukuu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497630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5</a:t>
            </a:r>
            <a:r>
              <a:rPr kumimoji="0" lang="fi-FI" sz="2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cs typeface="Arial"/>
              </a:rPr>
              <a:t> </a:t>
            </a: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(9)</a:t>
            </a:r>
            <a:endParaRPr kumimoji="0" lang="fi-FI" sz="2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i-FI" sz="1600" b="1">
                <a:solidFill>
                  <a:schemeClr val="accent5"/>
                </a:solidFill>
              </a:rPr>
              <a:t>Korvatut potilasvahingot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716315" y="5462096"/>
            <a:ext cx="244985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400">
                <a:solidFill>
                  <a:srgbClr val="213A8F"/>
                </a:solidFill>
                <a:latin typeface="Arial" panose="020B0604020202020204"/>
                <a:cs typeface="Arial"/>
              </a:rPr>
              <a:t>6 (3)</a:t>
            </a:r>
            <a:endParaRPr kumimoji="0" lang="en-US" sz="20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400"/>
              <a:t>Ohjeistusten tarkistus ja päivystys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Arrow Connector 30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8DED113F-1027-50C0-EA5A-A17F76B78E88}"/>
              </a:ext>
            </a:extLst>
          </p:cNvPr>
          <p:cNvCxnSpPr>
            <a:cxnSpLocks/>
          </p:cNvCxnSpPr>
          <p:nvPr/>
        </p:nvCxnSpPr>
        <p:spPr>
          <a:xfrm flipV="1">
            <a:off x="4978400" y="3965331"/>
            <a:ext cx="657469" cy="28110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fi-FI" sz="1600" dirty="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190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 (113)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0F8D7F4-95F4-6E7C-A57A-73D44C031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675" t="2749" r="15987" b="36779"/>
          <a:stretch/>
        </p:blipFill>
        <p:spPr>
          <a:xfrm>
            <a:off x="3529552" y="2970236"/>
            <a:ext cx="2942633" cy="145904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B697E71B-67CA-42E5-918D-0BE42D6AF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521954" y="3281017"/>
            <a:ext cx="641268" cy="2909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4" name="Straight Arrow Connector 33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DE86B21C-FB27-325C-73CB-4DEE3CC5E31A}"/>
              </a:ext>
            </a:extLst>
          </p:cNvPr>
          <p:cNvCxnSpPr>
            <a:cxnSpLocks/>
          </p:cNvCxnSpPr>
          <p:nvPr/>
        </p:nvCxnSpPr>
        <p:spPr>
          <a:xfrm flipV="1">
            <a:off x="4978400" y="4151870"/>
            <a:ext cx="657469" cy="9457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93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(91)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4,78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4,79)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4,65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4,68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4.68</a:t>
            </a:r>
            <a:endParaRPr lang="fi-FI" sz="1400" b="1">
              <a:solidFill>
                <a:srgbClr val="213A8F"/>
              </a:solidFill>
              <a:latin typeface="Calibri" panose="020F0502020204030204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(</a:t>
            </a:r>
            <a:r>
              <a:rPr lang="en-US" sz="1400" b="1">
                <a:solidFill>
                  <a:srgbClr val="213A8F"/>
                </a:solidFill>
                <a:latin typeface="Calibri" panose="020F0502020204030204"/>
              </a:rPr>
              <a:t>4,66)</a:t>
            </a:r>
            <a:endParaRPr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4,73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4,72)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4,86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4,81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4,90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4,89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390876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Positiivinen palaute</a:t>
            </a:r>
          </a:p>
          <a:p>
            <a:endParaRPr lang="fi-FI" sz="1400"/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Ystävällinen ja asiantunteva henkilökunta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Erinomainen hoito ja palvelu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i-FI" sz="1200">
                <a:solidFill>
                  <a:srgbClr val="213A8F"/>
                </a:solidFill>
                <a:latin typeface="Arial" panose="020B0604020202020204"/>
                <a:ea typeface="+mn-lt"/>
                <a:cs typeface="Arial" panose="020B0604020202020204"/>
              </a:rPr>
              <a:t>Vahva luottamus ja turvallisuuden tunne</a:t>
            </a:r>
          </a:p>
          <a:p>
            <a:pPr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Negatiivinen palaute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Odotusaika voi pitkittyä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Kommunikaatio ja tiedon jakaminen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2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Kivun hallinta ei ollut riittävää</a:t>
            </a:r>
          </a:p>
          <a:p>
            <a:endParaRPr lang="fi-FI" sz="1400" b="1">
              <a:cs typeface="Arial"/>
            </a:endParaRPr>
          </a:p>
          <a:p>
            <a:endParaRPr lang="fi-FI" sz="1400" b="1">
              <a:cs typeface="Arial"/>
            </a:endParaRPr>
          </a:p>
          <a:p>
            <a:endParaRPr lang="fi-FI" sz="1400" b="1">
              <a:cs typeface="Arial"/>
            </a:endParaRPr>
          </a:p>
          <a:p>
            <a:endParaRPr lang="fi-FI" sz="1400"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442174" y="5025662"/>
            <a:ext cx="18205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Muistutukset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367276" y="5535667"/>
            <a:ext cx="1962321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Hoitolinja: </a:t>
            </a:r>
            <a:r>
              <a:rPr lang="fi-FI" sz="1400">
                <a:latin typeface="Arial" panose="020B0604020202020204"/>
              </a:rPr>
              <a:t>0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</a:t>
            </a:r>
            <a:r>
              <a:rPr lang="fi-FI" sz="1400">
                <a:latin typeface="Arial" panose="020B0604020202020204"/>
              </a:rPr>
              <a:t>(0)</a:t>
            </a:r>
            <a:br>
              <a:rPr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lang="fi-FI" sz="1400">
                <a:latin typeface="Arial" panose="020B0604020202020204"/>
              </a:rPr>
              <a:t>Lääkärilinja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400">
                <a:latin typeface="Arial" panose="020B0604020202020204"/>
              </a:rPr>
              <a:t>2 0)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937910F3-3A93-2051-C0E5-362022F08C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292822" y="5025662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chemeClr val="accent5"/>
                </a:solidFill>
                <a:latin typeface="Arial" panose="020B0604020202020204"/>
              </a:rPr>
              <a:t>Kantelut (lkm)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69C7632-2037-DC81-7947-77FA212BAD9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25042" y="5536946"/>
            <a:ext cx="2012380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Hoitolija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0 </a:t>
            </a:r>
            <a:r>
              <a:rPr lang="fi-FI" sz="1400">
                <a:latin typeface="Arial" panose="020B0604020202020204"/>
              </a:rPr>
              <a:t>(0)</a:t>
            </a:r>
            <a:br>
              <a:rPr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lang="fi-FI" sz="1400">
                <a:latin typeface="Arial" panose="020B0604020202020204"/>
              </a:rPr>
              <a:t>Lääkärilinja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400">
                <a:latin typeface="Arial" panose="020B0604020202020204"/>
              </a:rPr>
              <a:t>0 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</a:t>
            </a:r>
            <a:r>
              <a:rPr lang="fi-FI" sz="1400">
                <a:latin typeface="Arial" panose="020B0604020202020204"/>
              </a:rPr>
              <a:t>0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Oval 7">
            <a:extLst>
              <a:ext uri="{FF2B5EF4-FFF2-40B4-BE49-F238E27FC236}">
                <a16:creationId xmlns:a16="http://schemas.microsoft.com/office/drawing/2014/main" id="{B26A1A60-07B7-C2AC-06A5-7A7EE9B751B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905688" y="4229865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4,77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4,79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4,77</a:t>
            </a:r>
            <a:endParaRPr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4,79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</a:t>
            </a:r>
          </a:p>
          <a:p>
            <a:r>
              <a:rPr lang="fi-FI" sz="1400">
                <a:latin typeface="+mj-lt"/>
              </a:rPr>
              <a:t>- </a:t>
            </a:r>
            <a:r>
              <a:rPr lang="fi-FI" sz="1400" err="1">
                <a:latin typeface="+mj-lt"/>
              </a:rPr>
              <a:t>Buddy</a:t>
            </a:r>
            <a:r>
              <a:rPr lang="fi-FI" sz="1400">
                <a:latin typeface="+mj-lt"/>
              </a:rPr>
              <a:t> Healthcare (</a:t>
            </a:r>
            <a:r>
              <a:rPr lang="fi-FI" sz="1400" err="1">
                <a:latin typeface="+mj-lt"/>
              </a:rPr>
              <a:t>Helppari</a:t>
            </a:r>
            <a:r>
              <a:rPr lang="fi-FI" sz="1400">
                <a:latin typeface="+mj-lt"/>
              </a:rPr>
              <a:t>) sovellus sekä aikuispotilaille, että lapsipotilaiden vanhemmille.</a:t>
            </a:r>
          </a:p>
          <a:p>
            <a:r>
              <a:rPr lang="fi-FI" sz="1400">
                <a:latin typeface="+mj-lt"/>
              </a:rPr>
              <a:t>- Palautteiden avulla parannetaan toimintaa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pPr fontAlgn="base"/>
            <a:endParaRPr lang="fi-FI" sz="140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  <a:endParaRPr lang="fi-FI" sz="1400" b="1">
              <a:solidFill>
                <a:schemeClr val="accent5"/>
              </a:solidFill>
              <a:latin typeface="+mj-lt"/>
              <a:cs typeface="Arial"/>
            </a:endParaRPr>
          </a:p>
          <a:p>
            <a:endParaRPr lang="fi-FI" sz="1400" b="1">
              <a:solidFill>
                <a:schemeClr val="accent5"/>
              </a:solidFill>
              <a:latin typeface="+mj-lt"/>
            </a:endParaRPr>
          </a:p>
          <a:p>
            <a:endParaRPr lang="fi-FI" sz="1400">
              <a:latin typeface="+mj-lt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fi-FI" sz="1400">
                <a:latin typeface="+mj-lt"/>
              </a:rPr>
              <a:t>Yhteistyön tehostaminen </a:t>
            </a:r>
            <a:endParaRPr lang="fi-FI" sz="1400">
              <a:latin typeface="+mj-lt"/>
              <a:cs typeface="Arial"/>
            </a:endParaRPr>
          </a:p>
          <a:p>
            <a:pPr marL="285750" indent="-285750">
              <a:buChar char="-"/>
            </a:pPr>
            <a:r>
              <a:rPr lang="fi-FI" sz="1400">
                <a:cs typeface="Arial"/>
              </a:rPr>
              <a:t>Ohjeistusten päivittäminen</a:t>
            </a:r>
          </a:p>
          <a:p>
            <a:pPr marL="285750" indent="-285750">
              <a:buChar char="-"/>
            </a:pPr>
            <a:r>
              <a:rPr lang="fi-FI" sz="1400">
                <a:cs typeface="Arial"/>
              </a:rPr>
              <a:t>Prosessien kehittäminen</a:t>
            </a:r>
          </a:p>
          <a:p>
            <a:endParaRPr lang="en-US" sz="140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endParaRPr lang="en-US" sz="1400" b="1">
              <a:solidFill>
                <a:srgbClr val="00A174"/>
              </a:solidFill>
              <a:latin typeface="Arial" panose="020B0604020202020204"/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097F6F-3430-E333-6754-66D4B0FEE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710566" y="4702628"/>
            <a:ext cx="3208178" cy="160913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600">
                <a:latin typeface="Arial"/>
                <a:ea typeface="Segoe UI"/>
                <a:cs typeface="Segoe UI"/>
              </a:rPr>
              <a:t>Budjetoidut vakanssit hoito % mukaan: 93,8 (100,4)</a:t>
            </a:r>
            <a:endParaRPr lang="fi-FI" sz="1600">
              <a:cs typeface="Segoe UI"/>
            </a:endParaRPr>
          </a:p>
          <a:p>
            <a:endParaRPr lang="fi-FI" sz="1600">
              <a:latin typeface="Arial"/>
              <a:ea typeface="Segoe UI"/>
              <a:cs typeface="Segoe UI"/>
            </a:endParaRPr>
          </a:p>
          <a:p>
            <a:r>
              <a:rPr lang="fi-FI" sz="1600"/>
              <a:t>Täyttämättömät vakanssit:</a:t>
            </a:r>
            <a:r>
              <a:rPr lang="en-US" sz="1400"/>
              <a:t> 2  </a:t>
            </a:r>
            <a:endParaRPr lang="en-US" sz="1400"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-järjestelmän kautta: </a:t>
            </a:r>
            <a:endParaRPr lang="fi-FI" sz="1600" baseline="0">
              <a:solidFill>
                <a:schemeClr val="accent5"/>
              </a:solidFill>
            </a:endParaRPr>
          </a:p>
          <a:p>
            <a:endParaRPr lang="fi-FI" sz="1600" b="1">
              <a:solidFill>
                <a:schemeClr val="accent5"/>
              </a:solidFill>
            </a:endParaRPr>
          </a:p>
          <a:p>
            <a:r>
              <a:rPr lang="fi-FI" sz="1600"/>
              <a:t>11 (8)</a:t>
            </a:r>
            <a:endParaRPr lang="fi-FI" sz="1600" baseline="0">
              <a:cs typeface="Arial"/>
            </a:endParaRPr>
          </a:p>
          <a:p>
            <a:endParaRPr lang="fi-FI" sz="1600" baseline="0"/>
          </a:p>
          <a:p>
            <a:r>
              <a:rPr lang="fi-FI" sz="1600"/>
              <a:t>Yleisimmät ilmoitustyypit: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sv-SE" sz="1600" err="1">
                <a:cs typeface="Arial"/>
              </a:rPr>
              <a:t>Työtapaturma</a:t>
            </a:r>
            <a:endParaRPr lang="sv-SE" sz="1600">
              <a:cs typeface="Arial"/>
            </a:endParaRPr>
          </a:p>
          <a:p>
            <a:pPr marL="342900" indent="-342900">
              <a:buAutoNum type="arabicPeriod"/>
            </a:pPr>
            <a:r>
              <a:rPr lang="sv-SE" sz="1600" err="1">
                <a:cs typeface="Arial"/>
              </a:rPr>
              <a:t>Muu</a:t>
            </a:r>
            <a:r>
              <a:rPr lang="sv-SE" sz="1600">
                <a:cs typeface="Arial"/>
              </a:rPr>
              <a:t> </a:t>
            </a:r>
            <a:r>
              <a:rPr lang="sv-SE" sz="1600" err="1">
                <a:cs typeface="Arial"/>
              </a:rPr>
              <a:t>turvallisuus</a:t>
            </a:r>
            <a:r>
              <a:rPr lang="sv-SE" sz="1600">
                <a:cs typeface="Arial"/>
              </a:rPr>
              <a:t> </a:t>
            </a:r>
            <a:r>
              <a:rPr lang="sv-SE" sz="1600" err="1">
                <a:cs typeface="Arial"/>
              </a:rPr>
              <a:t>havainto</a:t>
            </a:r>
            <a:endParaRPr lang="sv-SE" sz="16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276998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Kokonaismäärä poissaolopäiviä/ sairaspoissaolopäivät</a:t>
            </a:r>
            <a:endParaRPr lang="fi-FI" sz="1400" b="1">
              <a:solidFill>
                <a:schemeClr val="accent5"/>
              </a:solidFill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b="1">
                <a:cs typeface="Arial"/>
              </a:rPr>
              <a:t>3.9 (2,6)</a:t>
            </a:r>
          </a:p>
          <a:p>
            <a:pPr algn="ctr"/>
            <a:endParaRPr lang="fi-FI" b="1">
              <a:cs typeface="Arial"/>
            </a:endParaRPr>
          </a:p>
          <a:p>
            <a:pPr algn="ctr"/>
            <a:endParaRPr lang="fi-FI" b="1">
              <a:cs typeface="Arial"/>
            </a:endParaRPr>
          </a:p>
          <a:p>
            <a:pPr algn="ctr"/>
            <a:br>
              <a:rPr lang="fi-FI" b="1">
                <a:cs typeface="Arial"/>
              </a:rPr>
            </a:br>
            <a:endParaRPr lang="fi-FI" b="1">
              <a:cs typeface="Arial"/>
            </a:endParaRPr>
          </a:p>
          <a:p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B1CD99-0A9C-E89D-4EAC-A1643CDE271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4779818" y="4625439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err="1">
                <a:solidFill>
                  <a:schemeClr val="accent5"/>
                </a:solidFill>
              </a:rPr>
              <a:t>eNPS</a:t>
            </a:r>
            <a:r>
              <a:rPr lang="sv-SE" err="1"/>
              <a:t>PS</a:t>
            </a:r>
            <a:endParaRPr lang="sv-SE"/>
          </a:p>
        </p:txBody>
      </p:sp>
      <p:cxnSp>
        <p:nvCxnSpPr>
          <p:cNvPr id="7" name="Straight Arrow Connector 6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653DE6F-BFCA-1F12-B240-F5C6CA440C18}"/>
              </a:ext>
            </a:extLst>
          </p:cNvPr>
          <p:cNvCxnSpPr>
            <a:cxnSpLocks/>
          </p:cNvCxnSpPr>
          <p:nvPr/>
        </p:nvCxnSpPr>
        <p:spPr>
          <a:xfrm flipV="1">
            <a:off x="6354869" y="5628630"/>
            <a:ext cx="356205" cy="39681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5492287" y="6040950"/>
            <a:ext cx="1723001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59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(48)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>
              <a:solidFill>
                <a:schemeClr val="accent5"/>
              </a:solidFill>
            </a:endParaRPr>
          </a:p>
          <a:p>
            <a:r>
              <a:rPr lang="fi-FI" sz="1600">
                <a:cs typeface="Arial"/>
              </a:rPr>
              <a:t>Säännölliset moniammatilliset  työpaikkakokoukset sekä koulutuspäivät yhteistyön edistämiseksi. </a:t>
            </a:r>
          </a:p>
          <a:p>
            <a:r>
              <a:rPr lang="fi-FI" sz="1600">
                <a:cs typeface="Arial"/>
              </a:rPr>
              <a:t>Vuosittaiset kehityskeskustelut työntekijöiden kanssa.</a:t>
            </a:r>
          </a:p>
          <a:p>
            <a:r>
              <a:rPr lang="fi-FI" sz="1600">
                <a:cs typeface="Arial"/>
              </a:rPr>
              <a:t>Erilaiset kehittämistyöt</a:t>
            </a:r>
          </a:p>
          <a:p>
            <a:r>
              <a:rPr lang="fi-FI" sz="1600">
                <a:cs typeface="Arial"/>
              </a:rPr>
              <a:t>Yhteistyö muiden yksiköiden kanssa</a:t>
            </a:r>
          </a:p>
          <a:p>
            <a:endParaRPr lang="fi-FI" sz="1600">
              <a:cs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BEAEAF9-ECBE-2E77-D5E0-807A48FBB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8712408" y="4714212"/>
            <a:ext cx="2942633" cy="145904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ECA0FD3-9E69-7F5E-0274-B038246852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608479" y="4637023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NSS</a:t>
            </a:r>
            <a:r>
              <a:rPr lang="sv-SE"/>
              <a:t>PS</a:t>
            </a:r>
          </a:p>
        </p:txBody>
      </p:sp>
      <p:cxnSp>
        <p:nvCxnSpPr>
          <p:cNvPr id="10" name="Straight Arrow Connector 9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203DD71-97CA-A435-6400-B067C17A3AF2}"/>
              </a:ext>
            </a:extLst>
          </p:cNvPr>
          <p:cNvCxnSpPr>
            <a:cxnSpLocks/>
          </p:cNvCxnSpPr>
          <p:nvPr/>
        </p:nvCxnSpPr>
        <p:spPr>
          <a:xfrm flipV="1">
            <a:off x="10176707" y="5654618"/>
            <a:ext cx="602129" cy="33095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F120319-2E74-42A2-19B8-D41A82AA5FF5}"/>
              </a:ext>
            </a:extLst>
          </p:cNvPr>
          <p:cNvSpPr txBox="1"/>
          <p:nvPr/>
        </p:nvSpPr>
        <p:spPr>
          <a:xfrm>
            <a:off x="9367129" y="6040989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93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(91)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54CC02C-A037-CC0A-CAED-E080A1CC6594}"/>
              </a:ext>
            </a:extLst>
          </p:cNvPr>
          <p:cNvCxnSpPr>
            <a:cxnSpLocks/>
          </p:cNvCxnSpPr>
          <p:nvPr/>
        </p:nvCxnSpPr>
        <p:spPr>
          <a:xfrm>
            <a:off x="8073237" y="4488024"/>
            <a:ext cx="4000575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12" ma:contentTypeDescription="Luo uusi asiakirja." ma:contentTypeScope="" ma:versionID="c5b3eaedf2cf648dc2a65c177f6a023e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83fb444c790766424d81668a2a88e713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cbe4f0d9-fb0d-42e8-a680-6e558966cc0a"/>
    <ds:schemaRef ds:uri="http://schemas.microsoft.com/office/infopath/2007/PartnerControls"/>
    <ds:schemaRef ds:uri="8662b06d-03b9-424a-ab70-bfab313b8d48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32AC69-6683-47E3-8432-2895CE1C4F5E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539</Words>
  <Application>Microsoft Office PowerPoint</Application>
  <PresentationFormat>Widescreen</PresentationFormat>
  <Paragraphs>135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OVHP_teema</vt:lpstr>
      <vt:lpstr>1_OVHP_teema</vt:lpstr>
      <vt:lpstr>Omavalvonnan seuratatietojen raportointi</vt:lpstr>
      <vt:lpstr>Saatavuus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Seppelin Saija</cp:lastModifiedBy>
  <cp:revision>3</cp:revision>
  <dcterms:created xsi:type="dcterms:W3CDTF">2023-11-14T05:41:58Z</dcterms:created>
  <dcterms:modified xsi:type="dcterms:W3CDTF">2026-02-17T19:05:06Z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