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3359B7-ED3C-9692-3F77-3CD2918C1061}" v="8" dt="2026-05-15T11:03:24.928"/>
    <p1510:client id="{2349A3A4-64BC-4EB9-B4DF-AAFBD0184B27}" v="2" dt="2026-05-15T08:54:08.695"/>
    <p1510:client id="{5BD96166-F669-44C4-3454-234E31F47086}" v="6" dt="2026-05-15T09:38:40.812"/>
    <p1510:client id="{C3A0CAF4-760F-4A49-BABA-4D452AD19F9E}" v="3" dt="2026-05-15T08:35:37.987"/>
    <p1510:client id="{F17A3AA7-C9B5-2EF8-259E-CFF568F7D5B8}" v="298" dt="2026-05-15T09:14:33.658"/>
    <p1510:client id="{F4B39D43-C82F-47D8-8CB6-FCFDB1A30127}" v="243" dt="2026-05-15T09:11:38.1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kinen Camilla" userId="S::camilla.makinen@ovph.fi::08b40afd-0646-4c4b-a542-b1647c187a03" providerId="AD" clId="Web-{F17A3AA7-C9B5-2EF8-259E-CFF568F7D5B8}"/>
    <pc:docChg chg="modSld">
      <pc:chgData name="Mäkinen Camilla" userId="S::camilla.makinen@ovph.fi::08b40afd-0646-4c4b-a542-b1647c187a03" providerId="AD" clId="Web-{F17A3AA7-C9B5-2EF8-259E-CFF568F7D5B8}" dt="2026-05-15T09:14:33.658" v="152" actId="20577"/>
      <pc:docMkLst>
        <pc:docMk/>
      </pc:docMkLst>
      <pc:sldChg chg="modSp">
        <pc:chgData name="Mäkinen Camilla" userId="S::camilla.makinen@ovph.fi::08b40afd-0646-4c4b-a542-b1647c187a03" providerId="AD" clId="Web-{F17A3AA7-C9B5-2EF8-259E-CFF568F7D5B8}" dt="2026-05-15T09:14:33.658" v="152" actId="20577"/>
        <pc:sldMkLst>
          <pc:docMk/>
          <pc:sldMk cId="1898354109" sldId="580"/>
        </pc:sldMkLst>
        <pc:spChg chg="mod">
          <ac:chgData name="Mäkinen Camilla" userId="S::camilla.makinen@ovph.fi::08b40afd-0646-4c4b-a542-b1647c187a03" providerId="AD" clId="Web-{F17A3AA7-C9B5-2EF8-259E-CFF568F7D5B8}" dt="2026-05-15T09:07:36.395" v="137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Mäkinen Camilla" userId="S::camilla.makinen@ovph.fi::08b40afd-0646-4c4b-a542-b1647c187a03" providerId="AD" clId="Web-{F17A3AA7-C9B5-2EF8-259E-CFF568F7D5B8}" dt="2026-05-15T08:59:21.114" v="43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Mäkinen Camilla" userId="S::camilla.makinen@ovph.fi::08b40afd-0646-4c4b-a542-b1647c187a03" providerId="AD" clId="Web-{F17A3AA7-C9B5-2EF8-259E-CFF568F7D5B8}" dt="2026-05-15T09:01:10.071" v="47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Mäkinen Camilla" userId="S::camilla.makinen@ovph.fi::08b40afd-0646-4c4b-a542-b1647c187a03" providerId="AD" clId="Web-{F17A3AA7-C9B5-2EF8-259E-CFF568F7D5B8}" dt="2026-05-15T09:01:23.446" v="55" actId="20577"/>
          <ac:spMkLst>
            <pc:docMk/>
            <pc:sldMk cId="1898354109" sldId="580"/>
            <ac:spMk id="13" creationId="{0C6C33A5-345B-5CC9-4D47-71B591630B52}"/>
          </ac:spMkLst>
        </pc:spChg>
        <pc:spChg chg="mod">
          <ac:chgData name="Mäkinen Camilla" userId="S::camilla.makinen@ovph.fi::08b40afd-0646-4c4b-a542-b1647c187a03" providerId="AD" clId="Web-{F17A3AA7-C9B5-2EF8-259E-CFF568F7D5B8}" dt="2026-05-15T09:14:33.658" v="152" actId="20577"/>
          <ac:spMkLst>
            <pc:docMk/>
            <pc:sldMk cId="1898354109" sldId="580"/>
            <ac:spMk id="19" creationId="{1CE3ECC4-2766-0EF7-1123-7E6207D264DE}"/>
          </ac:spMkLst>
        </pc:spChg>
        <pc:cxnChg chg="mod">
          <ac:chgData name="Mäkinen Camilla" userId="S::camilla.makinen@ovph.fi::08b40afd-0646-4c4b-a542-b1647c187a03" providerId="AD" clId="Web-{F17A3AA7-C9B5-2EF8-259E-CFF568F7D5B8}" dt="2026-05-15T09:14:02.517" v="150" actId="14100"/>
          <ac:cxnSpMkLst>
            <pc:docMk/>
            <pc:sldMk cId="1898354109" sldId="580"/>
            <ac:cxnSpMk id="16" creationId="{E653DE6F-BFCA-1F12-B240-F5C6CA440C18}"/>
          </ac:cxnSpMkLst>
        </pc:cxnChg>
      </pc:sldChg>
    </pc:docChg>
  </pc:docChgLst>
  <pc:docChgLst>
    <pc:chgData name="Skuthälla Tanja" userId="S::tanja.skuthalla@ovph.fi::178ba649-bdec-4ba0-b6b5-65d2f655b5ca" providerId="AD" clId="Web-{C3A0CAF4-760F-4A49-BABA-4D452AD19F9E}"/>
    <pc:docChg chg="modSld">
      <pc:chgData name="Skuthälla Tanja" userId="S::tanja.skuthalla@ovph.fi::178ba649-bdec-4ba0-b6b5-65d2f655b5ca" providerId="AD" clId="Web-{C3A0CAF4-760F-4A49-BABA-4D452AD19F9E}" dt="2026-05-15T08:35:37.987" v="2" actId="20577"/>
      <pc:docMkLst>
        <pc:docMk/>
      </pc:docMkLst>
      <pc:sldChg chg="modSp">
        <pc:chgData name="Skuthälla Tanja" userId="S::tanja.skuthalla@ovph.fi::178ba649-bdec-4ba0-b6b5-65d2f655b5ca" providerId="AD" clId="Web-{C3A0CAF4-760F-4A49-BABA-4D452AD19F9E}" dt="2026-05-15T08:35:37.987" v="2" actId="20577"/>
        <pc:sldMkLst>
          <pc:docMk/>
          <pc:sldMk cId="1257341781" sldId="256"/>
        </pc:sldMkLst>
        <pc:spChg chg="mod">
          <ac:chgData name="Skuthälla Tanja" userId="S::tanja.skuthalla@ovph.fi::178ba649-bdec-4ba0-b6b5-65d2f655b5ca" providerId="AD" clId="Web-{C3A0CAF4-760F-4A49-BABA-4D452AD19F9E}" dt="2026-05-15T08:35:37.987" v="2" actId="20577"/>
          <ac:spMkLst>
            <pc:docMk/>
            <pc:sldMk cId="1257341781" sldId="256"/>
            <ac:spMk id="3" creationId="{CE2751FD-BF62-47E2-835B-FEDE70EA777A}"/>
          </ac:spMkLst>
        </pc:spChg>
      </pc:sldChg>
    </pc:docChg>
  </pc:docChgLst>
  <pc:docChgLst>
    <pc:chgData name="Skuthälla Tanja" userId="S::tanja.skuthalla@ovph.fi::178ba649-bdec-4ba0-b6b5-65d2f655b5ca" providerId="AD" clId="Web-{F4B39D43-C82F-47D8-8CB6-FCFDB1A30127}"/>
    <pc:docChg chg="modSld">
      <pc:chgData name="Skuthälla Tanja" userId="S::tanja.skuthalla@ovph.fi::178ba649-bdec-4ba0-b6b5-65d2f655b5ca" providerId="AD" clId="Web-{F4B39D43-C82F-47D8-8CB6-FCFDB1A30127}" dt="2026-05-15T09:11:33.874" v="158" actId="20577"/>
      <pc:docMkLst>
        <pc:docMk/>
      </pc:docMkLst>
      <pc:sldChg chg="modSp">
        <pc:chgData name="Skuthälla Tanja" userId="S::tanja.skuthalla@ovph.fi::178ba649-bdec-4ba0-b6b5-65d2f655b5ca" providerId="AD" clId="Web-{F4B39D43-C82F-47D8-8CB6-FCFDB1A30127}" dt="2026-05-15T09:04:16.717" v="109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F4B39D43-C82F-47D8-8CB6-FCFDB1A30127}" dt="2026-05-15T08:57:14.921" v="17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6:50.389" v="4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9:04:16.717" v="109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8:19.579" v="40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7:52.375" v="32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6:11.653" v="2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9:03:42.794" v="102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8:45.033" v="42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9:06.691" v="49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8:59:29.738" v="56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9:00:18.646" v="58" actId="20577"/>
          <ac:spMkLst>
            <pc:docMk/>
            <pc:sldMk cId="711752635" sldId="452"/>
            <ac:spMk id="17" creationId="{DF3BAA92-15CD-634E-EE8B-B88EC1158307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9:04:06.623" v="107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Skuthälla Tanja" userId="S::tanja.skuthalla@ovph.fi::178ba649-bdec-4ba0-b6b5-65d2f655b5ca" providerId="AD" clId="Web-{F4B39D43-C82F-47D8-8CB6-FCFDB1A30127}" dt="2026-05-15T09:11:00.233" v="152" actId="20577"/>
        <pc:sldMkLst>
          <pc:docMk/>
          <pc:sldMk cId="550267891" sldId="562"/>
        </pc:sldMkLst>
        <pc:spChg chg="mod">
          <ac:chgData name="Skuthälla Tanja" userId="S::tanja.skuthalla@ovph.fi::178ba649-bdec-4ba0-b6b5-65d2f655b5ca" providerId="AD" clId="Web-{F4B39D43-C82F-47D8-8CB6-FCFDB1A30127}" dt="2026-05-15T09:11:00.233" v="152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modSp">
        <pc:chgData name="Skuthälla Tanja" userId="S::tanja.skuthalla@ovph.fi::178ba649-bdec-4ba0-b6b5-65d2f655b5ca" providerId="AD" clId="Web-{F4B39D43-C82F-47D8-8CB6-FCFDB1A30127}" dt="2026-05-15T09:11:33.874" v="158" actId="20577"/>
        <pc:sldMkLst>
          <pc:docMk/>
          <pc:sldMk cId="2238526492" sldId="579"/>
        </pc:sldMkLst>
        <pc:spChg chg="mod">
          <ac:chgData name="Skuthälla Tanja" userId="S::tanja.skuthalla@ovph.fi::178ba649-bdec-4ba0-b6b5-65d2f655b5ca" providerId="AD" clId="Web-{F4B39D43-C82F-47D8-8CB6-FCFDB1A30127}" dt="2026-05-15T09:11:33.874" v="158" actId="20577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Skuthälla Tanja" userId="S::tanja.skuthalla@ovph.fi::178ba649-bdec-4ba0-b6b5-65d2f655b5ca" providerId="AD" clId="Web-{F4B39D43-C82F-47D8-8CB6-FCFDB1A30127}" dt="2026-05-15T09:11:26.062" v="156" actId="20577"/>
          <ac:spMkLst>
            <pc:docMk/>
            <pc:sldMk cId="2238526492" sldId="579"/>
            <ac:spMk id="9" creationId="{6293015D-D1AE-6165-00F6-D490CA772E38}"/>
          </ac:spMkLst>
        </pc:spChg>
      </pc:sldChg>
    </pc:docChg>
  </pc:docChgLst>
  <pc:docChgLst>
    <pc:chgData name="Kantola Christian" userId="S::christian.kantola@ovph.fi::612669f4-917f-47aa-ac80-23109edfd59f" providerId="AD" clId="Web-{5BD96166-F669-44C4-3454-234E31F47086}"/>
    <pc:docChg chg="modSld">
      <pc:chgData name="Kantola Christian" userId="S::christian.kantola@ovph.fi::612669f4-917f-47aa-ac80-23109edfd59f" providerId="AD" clId="Web-{5BD96166-F669-44C4-3454-234E31F47086}" dt="2026-05-15T09:38:39.609" v="1" actId="20577"/>
      <pc:docMkLst>
        <pc:docMk/>
      </pc:docMkLst>
      <pc:sldChg chg="modSp">
        <pc:chgData name="Kantola Christian" userId="S::christian.kantola@ovph.fi::612669f4-917f-47aa-ac80-23109edfd59f" providerId="AD" clId="Web-{5BD96166-F669-44C4-3454-234E31F47086}" dt="2026-05-15T09:38:39.609" v="1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5BD96166-F669-44C4-3454-234E31F47086}" dt="2026-05-15T09:38:35.109" v="0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Kantola Christian" userId="S::christian.kantola@ovph.fi::612669f4-917f-47aa-ac80-23109edfd59f" providerId="AD" clId="Web-{5BD96166-F669-44C4-3454-234E31F47086}" dt="2026-05-15T09:38:39.609" v="1" actId="20577"/>
          <ac:spMkLst>
            <pc:docMk/>
            <pc:sldMk cId="711752635" sldId="452"/>
            <ac:spMk id="27" creationId="{969C7632-2037-DC81-7947-77FA212BAD99}"/>
          </ac:spMkLst>
        </pc:spChg>
      </pc:sldChg>
    </pc:docChg>
  </pc:docChgLst>
  <pc:docChgLst>
    <pc:chgData name="Skuthälla Tanja" userId="178ba649-bdec-4ba0-b6b5-65d2f655b5ca" providerId="ADAL" clId="{19B76035-3A40-436A-90A1-489CDD60D620}"/>
    <pc:docChg chg="modSld">
      <pc:chgData name="Skuthälla Tanja" userId="178ba649-bdec-4ba0-b6b5-65d2f655b5ca" providerId="ADAL" clId="{19B76035-3A40-436A-90A1-489CDD60D620}" dt="2026-05-15T08:54:08.695" v="81" actId="27918"/>
      <pc:docMkLst>
        <pc:docMk/>
      </pc:docMkLst>
      <pc:sldChg chg="modSp mod">
        <pc:chgData name="Skuthälla Tanja" userId="178ba649-bdec-4ba0-b6b5-65d2f655b5ca" providerId="ADAL" clId="{19B76035-3A40-436A-90A1-489CDD60D620}" dt="2026-05-15T08:54:08.695" v="81" actId="27918"/>
        <pc:sldMkLst>
          <pc:docMk/>
          <pc:sldMk cId="1658591148" sldId="563"/>
        </pc:sldMkLst>
        <pc:spChg chg="mod">
          <ac:chgData name="Skuthälla Tanja" userId="178ba649-bdec-4ba0-b6b5-65d2f655b5ca" providerId="ADAL" clId="{19B76035-3A40-436A-90A1-489CDD60D620}" dt="2026-05-15T08:53:11.898" v="46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Skuthälla Tanja" userId="178ba649-bdec-4ba0-b6b5-65d2f655b5ca" providerId="ADAL" clId="{19B76035-3A40-436A-90A1-489CDD60D620}" dt="2026-05-15T08:53:42.569" v="77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Skuthälla Tanja" userId="178ba649-bdec-4ba0-b6b5-65d2f655b5ca" providerId="ADAL" clId="{19B76035-3A40-436A-90A1-489CDD60D620}" dt="2026-05-15T08:51:34.037" v="22" actId="113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Skuthälla Tanja" userId="178ba649-bdec-4ba0-b6b5-65d2f655b5ca" providerId="ADAL" clId="{19B76035-3A40-436A-90A1-489CDD60D620}" dt="2026-05-15T08:53:06.585" v="45" actId="255"/>
          <ac:spMkLst>
            <pc:docMk/>
            <pc:sldMk cId="1658591148" sldId="563"/>
            <ac:spMk id="35" creationId="{1452C5F8-1BEF-D999-6460-DAE3985EA160}"/>
          </ac:spMkLst>
        </pc:spChg>
      </pc:sldChg>
    </pc:docChg>
  </pc:docChgLst>
  <pc:docChgLst>
    <pc:chgData name="Mäkinen Camilla" userId="S::camilla.makinen@ovph.fi::08b40afd-0646-4c4b-a542-b1647c187a03" providerId="AD" clId="Web-{153359B7-ED3C-9692-3F77-3CD2918C1061}"/>
    <pc:docChg chg="modSld">
      <pc:chgData name="Mäkinen Camilla" userId="S::camilla.makinen@ovph.fi::08b40afd-0646-4c4b-a542-b1647c187a03" providerId="AD" clId="Web-{153359B7-ED3C-9692-3F77-3CD2918C1061}" dt="2026-05-15T11:03:24.913" v="4" actId="20577"/>
      <pc:docMkLst>
        <pc:docMk/>
      </pc:docMkLst>
      <pc:sldChg chg="modSp">
        <pc:chgData name="Mäkinen Camilla" userId="S::camilla.makinen@ovph.fi::08b40afd-0646-4c4b-a542-b1647c187a03" providerId="AD" clId="Web-{153359B7-ED3C-9692-3F77-3CD2918C1061}" dt="2026-05-15T11:03:24.913" v="4" actId="20577"/>
        <pc:sldMkLst>
          <pc:docMk/>
          <pc:sldMk cId="550267891" sldId="562"/>
        </pc:sldMkLst>
        <pc:spChg chg="mod">
          <ac:chgData name="Mäkinen Camilla" userId="S::camilla.makinen@ovph.fi::08b40afd-0646-4c4b-a542-b1647c187a03" providerId="AD" clId="Web-{153359B7-ED3C-9692-3F77-3CD2918C1061}" dt="2026-05-15T11:03:24.913" v="4" actId="20577"/>
          <ac:spMkLst>
            <pc:docMk/>
            <pc:sldMk cId="550267891" sldId="562"/>
            <ac:spMk id="9" creationId="{6293015D-D1AE-6165-00F6-D490CA772E3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68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</c:v>
                </c:pt>
                <c:pt idx="1">
                  <c:v>15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91-4C48-A856-1CD2E0F7A763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91-4C48-A856-1CD2E0F7A763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91-4C48-A856-1CD2E0F7A76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891-4C48-A856-1CD2E0F7A763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891-4C48-A856-1CD2E0F7A763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891-4C48-A856-1CD2E0F7A763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891-4C48-A856-1CD2E0F7A763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7891-4C48-A856-1CD2E0F7A763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7891-4C48-A856-1CD2E0F7A763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7891-4C48-A856-1CD2E0F7A763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62.8</c:v>
                </c:pt>
                <c:pt idx="1">
                  <c:v>4</c:v>
                </c:pt>
                <c:pt idx="2">
                  <c:v>293.2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 err="1">
                <a:solidFill>
                  <a:schemeClr val="accent5"/>
                </a:solidFill>
              </a:rPr>
              <a:t>eNPS</a:t>
            </a:r>
            <a:endParaRPr lang="fi-FI" sz="1800" b="1">
              <a:solidFill>
                <a:schemeClr val="accent5"/>
              </a:solidFill>
            </a:endParaRP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FF-4612-BB98-1A8C1B34F4F8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FF-4612-BB98-1A8C1B34F4F8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FF-4612-BB98-1A8C1B34F4F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FF-4612-BB98-1A8C1B34F4F8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FF-4612-BB98-1A8C1B34F4F8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FF-4612-BB98-1A8C1B34F4F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7FF-4612-BB98-1A8C1B34F4F8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FF-4612-BB98-1A8C1B34F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NSS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CC-4FFE-A868-F5BCEA0A80CB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CC-4FFE-A868-F5BCEA0A80CB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ECC-4FFE-A868-F5BCEA0A80CB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ECC-4FFE-A868-F5BCEA0A80CB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ECC-4FFE-A868-F5BCEA0A80CB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ECC-4FFE-A868-F5BCEA0A80CB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ECC-4FFE-A868-F5BCEA0A80CB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ECC-4FFE-A868-F5BCEA0A8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15.5.2026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8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Erikoissairaanhoidon avopalvelut, Sosiaali- ja terveyskeskus</a:t>
            </a:r>
          </a:p>
          <a:p>
            <a:r>
              <a:rPr lang="fi-FI"/>
              <a:t>Raportoitava ajanjakso: 1-4.2026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r>
              <a:rPr lang="fi-FI" sz="1400"/>
              <a:t>Erikoissairaanhoidon avopalveluiden lähetteiden käsittelyajat sekä jonotiedot löytyvät Pohjanmaan hyvinvointialueen verkkosivuilta. Tiedot päivitetään kuukausittain.</a:t>
            </a:r>
          </a:p>
          <a:p>
            <a:r>
              <a:rPr lang="fi-FI" sz="1400">
                <a:solidFill>
                  <a:schemeClr val="bg1"/>
                </a:solidFill>
                <a:hlinkClick r:id="rId2"/>
              </a:rPr>
              <a:t>Lue lisää hoidon saatavuudesta ja odotusajoista.</a:t>
            </a:r>
            <a:endParaRPr lang="fi-FI" sz="140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en-US" sz="1600" dirty="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:</a:t>
            </a:r>
          </a:p>
          <a:p>
            <a:pPr marL="285750" indent="-285750">
              <a:buFont typeface="Calibri"/>
              <a:buChar char="-"/>
            </a:pPr>
            <a:r>
              <a:rPr lang="en-US" sz="1600" dirty="0" err="1">
                <a:solidFill>
                  <a:schemeClr val="tx2"/>
                </a:solidFill>
                <a:cs typeface="Arial"/>
              </a:rPr>
              <a:t>perutut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6823 (7726)</a:t>
            </a:r>
          </a:p>
          <a:p>
            <a:pPr marL="285750" indent="-285750">
              <a:buFont typeface="Calibri"/>
              <a:buChar char="-"/>
            </a:pPr>
            <a:r>
              <a:rPr lang="en-US" sz="1600" dirty="0" err="1">
                <a:solidFill>
                  <a:schemeClr val="tx2"/>
                </a:solidFill>
                <a:cs typeface="Arial"/>
              </a:rPr>
              <a:t>peruttomattomat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</a:t>
            </a:r>
            <a:r>
              <a:rPr lang="en-US" sz="1600" dirty="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 465 (685)  </a:t>
            </a:r>
            <a:endParaRPr lang="en-US" dirty="0">
              <a:solidFill>
                <a:schemeClr val="tx2"/>
              </a:solidFill>
            </a:endParaRPr>
          </a:p>
          <a:p>
            <a:endParaRPr lang="en-US" sz="1600">
              <a:solidFill>
                <a:schemeClr val="tx2"/>
              </a:solidFill>
              <a:cs typeface="Arial"/>
            </a:endParaRPr>
          </a:p>
          <a:p>
            <a:r>
              <a:rPr lang="en-US" sz="1600" dirty="0" err="1">
                <a:solidFill>
                  <a:schemeClr val="tx2"/>
                </a:solidFill>
                <a:cs typeface="Arial"/>
              </a:rPr>
              <a:t>Kokonaiskäyntimäärä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72 454 (72 982) 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8469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</a:rPr>
              <a:t>5/2024 alkaen osa käynneistä voidaan korvata puhelulla (etäkäynti), joka korvaa fyysisen käynnin. </a:t>
            </a:r>
            <a:endParaRPr lang="fi-FI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1/25 alkaen etäkäynti on </a:t>
            </a:r>
            <a:r>
              <a:rPr lang="fi-FI" sz="1400" err="1">
                <a:solidFill>
                  <a:schemeClr val="tx2"/>
                </a:solidFill>
              </a:rPr>
              <a:t>pot.lle</a:t>
            </a:r>
            <a:r>
              <a:rPr lang="fi-FI" sz="1400">
                <a:solidFill>
                  <a:schemeClr val="tx2"/>
                </a:solidFill>
              </a:rPr>
              <a:t> 10€  halvempi 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Poliklinikkakäynnin elektroninen peruminen on mahdollista sekä Vaasan että Pietarsaaren erikoissairaanhoidon avopalveluissa.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75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9</a:t>
            </a:r>
            <a:r>
              <a:rPr lang="sv-SE" sz="1400"/>
              <a:t> (12 %)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2</a:t>
            </a:r>
            <a:r>
              <a:rPr lang="sv-SE" sz="1400"/>
              <a:t> (3 %)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6</a:t>
            </a:r>
            <a:r>
              <a:rPr lang="sv-SE" sz="1400"/>
              <a:t> (8 %)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58</a:t>
            </a:r>
            <a:r>
              <a:rPr lang="sv-SE" sz="1400"/>
              <a:t> (77 %)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22566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ja tiedonhallintaan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Hoidon/palvelun järjestelyihin tai saatavuuteen liittyvä. 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Lääke- ja nestehoitoon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152063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61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(6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5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Korvattujen potilasvahinkojen määrä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838540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Medisiininen</a:t>
            </a: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: </a:t>
            </a:r>
            <a:r>
              <a:rPr lang="fi-FI">
                <a:solidFill>
                  <a:srgbClr val="213A8F"/>
                </a:solidFill>
                <a:latin typeface="Arial" panose="020B0604020202020204"/>
                <a:cs typeface="Arial"/>
              </a:rPr>
              <a:t>0 </a:t>
            </a: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br>
              <a:rPr lang="fi-FI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cs typeface="Arial"/>
              </a:rPr>
            </a:br>
            <a:r>
              <a:rPr kumimoji="0" lang="fi-FI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Operatiivinen</a:t>
            </a: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: </a:t>
            </a:r>
            <a:r>
              <a:rPr lang="fi-FI">
                <a:solidFill>
                  <a:srgbClr val="213A8F"/>
                </a:solidFill>
                <a:latin typeface="Arial" panose="020B0604020202020204"/>
                <a:cs typeface="Arial"/>
              </a:rPr>
              <a:t>2</a:t>
            </a: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(</a:t>
            </a:r>
            <a:r>
              <a:rPr lang="fi-FI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Kaikki </a:t>
            </a:r>
            <a:r>
              <a:rPr lang="fi-FI" sz="1400" err="1">
                <a:cs typeface="Arial"/>
              </a:rPr>
              <a:t>Haipro</a:t>
            </a:r>
            <a:r>
              <a:rPr lang="fi-FI" sz="1400">
                <a:cs typeface="Arial"/>
              </a:rPr>
              <a:t>-ilmoitukset käydään moniammatillisesti yksikkötasolla läpi osasto-/tiimikokouksissa. Prosesseja analysoidaan ja tarvittavia korjaavia toimenpiteitä suunnitellaan ja tehdään.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277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508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7" name="Chart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CC9218F-8660-477B-873D-EE79BEA819E8}"/>
              </a:ext>
            </a:extLst>
          </p:cNvPr>
          <p:cNvGraphicFramePr>
            <a:graphicFrameLocks/>
          </p:cNvGraphicFramePr>
          <p:nvPr/>
        </p:nvGraphicFramePr>
        <p:xfrm>
          <a:off x="2855956" y="3082922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88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77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4,79</a:t>
            </a:r>
            <a:endParaRPr lang="fi-FI" sz="1400" b="1">
              <a:solidFill>
                <a:srgbClr val="213A8F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(4,43)</a:t>
            </a:r>
            <a:endParaRPr lang="fi-FI" altLang="ko-KR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4,82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algn="ctr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fi-FI" sz="1400">
              <a:solidFill>
                <a:srgbClr val="213A8F"/>
              </a:solidFill>
              <a:latin typeface="Calibri" panose="020F0502020204030204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4,84</a:t>
            </a:r>
            <a:endParaRPr lang="fi-FI" sz="1400" b="1">
              <a:solidFill>
                <a:srgbClr val="213A8F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(4.57)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4,71</a:t>
            </a: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4,44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)</a:t>
            </a:r>
            <a:endParaRPr lang="fi-FI">
              <a:ea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4,75</a:t>
            </a: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(4,41)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4,82</a:t>
            </a:r>
            <a:endParaRPr lang="fi-FI" sz="1400" b="1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(4,51)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4,91</a:t>
            </a:r>
            <a:endParaRPr lang="fi-FI" sz="1400">
              <a:solidFill>
                <a:srgbClr val="213A8F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rPr>
              <a:t>och </a:t>
            </a:r>
          </a:p>
          <a:p>
            <a:pPr lvl="0">
              <a:defRPr/>
            </a:pP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Hyvä kohtaaminen</a:t>
            </a:r>
          </a:p>
          <a:p>
            <a:pPr lvl="0">
              <a:defRPr/>
            </a:pPr>
            <a:r>
              <a:rPr lang="fi-FI" sz="1400">
                <a:latin typeface="Arial"/>
                <a:cs typeface="Arial"/>
              </a:rPr>
              <a:t>Ammattitaitoinen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henkilökunta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lvl="0">
              <a:defRPr/>
            </a:pP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Aikatalutu ja jonottaminen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Medisiininen: </a:t>
            </a:r>
            <a:r>
              <a:rPr lang="fi-FI" sz="1600"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60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Operatiivinen </a:t>
            </a:r>
            <a:r>
              <a:rPr lang="fi-FI" sz="1600">
                <a:latin typeface="Arial" panose="020B0604020202020204"/>
              </a:rPr>
              <a:t>6 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Hoitotyö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0 (0)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Medisiininen: </a:t>
            </a:r>
            <a:r>
              <a:rPr lang="fi-FI" sz="1600">
                <a:latin typeface="Arial" panose="020B0604020202020204"/>
              </a:rPr>
              <a:t>0 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Operatiivinen: 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Hoitotyö: x (0)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lang="fi-FI" sz="1400">
                <a:solidFill>
                  <a:schemeClr val="tx2"/>
                </a:solidFill>
              </a:rPr>
              <a:t>Helppari-sovelluksen käyttö lisätään suunnitelmallisesti.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Potilaat ovat osallisia omassa hoidossaan sekä hoitotapahtumien suunnittelussa.</a:t>
            </a:r>
            <a:endParaRPr lang="en-US" sz="140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</a:t>
            </a:r>
            <a:endParaRPr kumimoji="0" lang="sv-SE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err="1">
                <a:solidFill>
                  <a:schemeClr val="tx2"/>
                </a:solidFill>
                <a:ea typeface="+mn-lt"/>
                <a:cs typeface="+mn-lt"/>
              </a:rPr>
              <a:t>HaiPro</a:t>
            </a:r>
            <a:r>
              <a:rPr lang="fi-FI" sz="1400">
                <a:solidFill>
                  <a:schemeClr val="tx2"/>
                </a:solidFill>
                <a:ea typeface="+mn-lt"/>
                <a:cs typeface="+mn-lt"/>
              </a:rPr>
              <a:t> ja potilaspalautteet arvostetaan ja otetaan huomioon parannus- ja kehitysprosesseissa.</a:t>
            </a:r>
            <a:r>
              <a:rPr lang="fi-FI" sz="1400">
                <a:solidFill>
                  <a:schemeClr val="tx2"/>
                </a:solidFill>
              </a:rPr>
              <a:t> </a:t>
            </a:r>
          </a:p>
          <a:p>
            <a:r>
              <a:rPr lang="fi-FI" sz="1400" b="1">
                <a:solidFill>
                  <a:schemeClr val="tx2"/>
                </a:solidFill>
                <a:latin typeface="+mj-lt"/>
              </a:rPr>
              <a:t> </a:t>
            </a:r>
            <a:endParaRPr lang="fi-FI" sz="1400" b="1" i="0"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fi-FI" sz="1400"/>
          </a:p>
          <a:p>
            <a:pPr lvl="0"/>
            <a:r>
              <a:rPr lang="fi-FI" sz="1400"/>
              <a:t>Ohjeistusten tarkistus ja päivitys.</a:t>
            </a:r>
            <a:endParaRPr lang="fi-FI"/>
          </a:p>
          <a:p>
            <a:pPr lvl="0"/>
            <a:endParaRPr lang="fi-FI" sz="1400"/>
          </a:p>
          <a:p>
            <a:r>
              <a:rPr lang="fi-FI" sz="1400"/>
              <a:t>Mahdollisuus käynnin perumiseen elektronisesti on  käytössä erikoissairaanhoidon avopalveluissa Vaasassa ja Pietarsaaressa</a:t>
            </a:r>
            <a:endParaRPr lang="fi-FI" sz="1400">
              <a:cs typeface="Arial"/>
            </a:endParaRPr>
          </a:p>
          <a:p>
            <a:pPr lvl="0"/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975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Henkilöstömäärä-exreport</a:t>
            </a: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vakanssit: 118,98</a:t>
            </a:r>
            <a:endParaRPr lang="en-US" sz="1600"/>
          </a:p>
          <a:p>
            <a:r>
              <a:rPr lang="fi-FI" sz="1600">
                <a:latin typeface="Arial"/>
                <a:ea typeface="Segoe UI"/>
                <a:cs typeface="Segoe UI"/>
              </a:rPr>
              <a:t>Vapaat vakanssit: </a:t>
            </a:r>
            <a:endParaRPr lang="en-US" sz="1600">
              <a:latin typeface="Arial"/>
              <a:ea typeface="Segoe UI"/>
              <a:cs typeface="Segoe UI"/>
            </a:endParaRPr>
          </a:p>
          <a:p>
            <a:r>
              <a:rPr lang="sv-SE" sz="1600"/>
              <a:t>sh 2,6, kätilö 0,2, lähih 1</a:t>
            </a:r>
            <a:endParaRPr lang="fi-FI" sz="1600">
              <a:cs typeface="Segoe UI"/>
            </a:endParaRPr>
          </a:p>
          <a:p>
            <a:br>
              <a:rPr lang="sv-SE" sz="1600">
                <a:solidFill>
                  <a:schemeClr val="accent5"/>
                </a:solidFill>
              </a:rPr>
            </a:br>
            <a:r>
              <a:rPr lang="sv-SE" sz="1600">
                <a:solidFill>
                  <a:srgbClr val="002060"/>
                </a:solidFill>
              </a:rPr>
              <a:t>Opiskelijan NPS  55 </a:t>
            </a:r>
            <a:endParaRPr lang="fi-FI" sz="1600">
              <a:solidFill>
                <a:srgbClr val="213A8F"/>
              </a:solidFill>
              <a:cs typeface="Segoe UI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/>
              <a:t>Avoin työkulttuuri</a:t>
            </a:r>
            <a:r>
              <a:rPr lang="fi-FI" sz="1600">
                <a:latin typeface="Arial"/>
                <a:cs typeface="Arial"/>
              </a:rPr>
              <a:t>, jossa henkilökunta on mukana ja osallisena. Tukee</a:t>
            </a:r>
            <a:r>
              <a:rPr lang="fi-FI" sz="1600">
                <a:ea typeface="+mn-lt"/>
                <a:cs typeface="+mn-lt"/>
              </a:rPr>
              <a:t> henkilökohtaista kehitystä jatkuvan oppimisen kautta, keskittyen työtehtäviin koulutuksen ja osaamisen mukaisesti. Tukee kulttuuria, jossa ammattilaiset auttavat toisiaan.</a:t>
            </a:r>
            <a:endParaRPr lang="en-US" sz="1600"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HaiPro-järjestelmän kautta: </a:t>
            </a:r>
            <a:r>
              <a:rPr lang="fi-FI" sz="1600">
                <a:cs typeface="Arial"/>
              </a:rPr>
              <a:t>Ilmoitusten määrä: 11 (7)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Uhka tai väkivalta</a:t>
            </a:r>
          </a:p>
          <a:p>
            <a:r>
              <a:rPr lang="fi-FI" sz="1600">
                <a:cs typeface="Arial"/>
              </a:rPr>
              <a:t>2. Sisäilmaan liittyvä oire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 Sairaspoissaolopäivät/palveluksessaolopäivät %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4,3 (4,3)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graphicFrame>
        <p:nvGraphicFramePr>
          <p:cNvPr id="10" name="Chart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319385"/>
              </p:ext>
            </p:extLst>
          </p:nvPr>
        </p:nvGraphicFramePr>
        <p:xfrm>
          <a:off x="4309852" y="4596690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22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(12)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graphicFrame>
        <p:nvGraphicFramePr>
          <p:cNvPr id="12" name="Chart 11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074428"/>
              </p:ext>
            </p:extLst>
          </p:nvPr>
        </p:nvGraphicFramePr>
        <p:xfrm>
          <a:off x="7774641" y="4577979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003257" y="601069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90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(100)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cxnSp>
        <p:nvCxnSpPr>
          <p:cNvPr id="15" name="Straight Arrow Connector 14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073445"/>
            <a:ext cx="162988" cy="8613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837578" y="5712184"/>
            <a:ext cx="751261" cy="781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073237" y="4491480"/>
            <a:ext cx="4118763" cy="0"/>
          </a:xfrm>
          <a:prstGeom prst="line">
            <a:avLst/>
          </a:prstGeom>
          <a:ln w="3175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C6691F04B3684C8B18986856B09CB0" ma:contentTypeVersion="10" ma:contentTypeDescription="Skapa ett nytt dokument." ma:contentTypeScope="" ma:versionID="63544a8d5fc9d1c50712b3e6d6878739">
  <xsd:schema xmlns:xsd="http://www.w3.org/2001/XMLSchema" xmlns:xs="http://www.w3.org/2001/XMLSchema" xmlns:p="http://schemas.microsoft.com/office/2006/metadata/properties" xmlns:ns2="b0f13d76-f5d7-4c06-9d67-54abdac61ff1" xmlns:ns3="07d26e65-be36-445a-a8dd-18a539374d25" targetNamespace="http://schemas.microsoft.com/office/2006/metadata/properties" ma:root="true" ma:fieldsID="dd9303e34f73fbb8f68792aa9c4867b7" ns2:_="" ns3:_="">
    <xsd:import namespace="b0f13d76-f5d7-4c06-9d67-54abdac61ff1"/>
    <xsd:import namespace="07d26e65-be36-445a-a8dd-18a539374d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13d76-f5d7-4c06-9d67-54abdac61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26e65-be36-445a-a8dd-18a539374d2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9a1d071-9be2-429d-97a7-92a7a9003fe5}" ma:internalName="TaxCatchAll" ma:showField="CatchAllData" ma:web="07d26e65-be36-445a-a8dd-18a539374d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f13d76-f5d7-4c06-9d67-54abdac61ff1">
      <Terms xmlns="http://schemas.microsoft.com/office/infopath/2007/PartnerControls"/>
    </lcf76f155ced4ddcb4097134ff3c332f>
    <TaxCatchAll xmlns="07d26e65-be36-445a-a8dd-18a539374d25" xsi:nil="true"/>
  </documentManagement>
</p:properties>
</file>

<file path=customXml/itemProps1.xml><?xml version="1.0" encoding="utf-8"?>
<ds:datastoreItem xmlns:ds="http://schemas.openxmlformats.org/officeDocument/2006/customXml" ds:itemID="{E90BF831-63C1-4D0C-9F0C-85EC77BD96F1}">
  <ds:schemaRefs>
    <ds:schemaRef ds:uri="07d26e65-be36-445a-a8dd-18a539374d25"/>
    <ds:schemaRef ds:uri="b0f13d76-f5d7-4c06-9d67-54abdac61ff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07d26e65-be36-445a-a8dd-18a539374d25"/>
    <ds:schemaRef ds:uri="b0f13d76-f5d7-4c06-9d67-54abdac61ff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Omavalvonnan seurantatietojen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5</cp:revision>
  <dcterms:created xsi:type="dcterms:W3CDTF">2023-11-14T05:41:58Z</dcterms:created>
  <dcterms:modified xsi:type="dcterms:W3CDTF">2026-05-15T11:03:27Z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0x0101008CC6691F04B3684C8B18986856B09CB0</vt:lpwstr>
  </property>
  <property fmtid="{D5CDD505-2E9C-101B-9397-08002B2CF9AE}" pid="3" name="MediaServiceImageTags">
    <vt:lpwstr/>
  </property>
  <property fmtid="{D5CDD505-2E9C-101B-9397-08002B2CF9AE}" pid="4" name="Order">
    <vt:r8>272500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SharedWithUsers">
    <vt:lpwstr>131;#Yliluoma Susanna</vt:lpwstr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